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90" r:id="rId2"/>
  </p:sldMasterIdLst>
  <p:notesMasterIdLst>
    <p:notesMasterId r:id="rId10"/>
  </p:notesMasterIdLst>
  <p:handoutMasterIdLst>
    <p:handoutMasterId r:id="rId11"/>
  </p:handoutMasterIdLst>
  <p:sldIdLst>
    <p:sldId id="277" r:id="rId3"/>
    <p:sldId id="287" r:id="rId4"/>
    <p:sldId id="305" r:id="rId5"/>
    <p:sldId id="301" r:id="rId6"/>
    <p:sldId id="303" r:id="rId7"/>
    <p:sldId id="304" r:id="rId8"/>
    <p:sldId id="260"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NCILS - Showeet.com" id="{15BA8034-F55E-4277-859C-36F5DF4BB9EE}">
          <p14:sldIdLst>
            <p14:sldId id="277"/>
            <p14:sldId id="287"/>
            <p14:sldId id="305"/>
            <p14:sldId id="301"/>
            <p14:sldId id="303"/>
            <p14:sldId id="304"/>
            <p14:sldId id="260"/>
          </p14:sldIdLst>
        </p14:section>
        <p14:section name="CREDITS &amp; COPYRIGHTS" id="{2FDD1312-9DC1-4874-A32E-87A5D85FEE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E70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45" autoAdjust="0"/>
  </p:normalViewPr>
  <p:slideViewPr>
    <p:cSldViewPr snapToGrid="0">
      <p:cViewPr varScale="1">
        <p:scale>
          <a:sx n="86" d="100"/>
          <a:sy n="86" d="100"/>
        </p:scale>
        <p:origin x="138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84E563C-E67C-41F1-A11A-C76E70DF9447}" type="datetimeFigureOut">
              <a:rPr lang="en-GB" smtClean="0"/>
              <a:t>30/04/2020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7FB458-2A39-4FB0-A0B9-9D2FD422FC01}" type="slidenum">
              <a:rPr lang="en-GB" smtClean="0"/>
              <a:t>‹#›</a:t>
            </a:fld>
            <a:endParaRPr lang="en-GB"/>
          </a:p>
        </p:txBody>
      </p:sp>
    </p:spTree>
    <p:extLst>
      <p:ext uri="{BB962C8B-B14F-4D97-AF65-F5344CB8AC3E}">
        <p14:creationId xmlns:p14="http://schemas.microsoft.com/office/powerpoint/2010/main" val="279542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37BD74-8FAA-438D-9BD4-7935D76CDE71}" type="datetimeFigureOut">
              <a:rPr lang="en-US" smtClean="0"/>
              <a:t>4/30/2020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241037-AE2D-48B2-93EC-3664183E0FD4}" type="slidenum">
              <a:rPr lang="en-US" smtClean="0"/>
              <a:t>‹#›</a:t>
            </a:fld>
            <a:endParaRPr lang="en-US"/>
          </a:p>
        </p:txBody>
      </p:sp>
    </p:spTree>
    <p:extLst>
      <p:ext uri="{BB962C8B-B14F-4D97-AF65-F5344CB8AC3E}">
        <p14:creationId xmlns:p14="http://schemas.microsoft.com/office/powerpoint/2010/main" val="121859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 Photo credits: Pixabay (</a:t>
            </a:r>
            <a:r>
              <a:rPr lang="en-US" sz="1200" b="0" i="0" kern="1200">
                <a:solidFill>
                  <a:schemeClr val="tx1"/>
                </a:solidFill>
                <a:effectLst/>
                <a:latin typeface="+mn-lt"/>
                <a:ea typeface="+mn-ea"/>
                <a:cs typeface="+mn-cs"/>
              </a:rPr>
              <a:t>CC0 Public DomainFree for commercial use No attribution required)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9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428750" y="0"/>
            <a:ext cx="7715250" cy="5907024"/>
          </a:xfrm>
          <a:prstGeom prst="rect">
            <a:avLst/>
          </a:prstGeom>
        </p:spPr>
      </p:pic>
      <p:sp>
        <p:nvSpPr>
          <p:cNvPr id="31" name="Footer Placeholder 4"/>
          <p:cNvSpPr>
            <a:spLocks noGrp="1"/>
          </p:cNvSpPr>
          <p:nvPr>
            <p:ph type="ftr" sz="quarter" idx="11"/>
          </p:nvPr>
        </p:nvSpPr>
        <p:spPr>
          <a:xfrm>
            <a:off x="5851436" y="6457949"/>
            <a:ext cx="30861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428750" y="5907024"/>
            <a:ext cx="7715250" cy="950976"/>
          </a:xfrm>
          <a:prstGeom prst="rect">
            <a:avLst/>
          </a:prstGeom>
        </p:spPr>
      </p:pic>
      <p:sp>
        <p:nvSpPr>
          <p:cNvPr id="30" name="Date Placeholder 3"/>
          <p:cNvSpPr>
            <a:spLocks noGrp="1"/>
          </p:cNvSpPr>
          <p:nvPr>
            <p:ph type="dt" sz="half" idx="10"/>
          </p:nvPr>
        </p:nvSpPr>
        <p:spPr>
          <a:xfrm>
            <a:off x="6983368" y="6151498"/>
            <a:ext cx="20574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597065" y="3552028"/>
            <a:ext cx="4875048" cy="2387600"/>
          </a:xfrm>
        </p:spPr>
        <p:txBody>
          <a:bodyPr anchor="b">
            <a:normAutofit/>
          </a:bodyPr>
          <a:lstStyle>
            <a:lvl1pPr algn="l">
              <a:defRPr sz="525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597065" y="6030052"/>
            <a:ext cx="4875048" cy="486570"/>
          </a:xfrm>
        </p:spPr>
        <p:txBody>
          <a:bodyPr anchor="ctr">
            <a:normAutofit/>
          </a:bodyPr>
          <a:lstStyle>
            <a:lvl1pPr marL="0" indent="0" algn="l">
              <a:buNone/>
              <a:defRPr sz="2100">
                <a:solidFill>
                  <a:srgbClr val="FF66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3373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chemeClr val="bg1"/>
                </a:solidFill>
              </a:defRPr>
            </a:lvl1pPr>
            <a:lvl2pPr>
              <a:spcAft>
                <a:spcPts val="450"/>
              </a:spcAft>
              <a:defRPr sz="2400">
                <a:solidFill>
                  <a:schemeClr val="bg1"/>
                </a:solidFill>
              </a:defRPr>
            </a:lvl2pPr>
            <a:lvl3pPr>
              <a:spcAft>
                <a:spcPts val="450"/>
              </a:spcAft>
              <a:defRPr sz="2100">
                <a:solidFill>
                  <a:schemeClr val="bg1"/>
                </a:solidFill>
              </a:defRPr>
            </a:lvl3pPr>
            <a:lvl4pPr>
              <a:spcAft>
                <a:spcPts val="450"/>
              </a:spcAft>
              <a:defRPr sz="1800">
                <a:solidFill>
                  <a:schemeClr val="bg1"/>
                </a:solidFill>
              </a:defRPr>
            </a:lvl4pPr>
            <a:lvl5pPr>
              <a:spcAft>
                <a:spcPts val="450"/>
              </a:spcAft>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5546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07181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vert="horz" lIns="91440" tIns="45720" rIns="91440" bIns="45720" rtlCol="0" anchor="ctr">
            <a:normAutofit/>
          </a:bodyPr>
          <a:lstStyle>
            <a:lvl1pPr>
              <a:defRPr lang="en-US" sz="36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6286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3545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1714" cy="6858000"/>
          </a:xfrm>
        </p:spPr>
        <p:txBody>
          <a:bodyPr/>
          <a:lstStyle/>
          <a:p>
            <a:endParaRPr lang="en-US"/>
          </a:p>
        </p:txBody>
      </p:sp>
      <p:sp>
        <p:nvSpPr>
          <p:cNvPr id="39" name="Title 1"/>
          <p:cNvSpPr>
            <a:spLocks noGrp="1"/>
          </p:cNvSpPr>
          <p:nvPr>
            <p:ph type="title"/>
          </p:nvPr>
        </p:nvSpPr>
        <p:spPr>
          <a:xfrm>
            <a:off x="442913" y="4350724"/>
            <a:ext cx="8258175" cy="1634294"/>
          </a:xfrm>
          <a:prstGeom prst="rect">
            <a:avLst/>
          </a:prstGeom>
          <a:solidFill>
            <a:schemeClr val="bg1">
              <a:alpha val="80000"/>
            </a:schemeClr>
          </a:solidFill>
        </p:spPr>
        <p:txBody>
          <a:bodyPr wrap="square" tIns="91440" anchor="b">
            <a:spAutoFit/>
          </a:bodyPr>
          <a:lstStyle>
            <a:lvl1pPr algn="ctr">
              <a:defRPr sz="54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442913" y="5985019"/>
            <a:ext cx="8258175" cy="549381"/>
          </a:xfrm>
          <a:prstGeom prst="rect">
            <a:avLst/>
          </a:prstGeom>
          <a:solidFill>
            <a:schemeClr val="bg1">
              <a:alpha val="80000"/>
            </a:schemeClr>
          </a:solidFill>
        </p:spPr>
        <p:txBody>
          <a:bodyPr wrap="square">
            <a:spAutoFit/>
          </a:bodyPr>
          <a:lstStyle>
            <a:lvl1pPr marL="0" indent="0" algn="ctr">
              <a:buNone/>
              <a:defRPr sz="33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130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2682" y="3334832"/>
            <a:ext cx="5301318" cy="3523168"/>
          </a:xfrm>
          <a:prstGeom prst="rect">
            <a:avLst/>
          </a:prstGeom>
        </p:spPr>
      </p:pic>
      <p:sp>
        <p:nvSpPr>
          <p:cNvPr id="21" name="Title 1"/>
          <p:cNvSpPr>
            <a:spLocks noGrp="1"/>
          </p:cNvSpPr>
          <p:nvPr>
            <p:ph type="title"/>
          </p:nvPr>
        </p:nvSpPr>
        <p:spPr>
          <a:xfrm>
            <a:off x="623887" y="2555275"/>
            <a:ext cx="5787798" cy="2852737"/>
          </a:xfrm>
        </p:spPr>
        <p:txBody>
          <a:bodyPr vert="horz" wrap="square" lIns="91440" tIns="45720" rIns="91440" bIns="0" rtlCol="0" anchor="b">
            <a:noAutofit/>
          </a:bodyPr>
          <a:lstStyle>
            <a:lvl1pPr algn="ctr">
              <a:defRPr lang="en-US" sz="279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053193" y="5737790"/>
            <a:ext cx="4929188" cy="790428"/>
          </a:xfrm>
        </p:spPr>
        <p:txBody>
          <a:bodyPr/>
          <a:lstStyle>
            <a:lvl1pPr marL="0" indent="0" algn="ctr">
              <a:buNone/>
              <a:defRPr sz="1800">
                <a:solidFill>
                  <a:srgbClr val="FE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1969973" y="4584688"/>
            <a:ext cx="3095625" cy="977900"/>
          </a:xfrm>
        </p:spPr>
        <p:txBody>
          <a:bodyPr>
            <a:noAutofit/>
          </a:bodyPr>
          <a:lstStyle>
            <a:lvl1pPr marL="0" indent="0" algn="ctr">
              <a:buNone/>
              <a:defRPr sz="4050" b="1">
                <a:solidFill>
                  <a:schemeClr val="accent3"/>
                </a:solidFill>
              </a:defRPr>
            </a:lvl1pPr>
            <a:lvl2pPr marL="342900" indent="0" algn="ctr">
              <a:buNone/>
              <a:defRPr sz="3600" b="1">
                <a:solidFill>
                  <a:schemeClr val="accent3"/>
                </a:solidFill>
              </a:defRPr>
            </a:lvl2pPr>
            <a:lvl3pPr marL="685800" indent="0" algn="ctr">
              <a:buNone/>
              <a:defRPr sz="3300" b="1">
                <a:solidFill>
                  <a:schemeClr val="accent3"/>
                </a:solidFill>
              </a:defRPr>
            </a:lvl3pPr>
            <a:lvl4pPr marL="1028700" indent="0" algn="ctr">
              <a:buNone/>
              <a:defRPr sz="3000" b="1">
                <a:solidFill>
                  <a:schemeClr val="accent3"/>
                </a:solidFill>
              </a:defRPr>
            </a:lvl4pPr>
            <a:lvl5pPr marL="1371600" indent="0" algn="ctr">
              <a:buNone/>
              <a:defRPr sz="3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8269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149213" y="2318239"/>
            <a:ext cx="6845576" cy="3242021"/>
          </a:xfrm>
          <a:prstGeom prst="rect">
            <a:avLst/>
          </a:prstGeom>
          <a:solidFill>
            <a:schemeClr val="bg2"/>
          </a:solidFill>
          <a:effectLst/>
        </p:spPr>
        <p:txBody>
          <a:bodyPr vert="horz" lIns="91440" tIns="45720" rIns="91440" bIns="45720" rtlCol="0" anchor="ctr">
            <a:normAutofit/>
          </a:bodyPr>
          <a:lstStyle>
            <a:lvl1pPr>
              <a:defRPr lang="en-US" sz="45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876300" y="20119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55"/>
          <p:cNvSpPr>
            <a:spLocks noEditPoints="1"/>
          </p:cNvSpPr>
          <p:nvPr userDrawn="1"/>
        </p:nvSpPr>
        <p:spPr bwMode="auto">
          <a:xfrm>
            <a:off x="6728222" y="4260584"/>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5837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7" name="Picture 6"/>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2459736" cy="4718304"/>
          </a:xfrm>
          <a:prstGeom prst="rect">
            <a:avLst/>
          </a:prstGeom>
        </p:spPr>
      </p:pic>
      <p:sp>
        <p:nvSpPr>
          <p:cNvPr id="2" name="Title 1"/>
          <p:cNvSpPr>
            <a:spLocks noGrp="1"/>
          </p:cNvSpPr>
          <p:nvPr>
            <p:ph type="title"/>
          </p:nvPr>
        </p:nvSpPr>
        <p:spPr>
          <a:xfrm>
            <a:off x="370114" y="365126"/>
            <a:ext cx="3026228" cy="1325563"/>
          </a:xfrm>
          <a:noFill/>
        </p:spPr>
        <p:txBody>
          <a:bodyPr vert="horz" lIns="91440" tIns="45720" rIns="91440" bIns="45720" rtlCol="0" anchor="t">
            <a:normAutofit/>
          </a:bodyPr>
          <a:lstStyle>
            <a:lvl1pPr>
              <a:defRPr lang="en-US" sz="36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60470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97542"/>
            <a:ext cx="3394710" cy="3566659"/>
          </a:xfrm>
          <a:prstGeom prst="rect">
            <a:avLst/>
          </a:prstGeom>
          <a:noFill/>
        </p:spPr>
        <p:txBody>
          <a:bodyPr vert="horz" lIns="0" tIns="45720" rIns="0" bIns="45720" rtlCol="0" anchor="ctr">
            <a:noAutofit/>
          </a:bodyPr>
          <a:lstStyle>
            <a:lvl1pPr marL="0" indent="0" algn="ctr">
              <a:lnSpc>
                <a:spcPts val="3000"/>
              </a:lnSpc>
              <a:buNone/>
              <a:defRPr lang="en-US" sz="3000" b="1">
                <a:solidFill>
                  <a:srgbClr val="FF6600"/>
                </a:solidFill>
              </a:defRPr>
            </a:lvl1pPr>
            <a:lvl2pPr marL="342900" indent="0">
              <a:buNone/>
              <a:defRPr lang="en-US" sz="4500">
                <a:solidFill>
                  <a:schemeClr val="tx1"/>
                </a:solidFill>
              </a:defRPr>
            </a:lvl2pPr>
            <a:lvl3pPr marL="685800" indent="0">
              <a:buNone/>
              <a:defRPr lang="en-US" sz="4050">
                <a:solidFill>
                  <a:schemeClr val="tx1"/>
                </a:solidFill>
              </a:defRPr>
            </a:lvl3pPr>
            <a:lvl4pPr marL="1028700" indent="0">
              <a:buNone/>
              <a:defRPr lang="en-US" sz="3600">
                <a:solidFill>
                  <a:schemeClr val="tx1"/>
                </a:solidFill>
              </a:defRPr>
            </a:lvl4pPr>
            <a:lvl5pPr marL="1371600" indent="0">
              <a:buNone/>
              <a:defRPr lang="en-US" sz="3600">
                <a:solidFill>
                  <a:schemeClr val="tx1"/>
                </a:solidFill>
              </a:defRPr>
            </a:lvl5pPr>
          </a:lstStyle>
          <a:p>
            <a:pPr lvl="0"/>
            <a:r>
              <a:rPr lang="en-US"/>
              <a:t>Edit Master text styles</a:t>
            </a:r>
          </a:p>
        </p:txBody>
      </p:sp>
      <p:sp>
        <p:nvSpPr>
          <p:cNvPr id="2" name="Title 1"/>
          <p:cNvSpPr>
            <a:spLocks noGrp="1"/>
          </p:cNvSpPr>
          <p:nvPr>
            <p:ph type="title"/>
          </p:nvPr>
        </p:nvSpPr>
        <p:spPr>
          <a:xfrm>
            <a:off x="628650" y="365126"/>
            <a:ext cx="7886700" cy="1325563"/>
          </a:xfrm>
          <a:solidFill>
            <a:srgbClr val="FFFFFF">
              <a:alpha val="50196"/>
            </a:srgbClr>
          </a:solidFill>
        </p:spPr>
        <p:txBody>
          <a:bodyPr vert="horz" lIns="91440" tIns="45720" rIns="91440" bIns="45720" rtlCol="0" anchor="ctr">
            <a:normAutofit/>
          </a:bodyPr>
          <a:lstStyle>
            <a:lvl1pPr>
              <a:defRPr lang="en-US" sz="36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4652010" y="0"/>
            <a:ext cx="4491990" cy="6858000"/>
          </a:xfrm>
        </p:spPr>
        <p:txBody>
          <a:bodyPr/>
          <a:lstStyle/>
          <a:p>
            <a:endParaRPr lang="en-US"/>
          </a:p>
        </p:txBody>
      </p:sp>
      <p:sp>
        <p:nvSpPr>
          <p:cNvPr id="8" name="Date Placeholder 3"/>
          <p:cNvSpPr>
            <a:spLocks noGrp="1"/>
          </p:cNvSpPr>
          <p:nvPr>
            <p:ph type="dt" sz="half" idx="10"/>
          </p:nvPr>
        </p:nvSpPr>
        <p:spPr>
          <a:xfrm>
            <a:off x="117021" y="6414407"/>
            <a:ext cx="1221922"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1534885" y="6414407"/>
            <a:ext cx="3117125"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381000" y="18468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55"/>
          <p:cNvSpPr>
            <a:spLocks noEditPoints="1"/>
          </p:cNvSpPr>
          <p:nvPr userDrawn="1"/>
        </p:nvSpPr>
        <p:spPr bwMode="auto">
          <a:xfrm>
            <a:off x="2651522" y="4211539"/>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88367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bg1"/>
                </a:solidFill>
              </a:defRPr>
            </a:lvl1pPr>
            <a:lvl2pPr>
              <a:defRPr sz="2400">
                <a:solidFill>
                  <a:schemeClr val="bg1"/>
                </a:solidFill>
              </a:defRPr>
            </a:lvl2pPr>
            <a:lvl3pPr>
              <a:defRPr sz="21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85000"/>
                  </a:schemeClr>
                </a:solidFill>
              </a:defRPr>
            </a:lvl1pPr>
            <a:lvl2pPr>
              <a:defRPr sz="1500">
                <a:solidFill>
                  <a:schemeClr val="bg1">
                    <a:lumMod val="85000"/>
                  </a:schemeClr>
                </a:solidFill>
              </a:defRPr>
            </a:lvl2pPr>
            <a:lvl3pPr>
              <a:defRPr sz="1350">
                <a:solidFill>
                  <a:schemeClr val="bg1">
                    <a:lumMod val="85000"/>
                  </a:schemeClr>
                </a:solidFill>
              </a:defRPr>
            </a:lvl3pPr>
            <a:lvl4pPr>
              <a:defRPr sz="1200">
                <a:solidFill>
                  <a:schemeClr val="bg1">
                    <a:lumMod val="85000"/>
                  </a:schemeClr>
                </a:solidFill>
              </a:defRPr>
            </a:lvl4pPr>
            <a:lvl5pPr>
              <a:defRPr sz="12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6232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tx1"/>
                </a:solidFill>
              </a:defRPr>
            </a:lvl1pPr>
            <a:lvl2pPr>
              <a:defRPr sz="24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1947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539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239934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latin typeface="+mn-lt"/>
              </a:defRPr>
            </a:lvl1pPr>
          </a:lstStyle>
          <a:p>
            <a:r>
              <a:rPr lang="en-US"/>
              <a:t>Click to edit Master title style</a:t>
            </a:r>
          </a:p>
        </p:txBody>
      </p:sp>
      <p:sp>
        <p:nvSpPr>
          <p:cNvPr id="24" name="Freeform: Shape 23"/>
          <p:cNvSpPr/>
          <p:nvPr userDrawn="1"/>
        </p:nvSpPr>
        <p:spPr>
          <a:xfrm>
            <a:off x="-1351335" y="-906971"/>
            <a:ext cx="1218902"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userDrawn="1"/>
        </p:nvGrpSpPr>
        <p:grpSpPr>
          <a:xfrm>
            <a:off x="1" y="-878646"/>
            <a:ext cx="9144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213/216/223</a:t>
              </a:r>
            </a:p>
          </p:txBody>
        </p:sp>
      </p:grpSp>
      <p:sp>
        <p:nvSpPr>
          <p:cNvPr id="37"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66219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97086" y="3379974"/>
            <a:ext cx="5007428" cy="2722110"/>
          </a:xfrm>
        </p:spPr>
        <p:txBody>
          <a:bodyPr bIns="0" anchor="b">
            <a:normAutofit/>
          </a:bodyPr>
          <a:lstStyle>
            <a:lvl1pPr algn="r">
              <a:defRPr sz="72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3897086" y="6102083"/>
            <a:ext cx="5007428" cy="656510"/>
          </a:xfrm>
        </p:spPr>
        <p:txBody>
          <a:bodyPr rIns="137160" anchor="ctr"/>
          <a:lstStyle>
            <a:lvl1pPr marL="0" indent="0" algn="r">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794658" y="156755"/>
            <a:ext cx="2569028" cy="1333955"/>
          </a:xfrm>
          <a:solidFill>
            <a:schemeClr val="bg1">
              <a:alpha val="70000"/>
            </a:schemeClr>
          </a:solidFill>
        </p:spPr>
        <p:txBody>
          <a:bodyPr wrap="square" lIns="182880" tIns="182880" rIns="182880" bIns="91440" anchor="t" anchorCtr="0">
            <a:spAutoFit/>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972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DDF9EC-16BC-473A-A6FE-548E6C76F8D1}"/>
              </a:ext>
            </a:extLst>
          </p:cNvPr>
          <p:cNvSpPr>
            <a:spLocks noGrp="1"/>
          </p:cNvSpPr>
          <p:nvPr>
            <p:ph type="dt" sz="half" idx="10"/>
          </p:nvPr>
        </p:nvSpPr>
        <p:spPr/>
        <p:txBody>
          <a:bodyPr/>
          <a:lstStyle>
            <a:lvl1pPr>
              <a:defRPr/>
            </a:lvl1pPr>
          </a:lstStyle>
          <a:p>
            <a:pPr>
              <a:defRPr/>
            </a:pPr>
            <a:fld id="{29C59226-E892-428E-AA70-F9CE10B84004}" type="datetimeFigureOut">
              <a:rPr lang="en-US"/>
              <a:pPr>
                <a:defRPr/>
              </a:pPr>
              <a:t>4/30/2020</a:t>
            </a:fld>
            <a:endParaRPr lang="en-GB"/>
          </a:p>
        </p:txBody>
      </p:sp>
      <p:sp>
        <p:nvSpPr>
          <p:cNvPr id="5" name="Footer Placeholder 4">
            <a:extLst>
              <a:ext uri="{FF2B5EF4-FFF2-40B4-BE49-F238E27FC236}">
                <a16:creationId xmlns:a16="http://schemas.microsoft.com/office/drawing/2014/main" id="{C411EDD4-A700-4E6E-87C6-79C82D5947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5E22C4-CFC8-4519-ADBF-307037BE3459}"/>
              </a:ext>
            </a:extLst>
          </p:cNvPr>
          <p:cNvSpPr>
            <a:spLocks noGrp="1"/>
          </p:cNvSpPr>
          <p:nvPr>
            <p:ph type="sldNum" sz="quarter" idx="12"/>
          </p:nvPr>
        </p:nvSpPr>
        <p:spPr/>
        <p:txBody>
          <a:bodyPr/>
          <a:lstStyle>
            <a:lvl1pPr>
              <a:defRPr/>
            </a:lvl1pPr>
          </a:lstStyle>
          <a:p>
            <a:fld id="{5E28A0F3-C813-4142-BD50-26E2AC8F5E3D}" type="slidenum">
              <a:rPr lang="en-GB" altLang="en-US"/>
              <a:pPr/>
              <a:t>‹#›</a:t>
            </a:fld>
            <a:endParaRPr lang="en-GB" altLang="en-US"/>
          </a:p>
        </p:txBody>
      </p:sp>
    </p:spTree>
    <p:extLst>
      <p:ext uri="{BB962C8B-B14F-4D97-AF65-F5344CB8AC3E}">
        <p14:creationId xmlns:p14="http://schemas.microsoft.com/office/powerpoint/2010/main" val="1456110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val="15824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7"/>
          <a:stretch/>
        </p:blipFill>
        <p:spPr>
          <a:xfrm>
            <a:off x="4035001" y="1"/>
            <a:ext cx="5108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0" y="0"/>
            <a:ext cx="4035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4035001" y="3911600"/>
            <a:ext cx="5108999" cy="2946400"/>
          </a:xfrm>
          <a:prstGeom prst="rect">
            <a:avLst/>
          </a:prstGeom>
        </p:spPr>
      </p:pic>
      <p:sp>
        <p:nvSpPr>
          <p:cNvPr id="2" name="Title 1"/>
          <p:cNvSpPr>
            <a:spLocks noGrp="1"/>
          </p:cNvSpPr>
          <p:nvPr>
            <p:ph type="title"/>
          </p:nvPr>
        </p:nvSpPr>
        <p:spPr>
          <a:xfrm>
            <a:off x="623888" y="1909570"/>
            <a:ext cx="5336919" cy="2852737"/>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23888" y="4810276"/>
            <a:ext cx="5336919" cy="1500187"/>
          </a:xfrm>
        </p:spPr>
        <p:txBody>
          <a:bodyPr lIns="137160">
            <a:normAutofit/>
          </a:bodyPr>
          <a:lstStyle>
            <a:lvl1pPr marL="0" indent="0" algn="l">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0494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088" y="0"/>
            <a:ext cx="7735824" cy="6858000"/>
          </a:xfrm>
          <a:prstGeom prst="rect">
            <a:avLst/>
          </a:prstGeom>
        </p:spPr>
      </p:pic>
      <p:sp>
        <p:nvSpPr>
          <p:cNvPr id="2" name="Title 1"/>
          <p:cNvSpPr>
            <a:spLocks noGrp="1"/>
          </p:cNvSpPr>
          <p:nvPr>
            <p:ph type="title"/>
          </p:nvPr>
        </p:nvSpPr>
        <p:spPr>
          <a:xfrm>
            <a:off x="476250" y="199145"/>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2003445"/>
            <a:ext cx="8191500" cy="835006"/>
          </a:xfrm>
        </p:spPr>
        <p:txBody>
          <a:bodyPr>
            <a:normAutofit/>
          </a:bodyPr>
          <a:lstStyle>
            <a:lvl1pPr marL="0" indent="0" algn="ctr">
              <a:buNone/>
              <a:defRPr sz="27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65652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 y="0"/>
            <a:ext cx="6912865"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896167"/>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700467"/>
            <a:ext cx="8191500" cy="835006"/>
          </a:xfrm>
        </p:spPr>
        <p:txBody>
          <a:bodyPr>
            <a:normAutofit/>
          </a:bodyPr>
          <a:lstStyle>
            <a:lvl1pPr marL="0" indent="0" algn="ctr">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36625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426" y="0"/>
            <a:ext cx="6919148" cy="3355848"/>
          </a:xfrm>
          <a:prstGeom prst="rect">
            <a:avLst/>
          </a:prstGeom>
        </p:spPr>
      </p:pic>
      <p:sp>
        <p:nvSpPr>
          <p:cNvPr id="2" name="Title 1"/>
          <p:cNvSpPr>
            <a:spLocks noGrp="1"/>
          </p:cNvSpPr>
          <p:nvPr>
            <p:ph type="title"/>
          </p:nvPr>
        </p:nvSpPr>
        <p:spPr>
          <a:xfrm>
            <a:off x="476250" y="3565310"/>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5369610"/>
            <a:ext cx="8191500" cy="835006"/>
          </a:xfrm>
        </p:spPr>
        <p:txBody>
          <a:bodyPr>
            <a:normAutofit/>
          </a:bodyPr>
          <a:lstStyle>
            <a:lvl1pPr marL="0" indent="0" algn="ctr">
              <a:buNone/>
              <a:defRPr sz="27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44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391579"/>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195879"/>
            <a:ext cx="8191500" cy="835006"/>
          </a:xfrm>
        </p:spPr>
        <p:txBody>
          <a:bodyPr>
            <a:normAutofit/>
          </a:bodyPr>
          <a:lstStyle>
            <a:lvl1pPr marL="0" indent="0" algn="ctr">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8513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8975" y="1600200"/>
            <a:ext cx="5915025" cy="5257800"/>
          </a:xfrm>
          <a:prstGeom prst="rect">
            <a:avLst/>
          </a:prstGeom>
        </p:spPr>
      </p:pic>
      <p:sp>
        <p:nvSpPr>
          <p:cNvPr id="2" name="Title 1"/>
          <p:cNvSpPr>
            <a:spLocks noGrp="1"/>
          </p:cNvSpPr>
          <p:nvPr>
            <p:ph type="title"/>
          </p:nvPr>
        </p:nvSpPr>
        <p:spPr>
          <a:xfrm>
            <a:off x="623888" y="1243357"/>
            <a:ext cx="3962400" cy="1521730"/>
          </a:xfrm>
        </p:spPr>
        <p:txBody>
          <a:bodyPr anchor="b"/>
          <a:lstStyle>
            <a:lvl1pPr>
              <a:defRPr sz="6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623888" y="2765088"/>
            <a:ext cx="3962400" cy="1500187"/>
          </a:xfrm>
        </p:spPr>
        <p:txBody>
          <a:bodyPr lIns="137160">
            <a:normAutofit/>
          </a:bodyPr>
          <a:lstStyle>
            <a:lvl1pPr marL="0" indent="0" algn="l">
              <a:buNone/>
              <a:defRPr sz="27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9762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674914" y="2873215"/>
            <a:ext cx="4273673" cy="1521730"/>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74914" y="4676614"/>
            <a:ext cx="4273673" cy="1500187"/>
          </a:xfrm>
        </p:spPr>
        <p:txBody>
          <a:bodyPr lIns="137160">
            <a:normAutofit/>
          </a:bodyPr>
          <a:lstStyle>
            <a:lvl1pPr marL="0" indent="0" algn="l">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4" name="Group 3"/>
          <p:cNvGrpSpPr/>
          <p:nvPr userDrawn="1"/>
        </p:nvGrpSpPr>
        <p:grpSpPr>
          <a:xfrm>
            <a:off x="5094114" y="672860"/>
            <a:ext cx="3642070" cy="4093024"/>
            <a:chOff x="4527550" y="581584"/>
            <a:chExt cx="4498564" cy="5055568"/>
          </a:xfrm>
        </p:grpSpPr>
        <p:grpSp>
          <p:nvGrpSpPr>
            <p:cNvPr id="22" name="Group 21"/>
            <p:cNvGrpSpPr/>
            <p:nvPr userDrawn="1"/>
          </p:nvGrpSpPr>
          <p:grpSpPr>
            <a:xfrm>
              <a:off x="4527550" y="581584"/>
              <a:ext cx="3174999" cy="2760276"/>
              <a:chOff x="6021388" y="1082675"/>
              <a:chExt cx="741363" cy="644525"/>
            </a:xfrm>
            <a:solidFill>
              <a:schemeClr val="tx1"/>
            </a:solidFill>
          </p:grpSpPr>
          <p:sp>
            <p:nvSpPr>
              <p:cNvPr id="23"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userDrawn="1"/>
          </p:nvGrpSpPr>
          <p:grpSpPr>
            <a:xfrm>
              <a:off x="7133642" y="1976504"/>
              <a:ext cx="1892472" cy="2730712"/>
              <a:chOff x="7016750" y="3030538"/>
              <a:chExt cx="584200" cy="842962"/>
            </a:xfrm>
            <a:solidFill>
              <a:schemeClr val="tx1"/>
            </a:solidFill>
          </p:grpSpPr>
          <p:sp>
            <p:nvSpPr>
              <p:cNvPr id="26"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Freeform 58"/>
            <p:cNvSpPr>
              <a:spLocks noEditPoints="1"/>
            </p:cNvSpPr>
            <p:nvPr userDrawn="1"/>
          </p:nvSpPr>
          <p:spPr bwMode="auto">
            <a:xfrm>
              <a:off x="555829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291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8678099"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38729218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1639461" y="2574491"/>
            <a:ext cx="5865080" cy="2585323"/>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a:stretch>
            <a:fillRect/>
          </a:stretch>
        </p:blipFill>
        <p:spPr>
          <a:xfrm>
            <a:off x="3114930" y="341033"/>
            <a:ext cx="2914141" cy="804743"/>
          </a:xfrm>
          <a:prstGeom prst="rect">
            <a:avLst/>
          </a:prstGeom>
        </p:spPr>
      </p:pic>
    </p:spTree>
    <p:extLst>
      <p:ext uri="{BB962C8B-B14F-4D97-AF65-F5344CB8AC3E}">
        <p14:creationId xmlns:p14="http://schemas.microsoft.com/office/powerpoint/2010/main" val="372101733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2" name="Title 1"/>
          <p:cNvSpPr>
            <a:spLocks noGrp="1"/>
          </p:cNvSpPr>
          <p:nvPr>
            <p:ph type="ctrTitle"/>
          </p:nvPr>
        </p:nvSpPr>
        <p:spPr>
          <a:xfrm>
            <a:off x="597064" y="3552028"/>
            <a:ext cx="8546935" cy="2387600"/>
          </a:xfrm>
        </p:spPr>
        <p:txBody>
          <a:bodyPr>
            <a:normAutofit/>
          </a:bodyPr>
          <a:lstStyle/>
          <a:p>
            <a:r>
              <a:rPr lang="en-US" dirty="0"/>
              <a:t>Tuesday 12</a:t>
            </a:r>
            <a:r>
              <a:rPr lang="en-US" baseline="30000" dirty="0"/>
              <a:t>th</a:t>
            </a:r>
            <a:r>
              <a:rPr lang="en-US" dirty="0"/>
              <a:t> May 2020</a:t>
            </a:r>
          </a:p>
        </p:txBody>
      </p:sp>
      <p:sp>
        <p:nvSpPr>
          <p:cNvPr id="3" name="Subtitle 2"/>
          <p:cNvSpPr>
            <a:spLocks noGrp="1"/>
          </p:cNvSpPr>
          <p:nvPr>
            <p:ph type="subTitle" idx="1"/>
          </p:nvPr>
        </p:nvSpPr>
        <p:spPr/>
        <p:txBody>
          <a:bodyPr/>
          <a:lstStyle/>
          <a:p>
            <a:r>
              <a:rPr lang="en-US" dirty="0"/>
              <a:t>English –Reading</a:t>
            </a:r>
          </a:p>
        </p:txBody>
      </p:sp>
    </p:spTree>
    <p:extLst>
      <p:ext uri="{BB962C8B-B14F-4D97-AF65-F5344CB8AC3E}">
        <p14:creationId xmlns:p14="http://schemas.microsoft.com/office/powerpoint/2010/main" val="248352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519177"/>
            <a:ext cx="7886700" cy="1325563"/>
          </a:xfrm>
        </p:spPr>
        <p:txBody>
          <a:bodyPr>
            <a:noAutofit/>
          </a:bodyPr>
          <a:lstStyle/>
          <a:p>
            <a:pPr algn="ctr"/>
            <a:r>
              <a:rPr lang="en-US" dirty="0"/>
              <a:t>Today, we are focusing on our prosody skills as well as our comprehension skills.</a:t>
            </a:r>
            <a:br>
              <a:rPr lang="en-US" dirty="0"/>
            </a:br>
            <a:br>
              <a:rPr lang="en-US" dirty="0"/>
            </a:br>
            <a:br>
              <a:rPr lang="en-US" dirty="0"/>
            </a:br>
            <a:br>
              <a:rPr lang="en-US" dirty="0"/>
            </a:br>
            <a:endParaRPr lang="en-US" dirty="0"/>
          </a:p>
        </p:txBody>
      </p:sp>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2</a:t>
            </a:fld>
            <a:endParaRPr lang="en-US">
              <a:solidFill>
                <a:srgbClr val="FFFFFF"/>
              </a:solidFill>
              <a:latin typeface="Calibri" panose="020F0502020204030204"/>
            </a:endParaRPr>
          </a:p>
        </p:txBody>
      </p:sp>
      <p:sp>
        <p:nvSpPr>
          <p:cNvPr id="16" name="TextBox 15">
            <a:extLst>
              <a:ext uri="{FF2B5EF4-FFF2-40B4-BE49-F238E27FC236}">
                <a16:creationId xmlns:a16="http://schemas.microsoft.com/office/drawing/2014/main" id="{BBF0D5D6-603F-481A-9A3B-55CBFC6999B7}"/>
              </a:ext>
            </a:extLst>
          </p:cNvPr>
          <p:cNvSpPr txBox="1"/>
          <p:nvPr/>
        </p:nvSpPr>
        <p:spPr>
          <a:xfrm>
            <a:off x="830943" y="2653541"/>
            <a:ext cx="7886700" cy="1569660"/>
          </a:xfrm>
          <a:prstGeom prst="rect">
            <a:avLst/>
          </a:prstGeom>
          <a:noFill/>
        </p:spPr>
        <p:txBody>
          <a:bodyPr wrap="square" rtlCol="0">
            <a:spAutoFit/>
          </a:bodyPr>
          <a:lstStyle/>
          <a:p>
            <a:r>
              <a:rPr lang="en-GB" sz="2400" dirty="0"/>
              <a:t>Prosody is reading fluently with lots of expression.</a:t>
            </a:r>
          </a:p>
          <a:p>
            <a:endParaRPr lang="en-GB" sz="2400" dirty="0"/>
          </a:p>
          <a:p>
            <a:endParaRPr lang="en-GB" sz="2400" dirty="0"/>
          </a:p>
          <a:p>
            <a:r>
              <a:rPr lang="en-GB" sz="2400" dirty="0"/>
              <a:t>We are reading poetry today so this is really important.</a:t>
            </a:r>
          </a:p>
        </p:txBody>
      </p:sp>
    </p:spTree>
    <p:extLst>
      <p:ext uri="{BB962C8B-B14F-4D97-AF65-F5344CB8AC3E}">
        <p14:creationId xmlns:p14="http://schemas.microsoft.com/office/powerpoint/2010/main" val="358788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B33E-2222-4DE9-9BA3-8232E5A5BA16}"/>
              </a:ext>
            </a:extLst>
          </p:cNvPr>
          <p:cNvSpPr>
            <a:spLocks noGrp="1"/>
          </p:cNvSpPr>
          <p:nvPr>
            <p:ph type="title"/>
          </p:nvPr>
        </p:nvSpPr>
        <p:spPr/>
        <p:txBody>
          <a:bodyPr>
            <a:normAutofit fontScale="90000"/>
          </a:bodyPr>
          <a:lstStyle/>
          <a:p>
            <a:r>
              <a:rPr lang="en-GB" dirty="0"/>
              <a:t>Today’s poem is taken from a poetry book called ‘Please Mrs Butler’ by Allan </a:t>
            </a:r>
            <a:r>
              <a:rPr lang="en-GB" dirty="0" err="1"/>
              <a:t>Ahlberg</a:t>
            </a:r>
            <a:r>
              <a:rPr lang="en-GB" dirty="0"/>
              <a:t>.</a:t>
            </a:r>
          </a:p>
        </p:txBody>
      </p:sp>
      <p:sp>
        <p:nvSpPr>
          <p:cNvPr id="3" name="Content Placeholder 2">
            <a:extLst>
              <a:ext uri="{FF2B5EF4-FFF2-40B4-BE49-F238E27FC236}">
                <a16:creationId xmlns:a16="http://schemas.microsoft.com/office/drawing/2014/main" id="{398D322D-9C4A-4DAF-B913-7818889AC385}"/>
              </a:ext>
            </a:extLst>
          </p:cNvPr>
          <p:cNvSpPr>
            <a:spLocks noGrp="1"/>
          </p:cNvSpPr>
          <p:nvPr>
            <p:ph idx="1"/>
          </p:nvPr>
        </p:nvSpPr>
        <p:spPr>
          <a:xfrm>
            <a:off x="628651" y="1993900"/>
            <a:ext cx="5115202" cy="4211432"/>
          </a:xfrm>
        </p:spPr>
        <p:txBody>
          <a:bodyPr>
            <a:normAutofit lnSpcReduction="10000"/>
          </a:bodyPr>
          <a:lstStyle/>
          <a:p>
            <a:pPr marL="0" indent="0">
              <a:buNone/>
            </a:pPr>
            <a:r>
              <a:rPr lang="en-GB" dirty="0"/>
              <a:t>The collection of poems in the book are all written about school life and some are very funny indeed!</a:t>
            </a:r>
          </a:p>
          <a:p>
            <a:pPr marL="0" indent="0">
              <a:buNone/>
            </a:pPr>
            <a:endParaRPr lang="en-GB" dirty="0"/>
          </a:p>
          <a:p>
            <a:pPr marL="0" indent="0">
              <a:buNone/>
            </a:pPr>
            <a:r>
              <a:rPr lang="en-GB" dirty="0"/>
              <a:t>It has always been one of my favourite poetry books. When we get back to school, I have a copy (or 2) if anyone would like to borrow it.</a:t>
            </a:r>
          </a:p>
          <a:p>
            <a:pPr marL="0" indent="0">
              <a:buNone/>
            </a:pPr>
            <a:r>
              <a:rPr lang="en-GB" sz="1800" dirty="0"/>
              <a:t>Miss Lacey</a:t>
            </a:r>
          </a:p>
        </p:txBody>
      </p:sp>
      <p:sp>
        <p:nvSpPr>
          <p:cNvPr id="4" name="Date Placeholder 3">
            <a:extLst>
              <a:ext uri="{FF2B5EF4-FFF2-40B4-BE49-F238E27FC236}">
                <a16:creationId xmlns:a16="http://schemas.microsoft.com/office/drawing/2014/main" id="{58B43759-6895-4BA9-A277-093349D52B35}"/>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id="{2EF7B779-F1A8-4FF5-9D3F-F405BDA4B443}"/>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089EFC3-7BAD-4B07-B415-B9624564E364}"/>
              </a:ext>
            </a:extLst>
          </p:cNvPr>
          <p:cNvSpPr>
            <a:spLocks noGrp="1"/>
          </p:cNvSpPr>
          <p:nvPr>
            <p:ph type="sldNum" sz="quarter" idx="12"/>
          </p:nvPr>
        </p:nvSpPr>
        <p:spPr/>
        <p:txBody>
          <a:bodyPr/>
          <a:lstStyle/>
          <a:p>
            <a:fld id="{7CD08052-46D4-4451-BCD3-D01F8058DAE8}" type="slidenum">
              <a:rPr lang="en-US" smtClean="0"/>
              <a:pPr/>
              <a:t>3</a:t>
            </a:fld>
            <a:endParaRPr lang="en-US"/>
          </a:p>
        </p:txBody>
      </p:sp>
      <p:pic>
        <p:nvPicPr>
          <p:cNvPr id="7" name="Picture 6">
            <a:extLst>
              <a:ext uri="{FF2B5EF4-FFF2-40B4-BE49-F238E27FC236}">
                <a16:creationId xmlns:a16="http://schemas.microsoft.com/office/drawing/2014/main" id="{FF5E9268-E32C-4537-9EA2-6EC81CF99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853" y="1899764"/>
            <a:ext cx="2901381" cy="4438421"/>
          </a:xfrm>
          <a:prstGeom prst="rect">
            <a:avLst/>
          </a:prstGeom>
        </p:spPr>
      </p:pic>
    </p:spTree>
    <p:extLst>
      <p:ext uri="{BB962C8B-B14F-4D97-AF65-F5344CB8AC3E}">
        <p14:creationId xmlns:p14="http://schemas.microsoft.com/office/powerpoint/2010/main" val="185789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4</a:t>
            </a:fld>
            <a:endParaRPr lang="en-US">
              <a:solidFill>
                <a:srgbClr val="FFFFFF"/>
              </a:solidFill>
              <a:latin typeface="Calibri" panose="020F0502020204030204"/>
            </a:endParaRPr>
          </a:p>
        </p:txBody>
      </p:sp>
      <p:sp>
        <p:nvSpPr>
          <p:cNvPr id="8" name="Title 7">
            <a:extLst>
              <a:ext uri="{FF2B5EF4-FFF2-40B4-BE49-F238E27FC236}">
                <a16:creationId xmlns:a16="http://schemas.microsoft.com/office/drawing/2014/main" id="{D202E449-931F-40BE-AD9E-13B2B2F9E098}"/>
              </a:ext>
            </a:extLst>
          </p:cNvPr>
          <p:cNvSpPr>
            <a:spLocks noGrp="1"/>
          </p:cNvSpPr>
          <p:nvPr>
            <p:ph type="title"/>
          </p:nvPr>
        </p:nvSpPr>
        <p:spPr>
          <a:xfrm>
            <a:off x="628650" y="78468"/>
            <a:ext cx="7886700" cy="1325563"/>
          </a:xfrm>
        </p:spPr>
        <p:txBody>
          <a:bodyPr>
            <a:noAutofit/>
          </a:bodyPr>
          <a:lstStyle/>
          <a:p>
            <a:r>
              <a:rPr lang="en-GB" sz="2400" dirty="0"/>
              <a:t>Read the poem once to get to know it.</a:t>
            </a:r>
            <a:br>
              <a:rPr lang="en-GB" sz="2400" dirty="0"/>
            </a:br>
            <a:r>
              <a:rPr lang="en-GB" sz="2400" dirty="0"/>
              <a:t>Then, read it again think carefully about the expression you are using. Could you use different voices for the child and Mrs Butler?</a:t>
            </a:r>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3091733"/>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graphicFrame>
        <p:nvGraphicFramePr>
          <p:cNvPr id="13" name="Table 12">
            <a:extLst>
              <a:ext uri="{FF2B5EF4-FFF2-40B4-BE49-F238E27FC236}">
                <a16:creationId xmlns:a16="http://schemas.microsoft.com/office/drawing/2014/main" id="{3748265F-49CD-4FCB-BB6F-5BDDC1CC0316}"/>
              </a:ext>
            </a:extLst>
          </p:cNvPr>
          <p:cNvGraphicFramePr>
            <a:graphicFrameLocks noGrp="1"/>
          </p:cNvGraphicFramePr>
          <p:nvPr>
            <p:extLst>
              <p:ext uri="{D42A27DB-BD31-4B8C-83A1-F6EECF244321}">
                <p14:modId xmlns:p14="http://schemas.microsoft.com/office/powerpoint/2010/main" val="2322102771"/>
              </p:ext>
            </p:extLst>
          </p:nvPr>
        </p:nvGraphicFramePr>
        <p:xfrm>
          <a:off x="696286" y="1825608"/>
          <a:ext cx="7604360" cy="396240"/>
        </p:xfrm>
        <a:graphic>
          <a:graphicData uri="http://schemas.openxmlformats.org/drawingml/2006/table">
            <a:tbl>
              <a:tblPr/>
              <a:tblGrid>
                <a:gridCol w="7604360">
                  <a:extLst>
                    <a:ext uri="{9D8B030D-6E8A-4147-A177-3AD203B41FA5}">
                      <a16:colId xmlns:a16="http://schemas.microsoft.com/office/drawing/2014/main" val="2662026157"/>
                    </a:ext>
                  </a:extLst>
                </a:gridCol>
              </a:tblGrid>
              <a:tr h="0">
                <a:tc>
                  <a:txBody>
                    <a:bodyPr/>
                    <a:lstStyle/>
                    <a:p>
                      <a:endParaRPr lang="en-GB" sz="2000" kern="1200" dirty="0">
                        <a:solidFill>
                          <a:schemeClr val="tx1"/>
                        </a:solidFill>
                        <a:effectLst/>
                        <a:latin typeface="+mn-lt"/>
                        <a:ea typeface="+mn-ea"/>
                        <a:cs typeface="+mn-cs"/>
                      </a:endParaRPr>
                    </a:p>
                  </a:txBody>
                  <a:tcPr anchor="ctr">
                    <a:lnL>
                      <a:noFill/>
                    </a:lnL>
                    <a:lnR>
                      <a:noFill/>
                    </a:lnR>
                    <a:lnT>
                      <a:noFill/>
                    </a:lnT>
                    <a:lnB>
                      <a:noFill/>
                    </a:lnB>
                  </a:tcPr>
                </a:tc>
                <a:extLst>
                  <a:ext uri="{0D108BD9-81ED-4DB2-BD59-A6C34878D82A}">
                    <a16:rowId xmlns:a16="http://schemas.microsoft.com/office/drawing/2014/main" val="3261817124"/>
                  </a:ext>
                </a:extLst>
              </a:tr>
            </a:tbl>
          </a:graphicData>
        </a:graphic>
      </p:graphicFrame>
      <p:graphicFrame>
        <p:nvGraphicFramePr>
          <p:cNvPr id="14" name="Table 13">
            <a:extLst>
              <a:ext uri="{FF2B5EF4-FFF2-40B4-BE49-F238E27FC236}">
                <a16:creationId xmlns:a16="http://schemas.microsoft.com/office/drawing/2014/main" id="{55821F32-177A-4599-BCEB-36729DC3BF3D}"/>
              </a:ext>
            </a:extLst>
          </p:cNvPr>
          <p:cNvGraphicFramePr>
            <a:graphicFrameLocks noGrp="1"/>
          </p:cNvGraphicFramePr>
          <p:nvPr>
            <p:extLst>
              <p:ext uri="{D42A27DB-BD31-4B8C-83A1-F6EECF244321}">
                <p14:modId xmlns:p14="http://schemas.microsoft.com/office/powerpoint/2010/main" val="3573275774"/>
              </p:ext>
            </p:extLst>
          </p:nvPr>
        </p:nvGraphicFramePr>
        <p:xfrm>
          <a:off x="555116" y="5626833"/>
          <a:ext cx="7886700" cy="396240"/>
        </p:xfrm>
        <a:graphic>
          <a:graphicData uri="http://schemas.openxmlformats.org/drawingml/2006/table">
            <a:tbl>
              <a:tblPr/>
              <a:tblGrid>
                <a:gridCol w="7886700">
                  <a:extLst>
                    <a:ext uri="{9D8B030D-6E8A-4147-A177-3AD203B41FA5}">
                      <a16:colId xmlns:a16="http://schemas.microsoft.com/office/drawing/2014/main" val="3232182776"/>
                    </a:ext>
                  </a:extLst>
                </a:gridCol>
              </a:tblGrid>
              <a:tr h="0">
                <a:tc>
                  <a:txBody>
                    <a:bodyPr/>
                    <a:lstStyle/>
                    <a:p>
                      <a:endParaRPr lang="en-GB" sz="2000" dirty="0">
                        <a:effectLst/>
                      </a:endParaRPr>
                    </a:p>
                  </a:txBody>
                  <a:tcPr anchor="ctr">
                    <a:lnL>
                      <a:noFill/>
                    </a:lnL>
                    <a:lnR>
                      <a:noFill/>
                    </a:lnR>
                    <a:lnT>
                      <a:noFill/>
                    </a:lnT>
                    <a:lnB>
                      <a:noFill/>
                    </a:lnB>
                  </a:tcPr>
                </a:tc>
                <a:extLst>
                  <a:ext uri="{0D108BD9-81ED-4DB2-BD59-A6C34878D82A}">
                    <a16:rowId xmlns:a16="http://schemas.microsoft.com/office/drawing/2014/main" val="3921241866"/>
                  </a:ext>
                </a:extLst>
              </a:tr>
            </a:tbl>
          </a:graphicData>
        </a:graphic>
      </p:graphicFrame>
      <p:graphicFrame>
        <p:nvGraphicFramePr>
          <p:cNvPr id="15" name="Table 14">
            <a:extLst>
              <a:ext uri="{FF2B5EF4-FFF2-40B4-BE49-F238E27FC236}">
                <a16:creationId xmlns:a16="http://schemas.microsoft.com/office/drawing/2014/main" id="{5A06445E-BF9E-4331-B0CB-3D3125C9FF45}"/>
              </a:ext>
            </a:extLst>
          </p:cNvPr>
          <p:cNvGraphicFramePr>
            <a:graphicFrameLocks noGrp="1"/>
          </p:cNvGraphicFramePr>
          <p:nvPr>
            <p:extLst>
              <p:ext uri="{D42A27DB-BD31-4B8C-83A1-F6EECF244321}">
                <p14:modId xmlns:p14="http://schemas.microsoft.com/office/powerpoint/2010/main" val="2808177133"/>
              </p:ext>
            </p:extLst>
          </p:nvPr>
        </p:nvGraphicFramePr>
        <p:xfrm>
          <a:off x="223298" y="5364002"/>
          <a:ext cx="7886700" cy="297180"/>
        </p:xfrm>
        <a:graphic>
          <a:graphicData uri="http://schemas.openxmlformats.org/drawingml/2006/table">
            <a:tbl>
              <a:tblPr/>
              <a:tblGrid>
                <a:gridCol w="7886700">
                  <a:extLst>
                    <a:ext uri="{9D8B030D-6E8A-4147-A177-3AD203B41FA5}">
                      <a16:colId xmlns:a16="http://schemas.microsoft.com/office/drawing/2014/main" val="3518585815"/>
                    </a:ext>
                  </a:extLst>
                </a:gridCol>
              </a:tblGrid>
              <a:tr h="0">
                <a:tc>
                  <a:txBody>
                    <a:bodyPr/>
                    <a:lstStyle/>
                    <a:p>
                      <a:endParaRPr lang="en-GB" dirty="0">
                        <a:effectLst/>
                      </a:endParaRPr>
                    </a:p>
                  </a:txBody>
                  <a:tcPr anchor="ctr">
                    <a:lnL>
                      <a:noFill/>
                    </a:lnL>
                    <a:lnR>
                      <a:noFill/>
                    </a:lnR>
                    <a:lnT>
                      <a:noFill/>
                    </a:lnT>
                    <a:lnB>
                      <a:noFill/>
                    </a:lnB>
                  </a:tcPr>
                </a:tc>
                <a:extLst>
                  <a:ext uri="{0D108BD9-81ED-4DB2-BD59-A6C34878D82A}">
                    <a16:rowId xmlns:a16="http://schemas.microsoft.com/office/drawing/2014/main" val="3306711029"/>
                  </a:ext>
                </a:extLst>
              </a:tr>
            </a:tbl>
          </a:graphicData>
        </a:graphic>
      </p:graphicFrame>
      <p:sp>
        <p:nvSpPr>
          <p:cNvPr id="10" name="TextBox 4">
            <a:extLst>
              <a:ext uri="{FF2B5EF4-FFF2-40B4-BE49-F238E27FC236}">
                <a16:creationId xmlns:a16="http://schemas.microsoft.com/office/drawing/2014/main" id="{F7E6425D-ED6C-4EB6-842B-BEE9695506D1}"/>
              </a:ext>
            </a:extLst>
          </p:cNvPr>
          <p:cNvSpPr txBox="1">
            <a:spLocks noChangeArrowheads="1"/>
          </p:cNvSpPr>
          <p:nvPr/>
        </p:nvSpPr>
        <p:spPr bwMode="auto">
          <a:xfrm>
            <a:off x="223298" y="1492232"/>
            <a:ext cx="619494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Please Mrs Butler</a:t>
            </a:r>
            <a:br>
              <a:rPr lang="en-GB" altLang="en-US" dirty="0">
                <a:latin typeface="Comic Sans MS" panose="030F0702030302020204" pitchFamily="66" charset="0"/>
              </a:rPr>
            </a:br>
            <a:r>
              <a:rPr lang="en-GB" altLang="en-US" dirty="0">
                <a:latin typeface="Comic Sans MS" panose="030F0702030302020204" pitchFamily="66" charset="0"/>
              </a:rPr>
              <a:t>This boy Derek Drew</a:t>
            </a:r>
            <a:br>
              <a:rPr lang="en-GB" altLang="en-US" dirty="0">
                <a:latin typeface="Comic Sans MS" panose="030F0702030302020204" pitchFamily="66" charset="0"/>
              </a:rPr>
            </a:br>
            <a:r>
              <a:rPr lang="en-GB" altLang="en-US" dirty="0">
                <a:latin typeface="Comic Sans MS" panose="030F0702030302020204" pitchFamily="66" charset="0"/>
              </a:rPr>
              <a:t>Keeps copying my work, Miss.</a:t>
            </a:r>
            <a:br>
              <a:rPr lang="en-GB" altLang="en-US" dirty="0">
                <a:latin typeface="Comic Sans MS" panose="030F0702030302020204" pitchFamily="66" charset="0"/>
              </a:rPr>
            </a:br>
            <a:r>
              <a:rPr lang="en-GB" altLang="en-US" dirty="0">
                <a:latin typeface="Comic Sans MS" panose="030F0702030302020204" pitchFamily="66" charset="0"/>
              </a:rPr>
              <a:t>What shall I do?</a:t>
            </a:r>
            <a:br>
              <a:rPr lang="en-GB" altLang="en-US" dirty="0">
                <a:latin typeface="Comic Sans MS" panose="030F0702030302020204" pitchFamily="66" charset="0"/>
              </a:rPr>
            </a:br>
            <a:br>
              <a:rPr lang="en-GB" altLang="en-US" dirty="0">
                <a:latin typeface="Comic Sans MS" panose="030F0702030302020204" pitchFamily="66" charset="0"/>
              </a:rPr>
            </a:br>
            <a:r>
              <a:rPr lang="en-GB" altLang="en-US" dirty="0">
                <a:latin typeface="Comic Sans MS" panose="030F0702030302020204" pitchFamily="66" charset="0"/>
              </a:rPr>
              <a:t>Go and sit in the hall, dear.</a:t>
            </a:r>
            <a:br>
              <a:rPr lang="en-GB" altLang="en-US" dirty="0">
                <a:latin typeface="Comic Sans MS" panose="030F0702030302020204" pitchFamily="66" charset="0"/>
              </a:rPr>
            </a:br>
            <a:r>
              <a:rPr lang="en-GB" altLang="en-US" dirty="0">
                <a:latin typeface="Comic Sans MS" panose="030F0702030302020204" pitchFamily="66" charset="0"/>
              </a:rPr>
              <a:t>Go and sit in the sink.</a:t>
            </a:r>
            <a:br>
              <a:rPr lang="en-GB" altLang="en-US" dirty="0">
                <a:latin typeface="Comic Sans MS" panose="030F0702030302020204" pitchFamily="66" charset="0"/>
              </a:rPr>
            </a:br>
            <a:r>
              <a:rPr lang="en-GB" altLang="en-US" dirty="0">
                <a:latin typeface="Comic Sans MS" panose="030F0702030302020204" pitchFamily="66" charset="0"/>
              </a:rPr>
              <a:t>Take your books on the roof, my lamb.</a:t>
            </a:r>
            <a:br>
              <a:rPr lang="en-GB" altLang="en-US" dirty="0">
                <a:latin typeface="Comic Sans MS" panose="030F0702030302020204" pitchFamily="66" charset="0"/>
              </a:rPr>
            </a:br>
            <a:r>
              <a:rPr lang="en-GB" altLang="en-US" dirty="0">
                <a:latin typeface="Comic Sans MS" panose="030F0702030302020204" pitchFamily="66" charset="0"/>
              </a:rPr>
              <a:t>Do whatever you think.</a:t>
            </a:r>
            <a:br>
              <a:rPr lang="en-GB" altLang="en-US" dirty="0">
                <a:latin typeface="Comic Sans MS" panose="030F0702030302020204" pitchFamily="66" charset="0"/>
              </a:rPr>
            </a:br>
            <a:br>
              <a:rPr lang="en-GB" altLang="en-US" dirty="0">
                <a:latin typeface="Comic Sans MS" panose="030F0702030302020204" pitchFamily="66" charset="0"/>
              </a:rPr>
            </a:br>
            <a:r>
              <a:rPr lang="en-GB" altLang="en-US" dirty="0">
                <a:latin typeface="Comic Sans MS" panose="030F0702030302020204" pitchFamily="66" charset="0"/>
              </a:rPr>
              <a:t>Please Mrs Butler</a:t>
            </a:r>
            <a:br>
              <a:rPr lang="en-GB" altLang="en-US" dirty="0">
                <a:latin typeface="Comic Sans MS" panose="030F0702030302020204" pitchFamily="66" charset="0"/>
              </a:rPr>
            </a:br>
            <a:r>
              <a:rPr lang="en-GB" altLang="en-US" dirty="0">
                <a:latin typeface="Comic Sans MS" panose="030F0702030302020204" pitchFamily="66" charset="0"/>
              </a:rPr>
              <a:t>This boy Derek Drew</a:t>
            </a:r>
            <a:br>
              <a:rPr lang="en-GB" altLang="en-US" dirty="0">
                <a:latin typeface="Comic Sans MS" panose="030F0702030302020204" pitchFamily="66" charset="0"/>
              </a:rPr>
            </a:br>
            <a:r>
              <a:rPr lang="en-GB" altLang="en-US" dirty="0">
                <a:latin typeface="Comic Sans MS" panose="030F0702030302020204" pitchFamily="66" charset="0"/>
              </a:rPr>
              <a:t>Keeps taking my rubber, Miss.</a:t>
            </a:r>
            <a:br>
              <a:rPr lang="en-GB" altLang="en-US" dirty="0">
                <a:latin typeface="Comic Sans MS" panose="030F0702030302020204" pitchFamily="66" charset="0"/>
              </a:rPr>
            </a:br>
            <a:r>
              <a:rPr lang="en-GB" altLang="en-US" dirty="0">
                <a:latin typeface="Comic Sans MS" panose="030F0702030302020204" pitchFamily="66" charset="0"/>
              </a:rPr>
              <a:t>What shall I do?</a:t>
            </a:r>
            <a:br>
              <a:rPr lang="en-GB" altLang="en-US" dirty="0">
                <a:latin typeface="Comic Sans MS" panose="030F0702030302020204" pitchFamily="66" charset="0"/>
              </a:rPr>
            </a:br>
            <a:br>
              <a:rPr lang="en-GB" altLang="en-US" dirty="0">
                <a:latin typeface="Comic Sans MS" panose="030F0702030302020204" pitchFamily="66" charset="0"/>
              </a:rPr>
            </a:br>
            <a:r>
              <a:rPr lang="en-GB" altLang="en-US" dirty="0">
                <a:latin typeface="Comic Sans MS" panose="030F0702030302020204" pitchFamily="66" charset="0"/>
              </a:rPr>
              <a:t>Keep it in your hand, dear.</a:t>
            </a:r>
            <a:br>
              <a:rPr lang="en-GB" altLang="en-US" dirty="0">
                <a:latin typeface="Comic Sans MS" panose="030F0702030302020204" pitchFamily="66" charset="0"/>
              </a:rPr>
            </a:br>
            <a:r>
              <a:rPr lang="en-GB" altLang="en-US" dirty="0">
                <a:latin typeface="Comic Sans MS" panose="030F0702030302020204" pitchFamily="66" charset="0"/>
              </a:rPr>
              <a:t>Hide it up your vest.</a:t>
            </a:r>
            <a:br>
              <a:rPr lang="en-GB" altLang="en-US" dirty="0">
                <a:latin typeface="Comic Sans MS" panose="030F0702030302020204" pitchFamily="66" charset="0"/>
              </a:rPr>
            </a:br>
            <a:r>
              <a:rPr lang="en-GB" altLang="en-US" dirty="0">
                <a:latin typeface="Comic Sans MS" panose="030F0702030302020204" pitchFamily="66" charset="0"/>
              </a:rPr>
              <a:t>Swallow it if you like, love.</a:t>
            </a:r>
            <a:br>
              <a:rPr lang="en-GB" altLang="en-US" dirty="0">
                <a:latin typeface="Comic Sans MS" panose="030F0702030302020204" pitchFamily="66" charset="0"/>
              </a:rPr>
            </a:br>
            <a:r>
              <a:rPr lang="en-GB" altLang="en-US" dirty="0">
                <a:latin typeface="Comic Sans MS" panose="030F0702030302020204" pitchFamily="66" charset="0"/>
              </a:rPr>
              <a:t>Do what you think best.</a:t>
            </a:r>
            <a:br>
              <a:rPr lang="en-GB" altLang="en-US" dirty="0">
                <a:latin typeface="Comic Sans MS" panose="030F0702030302020204" pitchFamily="66" charset="0"/>
              </a:rPr>
            </a:br>
            <a:br>
              <a:rPr lang="en-GB" altLang="en-US" dirty="0">
                <a:latin typeface="Calibri" panose="020F0502020204030204" pitchFamily="34" charset="0"/>
              </a:rPr>
            </a:br>
            <a:br>
              <a:rPr lang="en-GB" altLang="en-US" dirty="0">
                <a:latin typeface="Calibri" panose="020F0502020204030204" pitchFamily="34" charset="0"/>
              </a:rPr>
            </a:br>
            <a:endParaRPr lang="en-GB" altLang="en-US" dirty="0">
              <a:latin typeface="Calibri" panose="020F0502020204030204" pitchFamily="34" charset="0"/>
            </a:endParaRPr>
          </a:p>
        </p:txBody>
      </p:sp>
      <p:sp>
        <p:nvSpPr>
          <p:cNvPr id="11" name="TextBox 5">
            <a:extLst>
              <a:ext uri="{FF2B5EF4-FFF2-40B4-BE49-F238E27FC236}">
                <a16:creationId xmlns:a16="http://schemas.microsoft.com/office/drawing/2014/main" id="{FB3FB41D-C91E-4043-A64E-D4E8552EE538}"/>
              </a:ext>
            </a:extLst>
          </p:cNvPr>
          <p:cNvSpPr txBox="1">
            <a:spLocks noChangeArrowheads="1"/>
          </p:cNvSpPr>
          <p:nvPr/>
        </p:nvSpPr>
        <p:spPr bwMode="auto">
          <a:xfrm>
            <a:off x="4572000" y="1508628"/>
            <a:ext cx="41433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Please Mrs Butler</a:t>
            </a:r>
            <a:br>
              <a:rPr lang="en-GB" altLang="en-US" dirty="0">
                <a:latin typeface="Comic Sans MS" panose="030F0702030302020204" pitchFamily="66" charset="0"/>
              </a:rPr>
            </a:br>
            <a:r>
              <a:rPr lang="en-GB" altLang="en-US" dirty="0">
                <a:latin typeface="Comic Sans MS" panose="030F0702030302020204" pitchFamily="66" charset="0"/>
              </a:rPr>
              <a:t>This boy Derek Drew</a:t>
            </a:r>
            <a:br>
              <a:rPr lang="en-GB" altLang="en-US" dirty="0">
                <a:latin typeface="Comic Sans MS" panose="030F0702030302020204" pitchFamily="66" charset="0"/>
              </a:rPr>
            </a:br>
            <a:r>
              <a:rPr lang="en-GB" altLang="en-US" dirty="0">
                <a:latin typeface="Comic Sans MS" panose="030F0702030302020204" pitchFamily="66" charset="0"/>
              </a:rPr>
              <a:t>Keeps calling me rude names, Miss.</a:t>
            </a:r>
            <a:br>
              <a:rPr lang="en-GB" altLang="en-US" dirty="0">
                <a:latin typeface="Comic Sans MS" panose="030F0702030302020204" pitchFamily="66" charset="0"/>
              </a:rPr>
            </a:br>
            <a:r>
              <a:rPr lang="en-GB" altLang="en-US" dirty="0">
                <a:latin typeface="Comic Sans MS" panose="030F0702030302020204" pitchFamily="66" charset="0"/>
              </a:rPr>
              <a:t>What shall I do?</a:t>
            </a:r>
            <a:br>
              <a:rPr lang="en-GB" altLang="en-US" dirty="0">
                <a:latin typeface="Comic Sans MS" panose="030F0702030302020204" pitchFamily="66" charset="0"/>
              </a:rPr>
            </a:br>
            <a:br>
              <a:rPr lang="en-GB" altLang="en-US" dirty="0">
                <a:latin typeface="Comic Sans MS" panose="030F0702030302020204" pitchFamily="66" charset="0"/>
              </a:rPr>
            </a:br>
            <a:r>
              <a:rPr lang="en-GB" altLang="en-US" dirty="0">
                <a:latin typeface="Comic Sans MS" panose="030F0702030302020204" pitchFamily="66" charset="0"/>
              </a:rPr>
              <a:t>Lock yourself in the cupboard, dear.</a:t>
            </a:r>
            <a:br>
              <a:rPr lang="en-GB" altLang="en-US" dirty="0">
                <a:latin typeface="Comic Sans MS" panose="030F0702030302020204" pitchFamily="66" charset="0"/>
              </a:rPr>
            </a:br>
            <a:r>
              <a:rPr lang="en-GB" altLang="en-US" dirty="0">
                <a:latin typeface="Comic Sans MS" panose="030F0702030302020204" pitchFamily="66" charset="0"/>
              </a:rPr>
              <a:t>Run away to sea.</a:t>
            </a:r>
            <a:br>
              <a:rPr lang="en-GB" altLang="en-US" dirty="0">
                <a:latin typeface="Comic Sans MS" panose="030F0702030302020204" pitchFamily="66" charset="0"/>
              </a:rPr>
            </a:br>
            <a:r>
              <a:rPr lang="en-GB" altLang="en-US" dirty="0">
                <a:latin typeface="Comic Sans MS" panose="030F0702030302020204" pitchFamily="66" charset="0"/>
              </a:rPr>
              <a:t>Do whatever you can, my flower.</a:t>
            </a:r>
            <a:br>
              <a:rPr lang="en-GB" altLang="en-US" dirty="0">
                <a:latin typeface="Comic Sans MS" panose="030F0702030302020204" pitchFamily="66" charset="0"/>
              </a:rPr>
            </a:br>
            <a:r>
              <a:rPr lang="en-GB" altLang="en-US" dirty="0">
                <a:latin typeface="Comic Sans MS" panose="030F0702030302020204" pitchFamily="66" charset="0"/>
              </a:rPr>
              <a:t>But don't ask me! </a:t>
            </a:r>
            <a:br>
              <a:rPr lang="en-GB" altLang="en-US" dirty="0">
                <a:latin typeface="Comic Sans MS" panose="030F0702030302020204" pitchFamily="66" charset="0"/>
              </a:rPr>
            </a:br>
            <a:br>
              <a:rPr lang="en-GB" altLang="en-US" dirty="0">
                <a:latin typeface="Comic Sans MS" panose="030F0702030302020204" pitchFamily="66" charset="0"/>
              </a:rPr>
            </a:br>
            <a:r>
              <a:rPr lang="en-GB" altLang="en-US" dirty="0">
                <a:latin typeface="Comic Sans MS" panose="030F0702030302020204" pitchFamily="66" charset="0"/>
              </a:rPr>
              <a:t>Allan </a:t>
            </a:r>
            <a:r>
              <a:rPr lang="en-GB" altLang="en-US" dirty="0" err="1">
                <a:latin typeface="Comic Sans MS" panose="030F0702030302020204" pitchFamily="66" charset="0"/>
              </a:rPr>
              <a:t>Ahlberg</a:t>
            </a:r>
            <a:endParaRPr lang="en-GB" altLang="en-US" dirty="0">
              <a:latin typeface="Comic Sans MS" panose="030F0702030302020204" pitchFamily="66" charset="0"/>
            </a:endParaRPr>
          </a:p>
        </p:txBody>
      </p:sp>
      <p:pic>
        <p:nvPicPr>
          <p:cNvPr id="16" name="Picture 15">
            <a:extLst>
              <a:ext uri="{FF2B5EF4-FFF2-40B4-BE49-F238E27FC236}">
                <a16:creationId xmlns:a16="http://schemas.microsoft.com/office/drawing/2014/main" id="{679540E9-4511-4AC8-95EB-553A7A208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599" y="4074868"/>
            <a:ext cx="1728192" cy="2643722"/>
          </a:xfrm>
          <a:prstGeom prst="rect">
            <a:avLst/>
          </a:prstGeom>
        </p:spPr>
      </p:pic>
    </p:spTree>
    <p:extLst>
      <p:ext uri="{BB962C8B-B14F-4D97-AF65-F5344CB8AC3E}">
        <p14:creationId xmlns:p14="http://schemas.microsoft.com/office/powerpoint/2010/main" val="85565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5</a:t>
            </a:fld>
            <a:endParaRPr lang="en-US">
              <a:solidFill>
                <a:srgbClr val="FFFFFF"/>
              </a:solidFill>
              <a:latin typeface="Calibri" panose="020F0502020204030204"/>
            </a:endParaRPr>
          </a:p>
        </p:txBody>
      </p:sp>
      <p:sp>
        <p:nvSpPr>
          <p:cNvPr id="10" name="Title 9">
            <a:extLst>
              <a:ext uri="{FF2B5EF4-FFF2-40B4-BE49-F238E27FC236}">
                <a16:creationId xmlns:a16="http://schemas.microsoft.com/office/drawing/2014/main" id="{5AE3F06C-AC51-4537-ACC9-6E948B8DDC15}"/>
              </a:ext>
            </a:extLst>
          </p:cNvPr>
          <p:cNvSpPr>
            <a:spLocks noGrp="1"/>
          </p:cNvSpPr>
          <p:nvPr>
            <p:ph type="title"/>
          </p:nvPr>
        </p:nvSpPr>
        <p:spPr>
          <a:xfrm>
            <a:off x="400050" y="78468"/>
            <a:ext cx="8343899" cy="1325563"/>
          </a:xfrm>
        </p:spPr>
        <p:txBody>
          <a:bodyPr>
            <a:normAutofit fontScale="90000"/>
          </a:bodyPr>
          <a:lstStyle/>
          <a:p>
            <a:r>
              <a:rPr lang="en-GB" dirty="0"/>
              <a:t>Now, use the poem to answer these </a:t>
            </a:r>
            <a:br>
              <a:rPr lang="en-GB" dirty="0"/>
            </a:br>
            <a:r>
              <a:rPr lang="en-GB" dirty="0"/>
              <a:t>questions. Write the answers in full sentences in your green book.</a:t>
            </a:r>
          </a:p>
        </p:txBody>
      </p:sp>
      <p:sp>
        <p:nvSpPr>
          <p:cNvPr id="14" name="Content Placeholder 13">
            <a:extLst>
              <a:ext uri="{FF2B5EF4-FFF2-40B4-BE49-F238E27FC236}">
                <a16:creationId xmlns:a16="http://schemas.microsoft.com/office/drawing/2014/main" id="{7AF94921-A517-43DB-BB1E-22CA275FF6BA}"/>
              </a:ext>
            </a:extLst>
          </p:cNvPr>
          <p:cNvSpPr>
            <a:spLocks noGrp="1"/>
          </p:cNvSpPr>
          <p:nvPr>
            <p:ph idx="1"/>
          </p:nvPr>
        </p:nvSpPr>
        <p:spPr>
          <a:xfrm>
            <a:off x="117021" y="1563726"/>
            <a:ext cx="7918327" cy="4690985"/>
          </a:xfrm>
        </p:spPr>
        <p:txBody>
          <a:bodyPr>
            <a:normAutofit fontScale="92500" lnSpcReduction="10000"/>
          </a:bodyPr>
          <a:lstStyle/>
          <a:p>
            <a:r>
              <a:rPr lang="en-GB" dirty="0">
                <a:sym typeface="Wingdings" panose="05000000000000000000" pitchFamily="2" charset="2"/>
              </a:rPr>
              <a:t>Name 2 things that Derek Drew has done.</a:t>
            </a:r>
          </a:p>
          <a:p>
            <a:pPr marL="0" indent="0">
              <a:buNone/>
            </a:pPr>
            <a:endParaRPr lang="en-GB" dirty="0">
              <a:sym typeface="Wingdings" panose="05000000000000000000" pitchFamily="2" charset="2"/>
            </a:endParaRPr>
          </a:p>
          <a:p>
            <a:r>
              <a:rPr lang="en-GB" dirty="0">
                <a:sym typeface="Wingdings" panose="05000000000000000000" pitchFamily="2" charset="2"/>
              </a:rPr>
              <a:t>Do you think that the ‘child’ in the poem is the same child every time or do you think it is different children? Justify your answer.</a:t>
            </a:r>
          </a:p>
          <a:p>
            <a:pPr marL="0" indent="0">
              <a:buNone/>
            </a:pPr>
            <a:endParaRPr lang="en-GB" dirty="0">
              <a:sym typeface="Wingdings" panose="05000000000000000000" pitchFamily="2" charset="2"/>
            </a:endParaRPr>
          </a:p>
          <a:p>
            <a:r>
              <a:rPr lang="en-GB" dirty="0">
                <a:sym typeface="Wingdings" panose="05000000000000000000" pitchFamily="2" charset="2"/>
              </a:rPr>
              <a:t>How do you think Mrs Butler is feeling? What makes you think that?</a:t>
            </a:r>
          </a:p>
          <a:p>
            <a:endParaRPr lang="en-GB" dirty="0">
              <a:sym typeface="Wingdings" panose="05000000000000000000" pitchFamily="2" charset="2"/>
            </a:endParaRPr>
          </a:p>
          <a:p>
            <a:r>
              <a:rPr lang="en-GB" dirty="0">
                <a:sym typeface="Wingdings" panose="05000000000000000000" pitchFamily="2" charset="2"/>
              </a:rPr>
              <a:t>What did you think of the poem? Give your opinion </a:t>
            </a:r>
          </a:p>
          <a:p>
            <a:pPr marL="0" indent="0">
              <a:buNone/>
            </a:pPr>
            <a:r>
              <a:rPr lang="en-GB" dirty="0">
                <a:sym typeface="Wingdings" panose="05000000000000000000" pitchFamily="2" charset="2"/>
              </a:rPr>
              <a:t>and explain why.</a:t>
            </a:r>
          </a:p>
          <a:p>
            <a:endParaRPr lang="en-GB" dirty="0">
              <a:sym typeface="Wingdings" panose="05000000000000000000" pitchFamily="2" charset="2"/>
            </a:endParaRPr>
          </a:p>
          <a:p>
            <a:pPr marL="0" indent="0">
              <a:buNone/>
            </a:pPr>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p:txBody>
      </p:sp>
      <p:pic>
        <p:nvPicPr>
          <p:cNvPr id="2" name="Picture 1">
            <a:extLst>
              <a:ext uri="{FF2B5EF4-FFF2-40B4-BE49-F238E27FC236}">
                <a16:creationId xmlns:a16="http://schemas.microsoft.com/office/drawing/2014/main" id="{C47CA42E-03F3-4F05-968F-38CA5CB16EF2}"/>
              </a:ext>
            </a:extLst>
          </p:cNvPr>
          <p:cNvPicPr>
            <a:picLocks noChangeAspect="1"/>
          </p:cNvPicPr>
          <p:nvPr/>
        </p:nvPicPr>
        <p:blipFill>
          <a:blip r:embed="rId3"/>
          <a:stretch>
            <a:fillRect/>
          </a:stretch>
        </p:blipFill>
        <p:spPr>
          <a:xfrm>
            <a:off x="5892455" y="1106804"/>
            <a:ext cx="801310" cy="913843"/>
          </a:xfrm>
          <a:prstGeom prst="rect">
            <a:avLst/>
          </a:prstGeom>
        </p:spPr>
      </p:pic>
      <p:pic>
        <p:nvPicPr>
          <p:cNvPr id="3" name="Picture 2">
            <a:extLst>
              <a:ext uri="{FF2B5EF4-FFF2-40B4-BE49-F238E27FC236}">
                <a16:creationId xmlns:a16="http://schemas.microsoft.com/office/drawing/2014/main" id="{DEA08766-8CAB-4CD1-9A13-9E7EE026F831}"/>
              </a:ext>
            </a:extLst>
          </p:cNvPr>
          <p:cNvPicPr>
            <a:picLocks noChangeAspect="1"/>
          </p:cNvPicPr>
          <p:nvPr/>
        </p:nvPicPr>
        <p:blipFill>
          <a:blip r:embed="rId4"/>
          <a:stretch>
            <a:fillRect/>
          </a:stretch>
        </p:blipFill>
        <p:spPr>
          <a:xfrm>
            <a:off x="7943849" y="3835154"/>
            <a:ext cx="960640" cy="1095548"/>
          </a:xfrm>
          <a:prstGeom prst="rect">
            <a:avLst/>
          </a:prstGeom>
        </p:spPr>
      </p:pic>
      <p:pic>
        <p:nvPicPr>
          <p:cNvPr id="11" name="Picture 10">
            <a:extLst>
              <a:ext uri="{FF2B5EF4-FFF2-40B4-BE49-F238E27FC236}">
                <a16:creationId xmlns:a16="http://schemas.microsoft.com/office/drawing/2014/main" id="{979EEC77-3F03-4E1E-9993-63FF0B8B1007}"/>
              </a:ext>
            </a:extLst>
          </p:cNvPr>
          <p:cNvPicPr>
            <a:picLocks noChangeAspect="1"/>
          </p:cNvPicPr>
          <p:nvPr/>
        </p:nvPicPr>
        <p:blipFill>
          <a:blip r:embed="rId4"/>
          <a:stretch>
            <a:fillRect/>
          </a:stretch>
        </p:blipFill>
        <p:spPr>
          <a:xfrm>
            <a:off x="7943849" y="2151666"/>
            <a:ext cx="960640" cy="1095548"/>
          </a:xfrm>
          <a:prstGeom prst="rect">
            <a:avLst/>
          </a:prstGeom>
        </p:spPr>
      </p:pic>
    </p:spTree>
    <p:extLst>
      <p:ext uri="{BB962C8B-B14F-4D97-AF65-F5344CB8AC3E}">
        <p14:creationId xmlns:p14="http://schemas.microsoft.com/office/powerpoint/2010/main" val="308678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D67B-3791-4514-9939-5B2A49040402}"/>
              </a:ext>
            </a:extLst>
          </p:cNvPr>
          <p:cNvSpPr>
            <a:spLocks noGrp="1"/>
          </p:cNvSpPr>
          <p:nvPr>
            <p:ph type="title"/>
          </p:nvPr>
        </p:nvSpPr>
        <p:spPr>
          <a:xfrm>
            <a:off x="236921" y="100023"/>
            <a:ext cx="7886700" cy="1325563"/>
          </a:xfrm>
        </p:spPr>
        <p:txBody>
          <a:bodyPr>
            <a:normAutofit fontScale="90000"/>
          </a:bodyPr>
          <a:lstStyle/>
          <a:p>
            <a:r>
              <a:rPr lang="en-GB" dirty="0"/>
              <a:t>Now we are going to use the patterns in ‘Please Mrs Butler’ to write 2 stanzas for a new poem. </a:t>
            </a:r>
          </a:p>
        </p:txBody>
      </p:sp>
      <p:sp>
        <p:nvSpPr>
          <p:cNvPr id="4" name="Date Placeholder 3">
            <a:extLst>
              <a:ext uri="{FF2B5EF4-FFF2-40B4-BE49-F238E27FC236}">
                <a16:creationId xmlns:a16="http://schemas.microsoft.com/office/drawing/2014/main" id="{37C3C482-2079-4740-A509-ED0C187FFB3F}"/>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id="{340E3F59-DDC0-47A1-9DB8-AA77764105F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DDAD95A4-83C3-43A8-A22E-C009BE5CB01A}"/>
              </a:ext>
            </a:extLst>
          </p:cNvPr>
          <p:cNvSpPr>
            <a:spLocks noGrp="1"/>
          </p:cNvSpPr>
          <p:nvPr>
            <p:ph type="sldNum" sz="quarter" idx="12"/>
          </p:nvPr>
        </p:nvSpPr>
        <p:spPr/>
        <p:txBody>
          <a:bodyPr/>
          <a:lstStyle/>
          <a:p>
            <a:fld id="{7CD08052-46D4-4451-BCD3-D01F8058DAE8}" type="slidenum">
              <a:rPr lang="en-US" smtClean="0"/>
              <a:pPr/>
              <a:t>6</a:t>
            </a:fld>
            <a:endParaRPr lang="en-US"/>
          </a:p>
        </p:txBody>
      </p:sp>
      <p:sp>
        <p:nvSpPr>
          <p:cNvPr id="7" name="Rectangle 3">
            <a:extLst>
              <a:ext uri="{FF2B5EF4-FFF2-40B4-BE49-F238E27FC236}">
                <a16:creationId xmlns:a16="http://schemas.microsoft.com/office/drawing/2014/main" id="{30C42140-DA35-4B8A-A615-D8AC9DB901EB}"/>
              </a:ext>
            </a:extLst>
          </p:cNvPr>
          <p:cNvSpPr>
            <a:spLocks noChangeArrowheads="1"/>
          </p:cNvSpPr>
          <p:nvPr/>
        </p:nvSpPr>
        <p:spPr bwMode="auto">
          <a:xfrm>
            <a:off x="304754" y="2718181"/>
            <a:ext cx="54359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Please Mrs Butler</a:t>
            </a:r>
            <a:br>
              <a:rPr lang="en-GB" altLang="en-US" dirty="0">
                <a:latin typeface="Comic Sans MS" panose="030F0702030302020204" pitchFamily="66" charset="0"/>
              </a:rPr>
            </a:br>
            <a:r>
              <a:rPr lang="en-GB" altLang="en-US" dirty="0">
                <a:latin typeface="Comic Sans MS" panose="030F0702030302020204" pitchFamily="66" charset="0"/>
              </a:rPr>
              <a:t>This boy _____________</a:t>
            </a:r>
            <a:br>
              <a:rPr lang="en-GB" altLang="en-US" dirty="0">
                <a:latin typeface="Comic Sans MS" panose="030F0702030302020204" pitchFamily="66" charset="0"/>
              </a:rPr>
            </a:br>
            <a:r>
              <a:rPr lang="en-GB" altLang="en-US" dirty="0">
                <a:latin typeface="Comic Sans MS" panose="030F0702030302020204" pitchFamily="66" charset="0"/>
              </a:rPr>
              <a:t>Keeps _______________, Miss.</a:t>
            </a:r>
            <a:br>
              <a:rPr lang="en-GB" altLang="en-US" dirty="0">
                <a:latin typeface="Comic Sans MS" panose="030F0702030302020204" pitchFamily="66" charset="0"/>
              </a:rPr>
            </a:br>
            <a:r>
              <a:rPr lang="en-GB" altLang="en-US" dirty="0">
                <a:latin typeface="Comic Sans MS" panose="030F0702030302020204" pitchFamily="66" charset="0"/>
              </a:rPr>
              <a:t>What shall I do?</a:t>
            </a:r>
            <a:endParaRPr lang="en-GB" altLang="en-US" dirty="0"/>
          </a:p>
        </p:txBody>
      </p:sp>
      <p:sp>
        <p:nvSpPr>
          <p:cNvPr id="8" name="Rectangle 4">
            <a:extLst>
              <a:ext uri="{FF2B5EF4-FFF2-40B4-BE49-F238E27FC236}">
                <a16:creationId xmlns:a16="http://schemas.microsoft.com/office/drawing/2014/main" id="{98E42823-C506-4ABC-B1BD-205F7156D78A}"/>
              </a:ext>
            </a:extLst>
          </p:cNvPr>
          <p:cNvSpPr>
            <a:spLocks noChangeArrowheads="1"/>
          </p:cNvSpPr>
          <p:nvPr/>
        </p:nvSpPr>
        <p:spPr bwMode="auto">
          <a:xfrm>
            <a:off x="346506" y="4890912"/>
            <a:ext cx="52583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Go __________________, dear.</a:t>
            </a:r>
            <a:br>
              <a:rPr lang="en-GB" altLang="en-US" dirty="0">
                <a:latin typeface="Comic Sans MS" panose="030F0702030302020204" pitchFamily="66" charset="0"/>
              </a:rPr>
            </a:br>
            <a:r>
              <a:rPr lang="en-GB" altLang="en-US" dirty="0">
                <a:latin typeface="Comic Sans MS" panose="030F0702030302020204" pitchFamily="66" charset="0"/>
              </a:rPr>
              <a:t>Go ________________.</a:t>
            </a:r>
            <a:br>
              <a:rPr lang="en-GB" altLang="en-US" dirty="0">
                <a:latin typeface="Comic Sans MS" panose="030F0702030302020204" pitchFamily="66" charset="0"/>
              </a:rPr>
            </a:br>
            <a:r>
              <a:rPr lang="en-GB" altLang="en-US" dirty="0">
                <a:latin typeface="Comic Sans MS" panose="030F0702030302020204" pitchFamily="66" charset="0"/>
              </a:rPr>
              <a:t>Take _______________, my lamb.</a:t>
            </a:r>
            <a:br>
              <a:rPr lang="en-GB" altLang="en-US" dirty="0">
                <a:latin typeface="Comic Sans MS" panose="030F0702030302020204" pitchFamily="66" charset="0"/>
              </a:rPr>
            </a:br>
            <a:r>
              <a:rPr lang="en-GB" altLang="en-US" dirty="0">
                <a:latin typeface="Comic Sans MS" panose="030F0702030302020204" pitchFamily="66" charset="0"/>
              </a:rPr>
              <a:t>Do whatever you think.</a:t>
            </a:r>
            <a:endParaRPr lang="en-GB" altLang="en-US" dirty="0"/>
          </a:p>
        </p:txBody>
      </p:sp>
      <p:sp>
        <p:nvSpPr>
          <p:cNvPr id="9" name="TextBox 8">
            <a:extLst>
              <a:ext uri="{FF2B5EF4-FFF2-40B4-BE49-F238E27FC236}">
                <a16:creationId xmlns:a16="http://schemas.microsoft.com/office/drawing/2014/main" id="{B154386E-8493-413D-8F41-1B748A9F88EA}"/>
              </a:ext>
            </a:extLst>
          </p:cNvPr>
          <p:cNvSpPr txBox="1"/>
          <p:nvPr/>
        </p:nvSpPr>
        <p:spPr>
          <a:xfrm>
            <a:off x="4935985" y="1192500"/>
            <a:ext cx="4208015" cy="923330"/>
          </a:xfrm>
          <a:prstGeom prst="rect">
            <a:avLst/>
          </a:prstGeom>
          <a:noFill/>
        </p:spPr>
        <p:txBody>
          <a:bodyPr wrap="square" rtlCol="0">
            <a:spAutoFit/>
          </a:bodyPr>
          <a:lstStyle/>
          <a:p>
            <a:r>
              <a:rPr lang="en-GB" dirty="0"/>
              <a:t>Are you going to keep Mrs Butler? I am going to make up a teacher name so that I don’t accidentally offend anyone </a:t>
            </a:r>
            <a:r>
              <a:rPr lang="en-GB" dirty="0">
                <a:sym typeface="Wingdings" panose="05000000000000000000" pitchFamily="2" charset="2"/>
              </a:rPr>
              <a:t></a:t>
            </a:r>
            <a:endParaRPr lang="en-GB" dirty="0"/>
          </a:p>
        </p:txBody>
      </p:sp>
      <p:cxnSp>
        <p:nvCxnSpPr>
          <p:cNvPr id="11" name="Straight Arrow Connector 10">
            <a:extLst>
              <a:ext uri="{FF2B5EF4-FFF2-40B4-BE49-F238E27FC236}">
                <a16:creationId xmlns:a16="http://schemas.microsoft.com/office/drawing/2014/main" id="{3E1C2E61-C36B-47C0-9C51-80EBDD2C4325}"/>
              </a:ext>
            </a:extLst>
          </p:cNvPr>
          <p:cNvCxnSpPr>
            <a:cxnSpLocks/>
          </p:cNvCxnSpPr>
          <p:nvPr/>
        </p:nvCxnSpPr>
        <p:spPr>
          <a:xfrm flipH="1">
            <a:off x="2174421" y="2030473"/>
            <a:ext cx="2559819" cy="584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5319652-A41C-45F2-AA98-DF1D80E46710}"/>
              </a:ext>
            </a:extLst>
          </p:cNvPr>
          <p:cNvSpPr txBox="1"/>
          <p:nvPr/>
        </p:nvSpPr>
        <p:spPr>
          <a:xfrm>
            <a:off x="4572000" y="2617962"/>
            <a:ext cx="3391270" cy="369332"/>
          </a:xfrm>
          <a:prstGeom prst="rect">
            <a:avLst/>
          </a:prstGeom>
          <a:noFill/>
        </p:spPr>
        <p:txBody>
          <a:bodyPr wrap="square" rtlCol="0">
            <a:spAutoFit/>
          </a:bodyPr>
          <a:lstStyle/>
          <a:p>
            <a:r>
              <a:rPr lang="en-GB" dirty="0"/>
              <a:t>Could this be a girl?</a:t>
            </a:r>
          </a:p>
        </p:txBody>
      </p:sp>
      <p:cxnSp>
        <p:nvCxnSpPr>
          <p:cNvPr id="13" name="Straight Arrow Connector 12">
            <a:extLst>
              <a:ext uri="{FF2B5EF4-FFF2-40B4-BE49-F238E27FC236}">
                <a16:creationId xmlns:a16="http://schemas.microsoft.com/office/drawing/2014/main" id="{EC2962EB-EC58-49A8-A32E-89399E2D0AAF}"/>
              </a:ext>
            </a:extLst>
          </p:cNvPr>
          <p:cNvCxnSpPr>
            <a:cxnSpLocks/>
            <a:stCxn id="12" idx="1"/>
          </p:cNvCxnSpPr>
          <p:nvPr/>
        </p:nvCxnSpPr>
        <p:spPr>
          <a:xfrm flipH="1">
            <a:off x="1331928" y="2802628"/>
            <a:ext cx="3240072" cy="382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1D086EE-87CC-407A-BEE0-93A8A18B42CB}"/>
              </a:ext>
            </a:extLst>
          </p:cNvPr>
          <p:cNvSpPr txBox="1"/>
          <p:nvPr/>
        </p:nvSpPr>
        <p:spPr>
          <a:xfrm>
            <a:off x="5015885" y="3871306"/>
            <a:ext cx="3391270" cy="923330"/>
          </a:xfrm>
          <a:prstGeom prst="rect">
            <a:avLst/>
          </a:prstGeom>
          <a:noFill/>
        </p:spPr>
        <p:txBody>
          <a:bodyPr wrap="square" rtlCol="0">
            <a:spAutoFit/>
          </a:bodyPr>
          <a:lstStyle/>
          <a:p>
            <a:r>
              <a:rPr lang="en-GB" dirty="0"/>
              <a:t>Remember the Surname needs to rhyme with the last word on the last line?</a:t>
            </a:r>
          </a:p>
        </p:txBody>
      </p:sp>
      <p:cxnSp>
        <p:nvCxnSpPr>
          <p:cNvPr id="18" name="Straight Arrow Connector 17">
            <a:extLst>
              <a:ext uri="{FF2B5EF4-FFF2-40B4-BE49-F238E27FC236}">
                <a16:creationId xmlns:a16="http://schemas.microsoft.com/office/drawing/2014/main" id="{CC7DD98D-AED3-422C-BE4A-C0B8695946BA}"/>
              </a:ext>
            </a:extLst>
          </p:cNvPr>
          <p:cNvCxnSpPr>
            <a:cxnSpLocks/>
          </p:cNvCxnSpPr>
          <p:nvPr/>
        </p:nvCxnSpPr>
        <p:spPr>
          <a:xfrm flipH="1" flipV="1">
            <a:off x="2174421" y="3775030"/>
            <a:ext cx="2841464" cy="425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09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C3898A5-62D1-4B9D-B41B-6F5CCD719970}"/>
              </a:ext>
            </a:extLst>
          </p:cNvPr>
          <p:cNvSpPr>
            <a:spLocks noChangeArrowheads="1"/>
          </p:cNvSpPr>
          <p:nvPr/>
        </p:nvSpPr>
        <p:spPr bwMode="auto">
          <a:xfrm>
            <a:off x="259117" y="1538681"/>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Please Mrs Pocock</a:t>
            </a:r>
            <a:br>
              <a:rPr lang="en-GB" altLang="en-US" dirty="0">
                <a:latin typeface="Comic Sans MS" panose="030F0702030302020204" pitchFamily="66" charset="0"/>
              </a:rPr>
            </a:br>
            <a:r>
              <a:rPr lang="en-GB" altLang="en-US" dirty="0">
                <a:latin typeface="Comic Sans MS" panose="030F0702030302020204" pitchFamily="66" charset="0"/>
              </a:rPr>
              <a:t>This boy _____________</a:t>
            </a:r>
            <a:br>
              <a:rPr lang="en-GB" altLang="en-US" dirty="0">
                <a:latin typeface="Comic Sans MS" panose="030F0702030302020204" pitchFamily="66" charset="0"/>
              </a:rPr>
            </a:br>
            <a:r>
              <a:rPr lang="en-GB" altLang="en-US" dirty="0">
                <a:latin typeface="Comic Sans MS" panose="030F0702030302020204" pitchFamily="66" charset="0"/>
              </a:rPr>
              <a:t>Keeps _______________, Miss.</a:t>
            </a:r>
            <a:br>
              <a:rPr lang="en-GB" altLang="en-US" dirty="0">
                <a:latin typeface="Comic Sans MS" panose="030F0702030302020204" pitchFamily="66" charset="0"/>
              </a:rPr>
            </a:br>
            <a:r>
              <a:rPr lang="en-GB" altLang="en-US" dirty="0">
                <a:latin typeface="Comic Sans MS" panose="030F0702030302020204" pitchFamily="66" charset="0"/>
              </a:rPr>
              <a:t>What shall I do?</a:t>
            </a:r>
            <a:endParaRPr lang="en-GB" altLang="en-US" dirty="0"/>
          </a:p>
        </p:txBody>
      </p:sp>
      <p:sp>
        <p:nvSpPr>
          <p:cNvPr id="5123" name="Rectangle 4">
            <a:extLst>
              <a:ext uri="{FF2B5EF4-FFF2-40B4-BE49-F238E27FC236}">
                <a16:creationId xmlns:a16="http://schemas.microsoft.com/office/drawing/2014/main" id="{6065B81D-FA8B-4BBE-931C-0D0EC18DA1A5}"/>
              </a:ext>
            </a:extLst>
          </p:cNvPr>
          <p:cNvSpPr>
            <a:spLocks noChangeArrowheads="1"/>
          </p:cNvSpPr>
          <p:nvPr/>
        </p:nvSpPr>
        <p:spPr bwMode="auto">
          <a:xfrm>
            <a:off x="259117" y="3819757"/>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Go __________________, dear.</a:t>
            </a:r>
            <a:br>
              <a:rPr lang="en-GB" altLang="en-US" dirty="0">
                <a:latin typeface="Comic Sans MS" panose="030F0702030302020204" pitchFamily="66" charset="0"/>
              </a:rPr>
            </a:br>
            <a:r>
              <a:rPr lang="en-GB" altLang="en-US" dirty="0">
                <a:latin typeface="Comic Sans MS" panose="030F0702030302020204" pitchFamily="66" charset="0"/>
              </a:rPr>
              <a:t>Go ________________.</a:t>
            </a:r>
            <a:br>
              <a:rPr lang="en-GB" altLang="en-US" dirty="0">
                <a:latin typeface="Comic Sans MS" panose="030F0702030302020204" pitchFamily="66" charset="0"/>
              </a:rPr>
            </a:br>
            <a:r>
              <a:rPr lang="en-GB" altLang="en-US" dirty="0">
                <a:latin typeface="Comic Sans MS" panose="030F0702030302020204" pitchFamily="66" charset="0"/>
              </a:rPr>
              <a:t>Take _______________, my lamb.</a:t>
            </a:r>
            <a:br>
              <a:rPr lang="en-GB" altLang="en-US" dirty="0">
                <a:latin typeface="Comic Sans MS" panose="030F0702030302020204" pitchFamily="66" charset="0"/>
              </a:rPr>
            </a:br>
            <a:r>
              <a:rPr lang="en-GB" altLang="en-US" dirty="0">
                <a:latin typeface="Comic Sans MS" panose="030F0702030302020204" pitchFamily="66" charset="0"/>
              </a:rPr>
              <a:t>Do whatever you think.</a:t>
            </a:r>
            <a:endParaRPr lang="en-GB" altLang="en-US" dirty="0"/>
          </a:p>
        </p:txBody>
      </p:sp>
      <p:sp>
        <p:nvSpPr>
          <p:cNvPr id="5124" name="Rectangle 5">
            <a:extLst>
              <a:ext uri="{FF2B5EF4-FFF2-40B4-BE49-F238E27FC236}">
                <a16:creationId xmlns:a16="http://schemas.microsoft.com/office/drawing/2014/main" id="{F7B9F381-5C3E-4000-B03A-488CBF283DDE}"/>
              </a:ext>
            </a:extLst>
          </p:cNvPr>
          <p:cNvSpPr>
            <a:spLocks noChangeArrowheads="1"/>
          </p:cNvSpPr>
          <p:nvPr/>
        </p:nvSpPr>
        <p:spPr bwMode="auto">
          <a:xfrm>
            <a:off x="4312883" y="165790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i="1" dirty="0">
                <a:solidFill>
                  <a:srgbClr val="FF0000"/>
                </a:solidFill>
                <a:latin typeface="Comic Sans MS" panose="030F0702030302020204" pitchFamily="66" charset="0"/>
              </a:rPr>
              <a:t>Please Mrs </a:t>
            </a:r>
            <a:r>
              <a:rPr lang="en-GB" altLang="en-US" i="1" dirty="0" err="1">
                <a:solidFill>
                  <a:srgbClr val="FF0000"/>
                </a:solidFill>
                <a:latin typeface="Comic Sans MS" panose="030F0702030302020204" pitchFamily="66" charset="0"/>
              </a:rPr>
              <a:t>Perfit</a:t>
            </a:r>
            <a:br>
              <a:rPr lang="en-GB" altLang="en-US" i="1" dirty="0">
                <a:solidFill>
                  <a:srgbClr val="FF0000"/>
                </a:solidFill>
                <a:latin typeface="Comic Sans MS" panose="030F0702030302020204" pitchFamily="66" charset="0"/>
              </a:rPr>
            </a:br>
            <a:r>
              <a:rPr lang="en-GB" altLang="en-US" i="1" dirty="0">
                <a:solidFill>
                  <a:srgbClr val="FF0000"/>
                </a:solidFill>
                <a:latin typeface="Comic Sans MS" panose="030F0702030302020204" pitchFamily="66" charset="0"/>
              </a:rPr>
              <a:t>This girl Mary </a:t>
            </a:r>
            <a:r>
              <a:rPr lang="en-GB" altLang="en-US" i="1" dirty="0" err="1">
                <a:solidFill>
                  <a:srgbClr val="FF0000"/>
                </a:solidFill>
                <a:latin typeface="Comic Sans MS" panose="030F0702030302020204" pitchFamily="66" charset="0"/>
              </a:rPr>
              <a:t>Frice</a:t>
            </a:r>
            <a:br>
              <a:rPr lang="en-GB" altLang="en-US" i="1" dirty="0">
                <a:solidFill>
                  <a:srgbClr val="FF0000"/>
                </a:solidFill>
                <a:latin typeface="Comic Sans MS" panose="030F0702030302020204" pitchFamily="66" charset="0"/>
              </a:rPr>
            </a:br>
            <a:r>
              <a:rPr lang="en-GB" altLang="en-US" i="1" dirty="0">
                <a:solidFill>
                  <a:srgbClr val="FF0000"/>
                </a:solidFill>
                <a:latin typeface="Comic Sans MS" panose="030F0702030302020204" pitchFamily="66" charset="0"/>
              </a:rPr>
              <a:t>Keeps making funny faces Miss.</a:t>
            </a:r>
            <a:br>
              <a:rPr lang="en-GB" altLang="en-US" i="1" dirty="0">
                <a:solidFill>
                  <a:srgbClr val="FF0000"/>
                </a:solidFill>
                <a:latin typeface="Comic Sans MS" panose="030F0702030302020204" pitchFamily="66" charset="0"/>
              </a:rPr>
            </a:br>
            <a:r>
              <a:rPr lang="en-GB" altLang="en-US" i="1" dirty="0">
                <a:solidFill>
                  <a:srgbClr val="FF0000"/>
                </a:solidFill>
                <a:latin typeface="Comic Sans MS" panose="030F0702030302020204" pitchFamily="66" charset="0"/>
              </a:rPr>
              <a:t>She’s not very nice!</a:t>
            </a:r>
            <a:endParaRPr lang="en-GB" altLang="en-US" i="1" dirty="0">
              <a:solidFill>
                <a:srgbClr val="FF0000"/>
              </a:solidFill>
            </a:endParaRPr>
          </a:p>
        </p:txBody>
      </p:sp>
      <p:sp>
        <p:nvSpPr>
          <p:cNvPr id="5125" name="Rectangle 6">
            <a:extLst>
              <a:ext uri="{FF2B5EF4-FFF2-40B4-BE49-F238E27FC236}">
                <a16:creationId xmlns:a16="http://schemas.microsoft.com/office/drawing/2014/main" id="{02CC6FF5-7AE2-433F-8A02-955024037E77}"/>
              </a:ext>
            </a:extLst>
          </p:cNvPr>
          <p:cNvSpPr>
            <a:spLocks noChangeArrowheads="1"/>
          </p:cNvSpPr>
          <p:nvPr/>
        </p:nvSpPr>
        <p:spPr bwMode="auto">
          <a:xfrm>
            <a:off x="4312883" y="3819757"/>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i="1" dirty="0">
                <a:solidFill>
                  <a:srgbClr val="FF0000"/>
                </a:solidFill>
                <a:latin typeface="Comic Sans MS" panose="030F0702030302020204" pitchFamily="66" charset="0"/>
              </a:rPr>
              <a:t>Go hide in the cupboard my dear.</a:t>
            </a:r>
            <a:br>
              <a:rPr lang="en-GB" altLang="en-US" i="1" dirty="0">
                <a:solidFill>
                  <a:srgbClr val="FF0000"/>
                </a:solidFill>
                <a:latin typeface="Comic Sans MS" panose="030F0702030302020204" pitchFamily="66" charset="0"/>
              </a:rPr>
            </a:br>
            <a:r>
              <a:rPr lang="en-GB" altLang="en-US" i="1" dirty="0">
                <a:solidFill>
                  <a:srgbClr val="FF0000"/>
                </a:solidFill>
                <a:latin typeface="Comic Sans MS" panose="030F0702030302020204" pitchFamily="66" charset="0"/>
              </a:rPr>
              <a:t>Or just turn the other way.</a:t>
            </a:r>
            <a:br>
              <a:rPr lang="en-GB" altLang="en-US" i="1" dirty="0">
                <a:solidFill>
                  <a:srgbClr val="FF0000"/>
                </a:solidFill>
                <a:latin typeface="Comic Sans MS" panose="030F0702030302020204" pitchFamily="66" charset="0"/>
              </a:rPr>
            </a:br>
            <a:r>
              <a:rPr lang="en-GB" altLang="en-US" i="1" dirty="0">
                <a:solidFill>
                  <a:srgbClr val="FF0000"/>
                </a:solidFill>
                <a:latin typeface="Comic Sans MS" panose="030F0702030302020204" pitchFamily="66" charset="0"/>
              </a:rPr>
              <a:t>Hide behind a mask, my pet.</a:t>
            </a:r>
            <a:br>
              <a:rPr lang="en-GB" altLang="en-US" i="1" dirty="0">
                <a:solidFill>
                  <a:srgbClr val="FF0000"/>
                </a:solidFill>
                <a:latin typeface="Comic Sans MS" panose="030F0702030302020204" pitchFamily="66" charset="0"/>
              </a:rPr>
            </a:br>
            <a:r>
              <a:rPr lang="en-GB" altLang="en-US" i="1" dirty="0">
                <a:solidFill>
                  <a:srgbClr val="FF0000"/>
                </a:solidFill>
                <a:latin typeface="Comic Sans MS" panose="030F0702030302020204" pitchFamily="66" charset="0"/>
              </a:rPr>
              <a:t>Please, just go and play!</a:t>
            </a:r>
            <a:endParaRPr lang="en-GB" altLang="en-US" i="1" dirty="0">
              <a:solidFill>
                <a:srgbClr val="FF0000"/>
              </a:solidFill>
            </a:endParaRPr>
          </a:p>
        </p:txBody>
      </p:sp>
      <p:sp>
        <p:nvSpPr>
          <p:cNvPr id="7" name="Title 1">
            <a:extLst>
              <a:ext uri="{FF2B5EF4-FFF2-40B4-BE49-F238E27FC236}">
                <a16:creationId xmlns:a16="http://schemas.microsoft.com/office/drawing/2014/main" id="{4884FF3E-C4E2-4475-976D-F2118D552FA8}"/>
              </a:ext>
            </a:extLst>
          </p:cNvPr>
          <p:cNvSpPr>
            <a:spLocks noGrp="1"/>
          </p:cNvSpPr>
          <p:nvPr>
            <p:ph type="title"/>
          </p:nvPr>
        </p:nvSpPr>
        <p:spPr/>
        <p:txBody>
          <a:bodyPr>
            <a:normAutofit/>
          </a:bodyPr>
          <a:lstStyle/>
          <a:p>
            <a:r>
              <a:rPr lang="en-GB" dirty="0"/>
              <a:t>Here is my example... </a:t>
            </a:r>
          </a:p>
        </p:txBody>
      </p:sp>
      <p:sp>
        <p:nvSpPr>
          <p:cNvPr id="2" name="TextBox 1">
            <a:extLst>
              <a:ext uri="{FF2B5EF4-FFF2-40B4-BE49-F238E27FC236}">
                <a16:creationId xmlns:a16="http://schemas.microsoft.com/office/drawing/2014/main" id="{8A07728C-3DCB-47EE-9AB3-0055E5955EBA}"/>
              </a:ext>
            </a:extLst>
          </p:cNvPr>
          <p:cNvSpPr txBox="1"/>
          <p:nvPr/>
        </p:nvSpPr>
        <p:spPr>
          <a:xfrm>
            <a:off x="3790765" y="5752730"/>
            <a:ext cx="6507332" cy="523220"/>
          </a:xfrm>
          <a:prstGeom prst="rect">
            <a:avLst/>
          </a:prstGeom>
          <a:noFill/>
        </p:spPr>
        <p:txBody>
          <a:bodyPr wrap="square" rtlCol="0">
            <a:spAutoFit/>
          </a:bodyPr>
          <a:lstStyle/>
          <a:p>
            <a:r>
              <a:rPr lang="en-GB" sz="2800" dirty="0"/>
              <a:t>Have fun! </a:t>
            </a:r>
            <a:r>
              <a:rPr lang="en-GB" sz="2800" dirty="0">
                <a:sym typeface="Wingdings" panose="05000000000000000000" pitchFamily="2" charset="2"/>
              </a:rPr>
              <a:t></a:t>
            </a:r>
            <a:endParaRPr lang="en-GB" sz="2800" dirty="0"/>
          </a:p>
        </p:txBody>
      </p:sp>
    </p:spTree>
  </p:cSld>
  <p:clrMapOvr>
    <a:masterClrMapping/>
  </p:clrMapOvr>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601</TotalTime>
  <Words>403</Words>
  <Application>Microsoft Office PowerPoint</Application>
  <PresentationFormat>On-screen Show (4:3)</PresentationFormat>
  <Paragraphs>65</Paragraphs>
  <Slides>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Comic Sans MS</vt:lpstr>
      <vt:lpstr>Wingdings</vt:lpstr>
      <vt:lpstr>Office Theme</vt:lpstr>
      <vt:lpstr>1_Blank</vt:lpstr>
      <vt:lpstr>Tuesday 12th May 2020</vt:lpstr>
      <vt:lpstr>Today, we are focusing on our prosody skills as well as our comprehension skills.    </vt:lpstr>
      <vt:lpstr>Today’s poem is taken from a poetry book called ‘Please Mrs Butler’ by Allan Ahlberg.</vt:lpstr>
      <vt:lpstr>Read the poem once to get to know it. Then, read it again think carefully about the expression you are using. Could you use different voices for the child and Mrs Butler?</vt:lpstr>
      <vt:lpstr>Now, use the poem to answer these  questions. Write the answers in full sentences in your green book.</vt:lpstr>
      <vt:lpstr>Now we are going to use the patterns in ‘Please Mrs Butler’ to write 2 stanzas for a new poem. </vt:lpstr>
      <vt:lpstr>Here is my example...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Jay Lacey</cp:lastModifiedBy>
  <cp:revision>61</cp:revision>
  <cp:lastPrinted>2019-10-08T11:03:42Z</cp:lastPrinted>
  <dcterms:created xsi:type="dcterms:W3CDTF">2016-12-22T17:25:20Z</dcterms:created>
  <dcterms:modified xsi:type="dcterms:W3CDTF">2020-04-30T12:42:07Z</dcterms:modified>
  <cp:category>Templates</cp:category>
</cp:coreProperties>
</file>