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66" r:id="rId2"/>
    <p:sldId id="256" r:id="rId3"/>
    <p:sldId id="302" r:id="rId4"/>
    <p:sldId id="334" r:id="rId5"/>
    <p:sldId id="306" r:id="rId6"/>
    <p:sldId id="335" r:id="rId7"/>
    <p:sldId id="336" r:id="rId8"/>
    <p:sldId id="337" r:id="rId9"/>
    <p:sldId id="338" r:id="rId10"/>
    <p:sldId id="331" r:id="rId11"/>
    <p:sldId id="332" r:id="rId12"/>
    <p:sldId id="333" r:id="rId13"/>
    <p:sldId id="308" r:id="rId14"/>
    <p:sldId id="299" r:id="rId15"/>
    <p:sldId id="313" r:id="rId16"/>
    <p:sldId id="322" r:id="rId17"/>
    <p:sldId id="328" r:id="rId18"/>
    <p:sldId id="329" r:id="rId19"/>
    <p:sldId id="330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Lacey" initials="JL" lastIdx="1" clrIdx="0">
    <p:extLst>
      <p:ext uri="{19B8F6BF-5375-455C-9EA6-DF929625EA0E}">
        <p15:presenceInfo xmlns:p15="http://schemas.microsoft.com/office/powerpoint/2012/main" userId="S-1-5-21-350061025-2395645628-3419119869-16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99"/>
    <a:srgbClr val="FF9900"/>
    <a:srgbClr val="009900"/>
    <a:srgbClr val="00FFCC"/>
    <a:srgbClr val="FF0000"/>
    <a:srgbClr val="00FF00"/>
    <a:srgbClr val="CC99FF"/>
    <a:srgbClr val="FF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2" autoAdjust="0"/>
    <p:restoredTop sz="94660"/>
  </p:normalViewPr>
  <p:slideViewPr>
    <p:cSldViewPr>
      <p:cViewPr varScale="1">
        <p:scale>
          <a:sx n="82" d="100"/>
          <a:sy n="82" d="100"/>
        </p:scale>
        <p:origin x="66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4-20T14:05:58.592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E4726-E21E-4BE1-8B88-36B032B679E0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C8C15-ED34-45F0-B240-0CE9AA49F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2C8C15-ED34-45F0-B240-0CE9AA49F8D6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50000">
              <a:srgbClr val="CCCCFF"/>
            </a:gs>
            <a:gs pos="100000">
              <a:srgbClr val="CC99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9B74D7-955C-4640-8B9D-84998302DA14}" type="datetimeFigureOut">
              <a:rPr lang="en-GB" smtClean="0"/>
              <a:pPr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D61A5EB-B4F7-44A8-8684-370DFC5C53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com/url?sa=i&amp;rct=j&amp;q=&amp;esrc=s&amp;source=images&amp;cd=&amp;cad=rja&amp;uact=8&amp;ved=0ahUKEwjMwoj0rvDKAhWL8RQKHRtzDcwQjRwIBw&amp;url=http://www.clipartpanda.com/categories/pointing-finger-clip-art&amp;bvm=bv.113943164,d.d24&amp;psig=AFQjCNF33mXsiGw36Iq5gyD59UH7V5dEPQ&amp;ust=145530261784237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google.com/url?sa=i&amp;rct=j&amp;q=&amp;esrc=s&amp;source=images&amp;cd=&amp;cad=rja&amp;uact=8&amp;ved=0ahUKEwiA1saSr_DKAhUEuBQKHaQSBVQQjRwIBw&amp;url=https://www.pinterest.com/lynniebbuggin/clip-art-cupcakes/&amp;bvm=bv.113943164,d.d24&amp;psig=AFQjCNGK_3m32cLmMDKYLZjWQDqjHpsl0w&amp;ust=145530267634776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75" y="3158900"/>
            <a:ext cx="5257800" cy="972994"/>
          </a:xfrm>
        </p:spPr>
        <p:txBody>
          <a:bodyPr>
            <a:noAutofit/>
          </a:bodyPr>
          <a:lstStyle/>
          <a:p>
            <a:r>
              <a:rPr lang="en-US" sz="3601" dirty="0">
                <a:latin typeface="CCW Cursive Writing 12" panose="03050602040000000000" pitchFamily="66" charset="0"/>
              </a:rPr>
              <a:t>Wednesday 29</a:t>
            </a:r>
            <a:r>
              <a:rPr lang="en-US" sz="3601" baseline="30000" dirty="0">
                <a:latin typeface="CCW Cursive Writing 12" panose="03050602040000000000" pitchFamily="66" charset="0"/>
              </a:rPr>
              <a:t>th</a:t>
            </a:r>
            <a:r>
              <a:rPr lang="en-US" sz="3601" dirty="0">
                <a:latin typeface="CCW Cursive Writing 12" panose="03050602040000000000" pitchFamily="66" charset="0"/>
              </a:rPr>
              <a:t> April </a:t>
            </a:r>
          </a:p>
          <a:p>
            <a:r>
              <a:rPr lang="en-US" sz="3601" dirty="0">
                <a:latin typeface="CCW Cursive Writing 12" panose="03050602040000000000" pitchFamily="66" charset="0"/>
              </a:rPr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199769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Interrogatives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Interrogatives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r>
              <a:rPr lang="en-GB" sz="2800" dirty="0"/>
              <a:t>To interrogate someone means you ask them lots of questions... </a:t>
            </a:r>
          </a:p>
          <a:p>
            <a:r>
              <a:rPr lang="en-GB" sz="2800" dirty="0"/>
              <a:t>Interrogative determiners </a:t>
            </a:r>
            <a:r>
              <a:rPr lang="en-GB" sz="2800" b="1" dirty="0"/>
              <a:t>ask which</a:t>
            </a:r>
            <a:r>
              <a:rPr lang="en-GB" sz="2800" dirty="0"/>
              <a:t> noun is being referred to. </a:t>
            </a:r>
          </a:p>
          <a:p>
            <a:r>
              <a:rPr lang="en-GB" sz="2800" dirty="0"/>
              <a:t>For example: 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223628" y="414908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Which sandwich would you like?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123728" y="4725143"/>
            <a:ext cx="5832649" cy="1467541"/>
            <a:chOff x="2123728" y="4725143"/>
            <a:chExt cx="5832649" cy="1467541"/>
          </a:xfrm>
        </p:grpSpPr>
        <p:grpSp>
          <p:nvGrpSpPr>
            <p:cNvPr id="11" name="Group 10"/>
            <p:cNvGrpSpPr/>
            <p:nvPr/>
          </p:nvGrpSpPr>
          <p:grpSpPr>
            <a:xfrm>
              <a:off x="2123728" y="4725143"/>
              <a:ext cx="5832649" cy="1467541"/>
              <a:chOff x="736030" y="4426270"/>
              <a:chExt cx="4916090" cy="1883050"/>
            </a:xfrm>
          </p:grpSpPr>
          <p:cxnSp>
            <p:nvCxnSpPr>
              <p:cNvPr id="8" name="Straight Arrow Connector 7"/>
              <p:cNvCxnSpPr/>
              <p:nvPr/>
            </p:nvCxnSpPr>
            <p:spPr>
              <a:xfrm flipV="1">
                <a:off x="736030" y="4426270"/>
                <a:ext cx="0" cy="1201146"/>
              </a:xfrm>
              <a:prstGeom prst="straightConnector1">
                <a:avLst/>
              </a:prstGeom>
              <a:ln w="57150">
                <a:solidFill>
                  <a:srgbClr val="0099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ounded Rectangle 5"/>
              <p:cNvSpPr/>
              <p:nvPr/>
            </p:nvSpPr>
            <p:spPr>
              <a:xfrm>
                <a:off x="1403648" y="4797152"/>
                <a:ext cx="4248472" cy="1512168"/>
              </a:xfrm>
              <a:prstGeom prst="roundRect">
                <a:avLst/>
              </a:prstGeom>
              <a:ln w="57150">
                <a:solidFill>
                  <a:srgbClr val="0099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rgbClr val="009999"/>
                    </a:solidFill>
                  </a:rPr>
                  <a:t>Which</a:t>
                </a:r>
                <a:r>
                  <a:rPr lang="en-GB" dirty="0"/>
                  <a:t> is an </a:t>
                </a:r>
                <a:r>
                  <a:rPr lang="en-GB" b="1" dirty="0">
                    <a:solidFill>
                      <a:schemeClr val="tx1"/>
                    </a:solidFill>
                  </a:rPr>
                  <a:t>interrogative</a:t>
                </a:r>
                <a:r>
                  <a:rPr lang="en-GB" b="1" dirty="0">
                    <a:solidFill>
                      <a:srgbClr val="009999"/>
                    </a:solidFill>
                  </a:rPr>
                  <a:t> </a:t>
                </a:r>
                <a:r>
                  <a:rPr lang="en-GB" b="1" dirty="0">
                    <a:solidFill>
                      <a:schemeClr val="tx1"/>
                    </a:solidFill>
                  </a:rPr>
                  <a:t>determiner</a:t>
                </a:r>
                <a:r>
                  <a:rPr lang="en-GB" dirty="0"/>
                  <a:t> – it helps specify which one, out of a range of sandwiches, is being referred to.  </a:t>
                </a:r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 flipV="1">
              <a:off x="2123728" y="5661248"/>
              <a:ext cx="792088" cy="14200"/>
            </a:xfrm>
            <a:prstGeom prst="line">
              <a:avLst/>
            </a:prstGeom>
            <a:ln w="57150"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223628" y="414908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Which </a:t>
            </a:r>
            <a:r>
              <a:rPr lang="en-GB" sz="3600" b="1" dirty="0">
                <a:solidFill>
                  <a:schemeClr val="accent5"/>
                </a:solidFill>
              </a:rPr>
              <a:t>sandwich</a:t>
            </a:r>
            <a:r>
              <a:rPr lang="en-GB" sz="3600" b="1" dirty="0"/>
              <a:t> would you like?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347864" y="3140968"/>
            <a:ext cx="4176464" cy="1152128"/>
            <a:chOff x="3275856" y="3212976"/>
            <a:chExt cx="4176464" cy="1152128"/>
          </a:xfrm>
        </p:grpSpPr>
        <p:sp>
          <p:nvSpPr>
            <p:cNvPr id="24" name="Rounded Rectangle 23"/>
            <p:cNvSpPr/>
            <p:nvPr/>
          </p:nvSpPr>
          <p:spPr>
            <a:xfrm>
              <a:off x="3275856" y="3212976"/>
              <a:ext cx="4176464" cy="576064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5"/>
                  </a:solidFill>
                </a:rPr>
                <a:t>Sandwich</a:t>
              </a:r>
              <a:r>
                <a:rPr lang="en-GB" dirty="0"/>
                <a:t> is a </a:t>
              </a:r>
              <a:r>
                <a:rPr lang="en-GB" b="1" dirty="0"/>
                <a:t>common noun</a:t>
              </a:r>
              <a:r>
                <a:rPr lang="en-GB" dirty="0"/>
                <a:t> 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H="1">
              <a:off x="4067944" y="3789040"/>
              <a:ext cx="288032" cy="576064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223628" y="414908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009999"/>
                </a:solidFill>
              </a:rPr>
              <a:t>Which</a:t>
            </a:r>
            <a:r>
              <a:rPr lang="en-GB" sz="3600" b="1" dirty="0">
                <a:solidFill>
                  <a:srgbClr val="00FFCC"/>
                </a:solidFill>
              </a:rPr>
              <a:t> </a:t>
            </a:r>
            <a:r>
              <a:rPr lang="en-GB" sz="3600" b="1" dirty="0">
                <a:solidFill>
                  <a:schemeClr val="accent5"/>
                </a:solidFill>
              </a:rPr>
              <a:t>sandwich</a:t>
            </a:r>
            <a:r>
              <a:rPr lang="en-GB" sz="3600" b="1" dirty="0"/>
              <a:t> would you like?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Interrogatives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r>
              <a:rPr lang="en-GB" sz="2800" dirty="0"/>
              <a:t>There are three main </a:t>
            </a:r>
            <a:r>
              <a:rPr lang="en-GB" sz="2800" b="1" dirty="0"/>
              <a:t>interrogative determiners</a:t>
            </a:r>
            <a:r>
              <a:rPr lang="en-GB" sz="2800" dirty="0"/>
              <a:t>:</a:t>
            </a:r>
          </a:p>
          <a:p>
            <a:pPr>
              <a:buNone/>
            </a:pPr>
            <a:r>
              <a:rPr lang="en-GB" sz="2800" dirty="0"/>
              <a:t> </a:t>
            </a:r>
          </a:p>
          <a:p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827584" y="2060848"/>
          <a:ext cx="770485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Interrogative </a:t>
                      </a:r>
                    </a:p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Determiner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chemeClr val="bg1"/>
                          </a:solidFill>
                        </a:rPr>
                        <a:t>Which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sandwich would you like?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u="sng" dirty="0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is</a:t>
                      </a:r>
                      <a:r>
                        <a:rPr lang="en-GB" sz="3200" baseline="0" dirty="0">
                          <a:solidFill>
                            <a:schemeClr val="bg1"/>
                          </a:solidFill>
                        </a:rPr>
                        <a:t> for dinner?</a:t>
                      </a:r>
                      <a:endParaRPr lang="en-GB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chemeClr val="bg1"/>
                          </a:solidFill>
                        </a:rPr>
                        <a:t>Whose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PE kit is this?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27584" y="2060848"/>
          <a:ext cx="770485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Interrogative </a:t>
                      </a:r>
                    </a:p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Determiner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rgbClr val="009999"/>
                          </a:solidFill>
                        </a:rPr>
                        <a:t>Which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sandwich would you like?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u="sng" dirty="0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is</a:t>
                      </a:r>
                      <a:r>
                        <a:rPr lang="en-GB" sz="3200" baseline="0" dirty="0">
                          <a:solidFill>
                            <a:schemeClr val="bg1"/>
                          </a:solidFill>
                        </a:rPr>
                        <a:t> for dinner?</a:t>
                      </a:r>
                      <a:endParaRPr lang="en-GB" sz="3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chemeClr val="bg1"/>
                          </a:solidFill>
                        </a:rPr>
                        <a:t>Whose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PE kit is this?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27584" y="2060848"/>
          <a:ext cx="770485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Interrogative </a:t>
                      </a:r>
                    </a:p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Determiner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rgbClr val="009999"/>
                          </a:solidFill>
                        </a:rPr>
                        <a:t>Which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sandwich would you like?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u="sng" dirty="0">
                          <a:solidFill>
                            <a:srgbClr val="009999"/>
                          </a:solidFill>
                        </a:rPr>
                        <a:t>What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is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</a:rPr>
                        <a:t> for dinner?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Whose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chemeClr val="bg1"/>
                          </a:solidFill>
                        </a:rPr>
                        <a:t>Whose</a:t>
                      </a:r>
                      <a:r>
                        <a:rPr lang="en-GB" sz="3200" dirty="0">
                          <a:solidFill>
                            <a:schemeClr val="bg1"/>
                          </a:solidFill>
                        </a:rPr>
                        <a:t> PE kit is this?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27584" y="2060848"/>
          <a:ext cx="7704856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Interrogative </a:t>
                      </a:r>
                    </a:p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Determiner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Which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rgbClr val="009999"/>
                          </a:solidFill>
                        </a:rPr>
                        <a:t>Which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sandwich would you like?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0" u="sng" dirty="0">
                          <a:solidFill>
                            <a:srgbClr val="009999"/>
                          </a:solidFill>
                        </a:rPr>
                        <a:t>What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is</a:t>
                      </a:r>
                      <a:r>
                        <a:rPr lang="en-GB" sz="3200" baseline="0" dirty="0">
                          <a:solidFill>
                            <a:schemeClr val="tx1"/>
                          </a:solidFill>
                        </a:rPr>
                        <a:t> for dinner?</a:t>
                      </a:r>
                      <a:endParaRPr lang="en-GB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Whose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u="sng" dirty="0">
                          <a:solidFill>
                            <a:srgbClr val="009999"/>
                          </a:solidFill>
                        </a:rPr>
                        <a:t>Whose</a:t>
                      </a:r>
                      <a:r>
                        <a:rPr lang="en-GB" sz="3200" dirty="0">
                          <a:solidFill>
                            <a:schemeClr val="tx1"/>
                          </a:solidFill>
                        </a:rPr>
                        <a:t> P.E. kit is this?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ounded Rectangle 15"/>
          <p:cNvSpPr/>
          <p:nvPr/>
        </p:nvSpPr>
        <p:spPr>
          <a:xfrm>
            <a:off x="611560" y="5517232"/>
            <a:ext cx="8064896" cy="1008112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***BE CAREFUL***</a:t>
            </a:r>
            <a:endParaRPr lang="en-GB" dirty="0"/>
          </a:p>
          <a:p>
            <a:pPr algn="ctr"/>
            <a:r>
              <a:rPr lang="en-GB" dirty="0"/>
              <a:t>Don’t confuse </a:t>
            </a:r>
            <a:r>
              <a:rPr lang="en-GB" b="1" dirty="0">
                <a:solidFill>
                  <a:srgbClr val="009999"/>
                </a:solidFill>
              </a:rPr>
              <a:t>whose</a:t>
            </a:r>
            <a:r>
              <a:rPr lang="en-GB" dirty="0"/>
              <a:t> with who’s </a:t>
            </a:r>
            <a:r>
              <a:rPr lang="en-GB" dirty="0">
                <a:sym typeface="Wingdings" pitchFamily="2" charset="2"/>
              </a:rPr>
              <a:t> this is a contraction of who is and NOT a determiner!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Possessive Pronouns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Possessive Pronouns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1909192"/>
          </a:xfrm>
        </p:spPr>
        <p:txBody>
          <a:bodyPr>
            <a:noAutofit/>
          </a:bodyPr>
          <a:lstStyle/>
          <a:p>
            <a:r>
              <a:rPr lang="en-GB" sz="2800" dirty="0"/>
              <a:t>Although pronouns have their own separate word class, </a:t>
            </a:r>
            <a:r>
              <a:rPr lang="en-GB" sz="2800" b="1" dirty="0"/>
              <a:t>possessive pronouns</a:t>
            </a:r>
            <a:r>
              <a:rPr lang="en-GB" sz="2800" dirty="0"/>
              <a:t>  can also sometimes act as determiners.</a:t>
            </a:r>
          </a:p>
          <a:p>
            <a:r>
              <a:rPr lang="en-GB" sz="2800" dirty="0"/>
              <a:t>The possessive pronouns are:  </a:t>
            </a:r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 rot="21095758">
            <a:off x="389832" y="3203105"/>
            <a:ext cx="142667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my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21095758">
            <a:off x="2645980" y="3438469"/>
            <a:ext cx="12121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its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83008">
            <a:off x="878566" y="4806195"/>
            <a:ext cx="20258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your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812422">
            <a:off x="4427984" y="3501008"/>
            <a:ext cx="21627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their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095758">
            <a:off x="6804655" y="3007103"/>
            <a:ext cx="161133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her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 rot="21273729">
            <a:off x="3983370" y="5006944"/>
            <a:ext cx="145103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his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460216">
            <a:off x="7023052" y="5095805"/>
            <a:ext cx="16129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</a:rPr>
              <a:t>our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Possessive Pronouns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1981200"/>
          </a:xfrm>
        </p:spPr>
        <p:txBody>
          <a:bodyPr>
            <a:noAutofit/>
          </a:bodyPr>
          <a:lstStyle/>
          <a:p>
            <a:r>
              <a:rPr lang="en-GB" sz="2800" dirty="0"/>
              <a:t>Possessive pronouns tell you </a:t>
            </a:r>
            <a:r>
              <a:rPr lang="en-GB" sz="2800" b="1" dirty="0"/>
              <a:t>what or</a:t>
            </a:r>
            <a:r>
              <a:rPr lang="en-GB" sz="2800" dirty="0"/>
              <a:t> </a:t>
            </a:r>
            <a:r>
              <a:rPr lang="en-GB" sz="2800" b="1" dirty="0"/>
              <a:t>who something belongs to</a:t>
            </a:r>
            <a:r>
              <a:rPr lang="en-GB" sz="2800" dirty="0"/>
              <a:t>. </a:t>
            </a:r>
          </a:p>
          <a:p>
            <a:r>
              <a:rPr lang="en-GB" sz="2800" dirty="0"/>
              <a:t>For example:</a:t>
            </a:r>
          </a:p>
          <a:p>
            <a:endParaRPr lang="en-GB" sz="2800" dirty="0"/>
          </a:p>
          <a:p>
            <a:pPr>
              <a:buNone/>
            </a:pPr>
            <a:endParaRPr lang="en-GB" sz="2800" dirty="0"/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gorilla itched his nose.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gorilla itched </a:t>
            </a:r>
            <a:r>
              <a:rPr lang="en-GB" sz="3600" b="1" dirty="0">
                <a:solidFill>
                  <a:schemeClr val="accent4"/>
                </a:solidFill>
              </a:rPr>
              <a:t>his </a:t>
            </a:r>
            <a:r>
              <a:rPr lang="en-GB" sz="3600" b="1" dirty="0"/>
              <a:t>nose.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635896" y="4509120"/>
            <a:ext cx="4176464" cy="1440160"/>
            <a:chOff x="3635896" y="4149080"/>
            <a:chExt cx="4176464" cy="1440160"/>
          </a:xfrm>
        </p:grpSpPr>
        <p:sp>
          <p:nvSpPr>
            <p:cNvPr id="9" name="Rounded Rectangle 8"/>
            <p:cNvSpPr/>
            <p:nvPr/>
          </p:nvSpPr>
          <p:spPr>
            <a:xfrm>
              <a:off x="3635896" y="4725144"/>
              <a:ext cx="4176464" cy="864096"/>
            </a:xfrm>
            <a:prstGeom prst="roundRect">
              <a:avLst/>
            </a:prstGeom>
            <a:ln w="57150">
              <a:solidFill>
                <a:schemeClr val="accent4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His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possessive</a:t>
              </a:r>
              <a:r>
                <a:rPr lang="en-GB" b="1" dirty="0">
                  <a:solidFill>
                    <a:srgbClr val="7030A0"/>
                  </a:solidFill>
                </a:rPr>
                <a:t> </a:t>
              </a:r>
              <a:r>
                <a:rPr lang="en-GB" dirty="0"/>
                <a:t>– it shows that the nose </a:t>
              </a:r>
              <a:r>
                <a:rPr lang="en-GB" b="1" dirty="0"/>
                <a:t>belongs to </a:t>
              </a:r>
              <a:r>
                <a:rPr lang="en-GB" dirty="0"/>
                <a:t>the gorilla. 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5724128" y="4149080"/>
              <a:ext cx="0" cy="576064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Explosion 1 14"/>
          <p:cNvSpPr/>
          <p:nvPr/>
        </p:nvSpPr>
        <p:spPr>
          <a:xfrm rot="270193">
            <a:off x="4866874" y="1855280"/>
            <a:ext cx="4020001" cy="2166596"/>
          </a:xfrm>
          <a:prstGeom prst="irregularSeal1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Can you spot the other determiner in this example?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66"/>
                </a:solidFill>
              </a:rPr>
              <a:t>The</a:t>
            </a:r>
            <a:r>
              <a:rPr lang="en-GB" sz="3600" b="1" dirty="0"/>
              <a:t> gorilla itched </a:t>
            </a:r>
            <a:r>
              <a:rPr lang="en-GB" sz="3600" b="1" dirty="0">
                <a:solidFill>
                  <a:schemeClr val="accent4"/>
                </a:solidFill>
              </a:rPr>
              <a:t>his </a:t>
            </a:r>
            <a:r>
              <a:rPr lang="en-GB" sz="3600" b="1" dirty="0"/>
              <a:t>nose.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251520" y="3064725"/>
            <a:ext cx="2088232" cy="2668532"/>
            <a:chOff x="251520" y="4653136"/>
            <a:chExt cx="2697299" cy="2016224"/>
          </a:xfrm>
        </p:grpSpPr>
        <p:sp>
          <p:nvSpPr>
            <p:cNvPr id="28" name="Rounded Rectangle 27"/>
            <p:cNvSpPr/>
            <p:nvPr/>
          </p:nvSpPr>
          <p:spPr>
            <a:xfrm>
              <a:off x="251520" y="4653136"/>
              <a:ext cx="2046227" cy="2016224"/>
            </a:xfrm>
            <a:prstGeom prst="roundRect">
              <a:avLst/>
            </a:prstGeom>
            <a:ln w="57150"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66"/>
                  </a:solidFill>
                </a:rPr>
                <a:t>The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definite article </a:t>
              </a:r>
              <a:r>
                <a:rPr lang="en-GB" dirty="0"/>
                <a:t>– it identifies the particular animal we are talking about.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2297747" y="4873960"/>
              <a:ext cx="651072" cy="0"/>
            </a:xfrm>
            <a:prstGeom prst="line">
              <a:avLst/>
            </a:prstGeom>
            <a:ln w="5715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2948819" y="4873960"/>
              <a:ext cx="0" cy="489654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Possessive Pronouns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91264" cy="51845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Can you identify the possessive pronouns acting as determiners in these sentences?</a:t>
            </a:r>
          </a:p>
          <a:p>
            <a:r>
              <a:rPr lang="en-GB" dirty="0"/>
              <a:t>Our puppy is coming home on Saturday.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b="1" u="sng" dirty="0">
                <a:solidFill>
                  <a:schemeClr val="accent4"/>
                </a:solidFill>
              </a:rPr>
              <a:t>Our</a:t>
            </a:r>
            <a:r>
              <a:rPr lang="en-GB" dirty="0"/>
              <a:t> puppy is coming home on Saturday.</a:t>
            </a:r>
            <a:endParaRPr lang="en-GB" dirty="0">
              <a:solidFill>
                <a:srgbClr val="FF0066"/>
              </a:solidFill>
            </a:endParaRPr>
          </a:p>
          <a:p>
            <a:r>
              <a:rPr lang="en-GB" dirty="0"/>
              <a:t>Come and look at my new scooter!</a:t>
            </a:r>
          </a:p>
          <a:p>
            <a:pPr>
              <a:buNone/>
            </a:pPr>
            <a:r>
              <a:rPr lang="en-GB" dirty="0"/>
              <a:t>    Come and look at </a:t>
            </a:r>
            <a:r>
              <a:rPr lang="en-GB" b="1" u="sng" dirty="0">
                <a:solidFill>
                  <a:schemeClr val="accent4"/>
                </a:solidFill>
              </a:rPr>
              <a:t>my</a:t>
            </a:r>
            <a:r>
              <a:rPr lang="en-GB" dirty="0"/>
              <a:t> new scooter!</a:t>
            </a:r>
          </a:p>
          <a:p>
            <a:r>
              <a:rPr lang="en-GB" dirty="0"/>
              <a:t> Hattie and </a:t>
            </a:r>
            <a:r>
              <a:rPr lang="en-GB" dirty="0" err="1"/>
              <a:t>Keira</a:t>
            </a:r>
            <a:r>
              <a:rPr lang="en-GB" dirty="0"/>
              <a:t> forgot their swimming kit.</a:t>
            </a:r>
          </a:p>
          <a:p>
            <a:pPr>
              <a:buNone/>
            </a:pPr>
            <a:r>
              <a:rPr lang="en-GB" dirty="0"/>
              <a:t>	 Hattie and </a:t>
            </a:r>
            <a:r>
              <a:rPr lang="en-GB" dirty="0" err="1"/>
              <a:t>Keira</a:t>
            </a:r>
            <a:r>
              <a:rPr lang="en-GB" dirty="0"/>
              <a:t> forgot </a:t>
            </a:r>
            <a:r>
              <a:rPr lang="en-GB" b="1" u="sng" dirty="0">
                <a:solidFill>
                  <a:schemeClr val="accent4"/>
                </a:solidFill>
              </a:rPr>
              <a:t>their</a:t>
            </a:r>
            <a:r>
              <a:rPr lang="en-GB" dirty="0"/>
              <a:t> swimming kit.</a:t>
            </a:r>
          </a:p>
          <a:p>
            <a:r>
              <a:rPr lang="en-GB" dirty="0"/>
              <a:t>James accidently dropped his homework in the mud.</a:t>
            </a:r>
          </a:p>
          <a:p>
            <a:pPr>
              <a:buNone/>
            </a:pPr>
            <a:r>
              <a:rPr lang="en-GB" dirty="0"/>
              <a:t>	James accidently dropped </a:t>
            </a:r>
            <a:r>
              <a:rPr lang="en-GB" b="1" u="sng" dirty="0">
                <a:solidFill>
                  <a:schemeClr val="accent4"/>
                </a:solidFill>
              </a:rPr>
              <a:t>his</a:t>
            </a:r>
            <a:r>
              <a:rPr lang="en-GB" dirty="0"/>
              <a:t> homework in the mud.</a:t>
            </a:r>
          </a:p>
          <a:p>
            <a:endParaRPr lang="en-GB" sz="2800" dirty="0"/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b="1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Quantifiers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/>
              <a:t>Quantifiers</a:t>
            </a:r>
            <a:endParaRPr lang="en-GB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1549152"/>
          </a:xfrm>
        </p:spPr>
        <p:txBody>
          <a:bodyPr>
            <a:normAutofit/>
          </a:bodyPr>
          <a:lstStyle/>
          <a:p>
            <a:r>
              <a:rPr lang="en-GB" sz="2800" dirty="0"/>
              <a:t>Quantifiers tell you </a:t>
            </a:r>
            <a:r>
              <a:rPr lang="en-GB" sz="2800" b="1" dirty="0"/>
              <a:t>how many </a:t>
            </a:r>
            <a:r>
              <a:rPr lang="en-GB" sz="2800" dirty="0"/>
              <a:t>of something is being referred to. </a:t>
            </a:r>
          </a:p>
          <a:p>
            <a:r>
              <a:rPr lang="en-GB" sz="2800" dirty="0"/>
              <a:t>For example: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51229" y="3861048"/>
            <a:ext cx="5641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GB" sz="3600" b="1" dirty="0"/>
              <a:t>Georgia ate four pancakes!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58629" y="3861048"/>
            <a:ext cx="542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GB" sz="3600" b="1" dirty="0"/>
              <a:t>Georgia ate four </a:t>
            </a:r>
            <a:r>
              <a:rPr lang="en-GB" sz="3600" b="1" dirty="0">
                <a:solidFill>
                  <a:schemeClr val="accent5"/>
                </a:solidFill>
              </a:rPr>
              <a:t>pancakes!</a:t>
            </a:r>
          </a:p>
        </p:txBody>
      </p:sp>
      <p:grpSp>
        <p:nvGrpSpPr>
          <p:cNvPr id="6" name="Group 7"/>
          <p:cNvGrpSpPr/>
          <p:nvPr/>
        </p:nvGrpSpPr>
        <p:grpSpPr>
          <a:xfrm>
            <a:off x="4788024" y="2780928"/>
            <a:ext cx="2592288" cy="1224136"/>
            <a:chOff x="3635896" y="2492896"/>
            <a:chExt cx="4176464" cy="1512168"/>
          </a:xfrm>
        </p:grpSpPr>
        <p:sp>
          <p:nvSpPr>
            <p:cNvPr id="7" name="Rounded Rectangle 6"/>
            <p:cNvSpPr/>
            <p:nvPr/>
          </p:nvSpPr>
          <p:spPr>
            <a:xfrm>
              <a:off x="3635896" y="2492896"/>
              <a:ext cx="4176464" cy="864096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5"/>
                  </a:solidFill>
                </a:rPr>
                <a:t>Pancakes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2"/>
                  </a:solidFill>
                </a:rPr>
                <a:t>noun</a:t>
              </a:r>
              <a:r>
                <a:rPr lang="en-GB" dirty="0"/>
                <a:t>  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5840141" y="3356992"/>
              <a:ext cx="0" cy="648072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751228" y="3861048"/>
            <a:ext cx="5641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en-GB" sz="3600" b="1" dirty="0"/>
              <a:t>Georgia ate </a:t>
            </a:r>
            <a:r>
              <a:rPr lang="en-GB" sz="3600" b="1" dirty="0">
                <a:solidFill>
                  <a:srgbClr val="009900"/>
                </a:solidFill>
              </a:rPr>
              <a:t>four</a:t>
            </a:r>
            <a:r>
              <a:rPr lang="en-GB" sz="3600" b="1" dirty="0"/>
              <a:t> </a:t>
            </a:r>
            <a:r>
              <a:rPr lang="en-GB" sz="3600" b="1" dirty="0">
                <a:solidFill>
                  <a:schemeClr val="accent5"/>
                </a:solidFill>
              </a:rPr>
              <a:t>pancakes!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051720" y="4509120"/>
            <a:ext cx="5184576" cy="1656184"/>
            <a:chOff x="2051720" y="4509120"/>
            <a:chExt cx="5184576" cy="1656184"/>
          </a:xfrm>
        </p:grpSpPr>
        <p:sp>
          <p:nvSpPr>
            <p:cNvPr id="11" name="Rounded Rectangle 10"/>
            <p:cNvSpPr/>
            <p:nvPr/>
          </p:nvSpPr>
          <p:spPr>
            <a:xfrm>
              <a:off x="2051720" y="5085184"/>
              <a:ext cx="5184576" cy="1080120"/>
            </a:xfrm>
            <a:prstGeom prst="roundRect">
              <a:avLst/>
            </a:prstGeom>
            <a:ln w="57150">
              <a:solidFill>
                <a:srgbClr val="0099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009900"/>
                  </a:solidFill>
                </a:rPr>
                <a:t>Four</a:t>
              </a:r>
              <a:r>
                <a:rPr lang="en-GB" dirty="0"/>
                <a:t> introduces the noun and also tells you the number (quantity) of pancakes Georgia ate.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4716016" y="4509120"/>
              <a:ext cx="0" cy="576064"/>
            </a:xfrm>
            <a:prstGeom prst="straightConnector1">
              <a:avLst/>
            </a:prstGeom>
            <a:ln w="5715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Quantifiers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91264" cy="518457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Can you identify the quantifiers in these sentences?</a:t>
            </a:r>
          </a:p>
          <a:p>
            <a:r>
              <a:rPr lang="en-GB" dirty="0"/>
              <a:t>Would you like some sugar in your tea? 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dirty="0"/>
              <a:t>Would you like </a:t>
            </a:r>
            <a:r>
              <a:rPr lang="en-GB" b="1" u="sng" dirty="0">
                <a:solidFill>
                  <a:srgbClr val="009900"/>
                </a:solidFill>
              </a:rPr>
              <a:t>some</a:t>
            </a:r>
            <a:r>
              <a:rPr lang="en-GB" dirty="0"/>
              <a:t> sugar in your tea? </a:t>
            </a:r>
            <a:endParaRPr lang="en-GB" dirty="0">
              <a:solidFill>
                <a:srgbClr val="FF0066"/>
              </a:solidFill>
            </a:endParaRPr>
          </a:p>
          <a:p>
            <a:r>
              <a:rPr lang="en-GB" dirty="0"/>
              <a:t>Please collect in every pencil.</a:t>
            </a:r>
          </a:p>
          <a:p>
            <a:pPr>
              <a:buNone/>
            </a:pPr>
            <a:r>
              <a:rPr lang="en-GB" dirty="0"/>
              <a:t>    Please collect in </a:t>
            </a:r>
            <a:r>
              <a:rPr lang="en-GB" b="1" u="sng" dirty="0">
                <a:solidFill>
                  <a:srgbClr val="009900"/>
                </a:solidFill>
              </a:rPr>
              <a:t>every</a:t>
            </a:r>
            <a:r>
              <a:rPr lang="en-GB" dirty="0"/>
              <a:t> pencil.</a:t>
            </a:r>
          </a:p>
          <a:p>
            <a:r>
              <a:rPr lang="en-GB" dirty="0"/>
              <a:t> I bought three croissants and five Danish pastries.</a:t>
            </a:r>
          </a:p>
          <a:p>
            <a:pPr>
              <a:buNone/>
            </a:pPr>
            <a:r>
              <a:rPr lang="en-GB" dirty="0"/>
              <a:t>	 I bought </a:t>
            </a:r>
            <a:r>
              <a:rPr lang="en-GB" b="1" u="sng" dirty="0">
                <a:solidFill>
                  <a:srgbClr val="009900"/>
                </a:solidFill>
              </a:rPr>
              <a:t>three</a:t>
            </a:r>
            <a:r>
              <a:rPr lang="en-GB" u="sng" dirty="0"/>
              <a:t> </a:t>
            </a:r>
            <a:r>
              <a:rPr lang="en-GB" dirty="0"/>
              <a:t>croissants and </a:t>
            </a:r>
            <a:r>
              <a:rPr lang="en-GB" b="1" u="sng" dirty="0">
                <a:solidFill>
                  <a:srgbClr val="009900"/>
                </a:solidFill>
              </a:rPr>
              <a:t>five</a:t>
            </a:r>
            <a:r>
              <a:rPr lang="en-GB" dirty="0"/>
              <a:t> Danish pastries</a:t>
            </a:r>
          </a:p>
          <a:p>
            <a:r>
              <a:rPr lang="en-GB" dirty="0"/>
              <a:t>Each pupil received a scented sticker.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b="1" u="sng" dirty="0">
                <a:solidFill>
                  <a:srgbClr val="009900"/>
                </a:solidFill>
              </a:rPr>
              <a:t>Each</a:t>
            </a:r>
            <a:r>
              <a:rPr lang="en-GB" dirty="0"/>
              <a:t> pupil received a scented sticker.</a:t>
            </a:r>
          </a:p>
          <a:p>
            <a:endParaRPr lang="en-GB" sz="2800" dirty="0"/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b="1" dirty="0"/>
          </a:p>
          <a:p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6732240" y="1844824"/>
            <a:ext cx="2016224" cy="1800200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REMEMBER</a:t>
            </a:r>
          </a:p>
          <a:p>
            <a:pPr algn="ctr"/>
            <a:r>
              <a:rPr lang="en-GB" dirty="0"/>
              <a:t>A quantifier comes before a noun and tells you </a:t>
            </a:r>
            <a:r>
              <a:rPr lang="en-GB" b="1" dirty="0"/>
              <a:t>how much </a:t>
            </a:r>
            <a:r>
              <a:rPr lang="en-GB" dirty="0"/>
              <a:t>or </a:t>
            </a:r>
            <a:r>
              <a:rPr lang="en-GB" b="1" dirty="0"/>
              <a:t>how many.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284984"/>
            <a:ext cx="7632848" cy="1600200"/>
          </a:xfrm>
        </p:spPr>
        <p:txBody>
          <a:bodyPr/>
          <a:lstStyle/>
          <a:p>
            <a:r>
              <a:rPr lang="en-GB" dirty="0"/>
              <a:t>Today, we are going to recap what we learnt last week in our grammar lesson and delve a little deeper into determiners.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000" b="1" dirty="0">
                <a:solidFill>
                  <a:schemeClr val="tx1"/>
                </a:solidFill>
              </a:rPr>
              <a:t>Determiners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E2FD7-91D9-41C1-9A39-56EB894F3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Let’s try some questions together.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7AA594-4CA7-4637-B781-C50287C95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962" y="1556792"/>
            <a:ext cx="7110076" cy="216426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C5FA4CC-8CA2-4AD5-9E9E-0B9E5EB1E5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962" y="4278704"/>
            <a:ext cx="7110076" cy="8763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C76437E-D570-4170-904D-443D75C036A2}"/>
              </a:ext>
            </a:extLst>
          </p:cNvPr>
          <p:cNvSpPr txBox="1"/>
          <p:nvPr/>
        </p:nvSpPr>
        <p:spPr>
          <a:xfrm>
            <a:off x="1835696" y="5661248"/>
            <a:ext cx="597666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This and that are demonstrative determiners. </a:t>
            </a:r>
          </a:p>
        </p:txBody>
      </p:sp>
    </p:spTree>
    <p:extLst>
      <p:ext uri="{BB962C8B-B14F-4D97-AF65-F5344CB8AC3E}">
        <p14:creationId xmlns:p14="http://schemas.microsoft.com/office/powerpoint/2010/main" val="22874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0DC13-CA06-451C-8663-2448B4DCD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99D85-C774-4D48-910F-B9119118395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8ADF7B-A64F-4326-B069-B966751D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01" y="764704"/>
            <a:ext cx="8484805" cy="434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4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5614-3AEB-42C3-B616-8836F1FCE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31DFF-23D4-4A48-991F-4C775417E8B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2EADA2-FE86-43A8-8286-F7EA85A8E3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476672"/>
            <a:ext cx="8289041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20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0D507-CF09-4063-BAB5-4EA46AE9B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21121-A447-425A-B03A-FCC3E7A375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BE855D-0666-4589-AFD6-B1A687176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178" y="838200"/>
            <a:ext cx="7910423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75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98945-C128-4568-BB00-D69AEB87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2BC91-918E-4E49-A343-E247CF37F37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4E4C8B-F8A5-447B-A19C-AD72A23C8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809" y="620688"/>
            <a:ext cx="8098183" cy="4680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2E06685-AC93-4784-98F3-96F8936ED51F}"/>
              </a:ext>
            </a:extLst>
          </p:cNvPr>
          <p:cNvSpPr txBox="1"/>
          <p:nvPr/>
        </p:nvSpPr>
        <p:spPr>
          <a:xfrm>
            <a:off x="6676875" y="2444988"/>
            <a:ext cx="1944216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Some and four</a:t>
            </a:r>
          </a:p>
          <a:p>
            <a:r>
              <a:rPr lang="en-GB" dirty="0"/>
              <a:t>Would need the noun to plural.. elephants.</a:t>
            </a:r>
          </a:p>
        </p:txBody>
      </p:sp>
    </p:spTree>
    <p:extLst>
      <p:ext uri="{BB962C8B-B14F-4D97-AF65-F5344CB8AC3E}">
        <p14:creationId xmlns:p14="http://schemas.microsoft.com/office/powerpoint/2010/main" val="376963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D403-7A69-41BD-8DCC-9DAC23D4F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C020C-2CF1-4B31-94A2-F513A79A650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E41232-061C-427F-86AD-0118F9911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48680"/>
            <a:ext cx="8222771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787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A291D-F72C-46C4-B0B2-F0559C6F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B68C0-FA56-4663-B131-8C7C6323C7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341221-BAB2-49A6-82CA-832574C4B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915" y="548680"/>
            <a:ext cx="8411347" cy="4861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EDCC962-143E-4CFF-846D-7D77C7E09889}"/>
              </a:ext>
            </a:extLst>
          </p:cNvPr>
          <p:cNvSpPr txBox="1"/>
          <p:nvPr/>
        </p:nvSpPr>
        <p:spPr>
          <a:xfrm>
            <a:off x="2901008" y="5648588"/>
            <a:ext cx="396044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You could have used any nouns that make sense here. These are my examples.</a:t>
            </a:r>
          </a:p>
        </p:txBody>
      </p:sp>
    </p:spTree>
    <p:extLst>
      <p:ext uri="{BB962C8B-B14F-4D97-AF65-F5344CB8AC3E}">
        <p14:creationId xmlns:p14="http://schemas.microsoft.com/office/powerpoint/2010/main" val="2106784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8CC85-B0E4-4439-82F2-E18F9208E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3038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Now complete today’s grammar activity.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Remember, if you can’t print them off,</a:t>
            </a:r>
            <a:br>
              <a:rPr lang="en-GB" dirty="0"/>
            </a:br>
            <a:r>
              <a:rPr lang="en-GB" dirty="0"/>
              <a:t>just complete the answers in your green work book.</a:t>
            </a:r>
          </a:p>
        </p:txBody>
      </p:sp>
    </p:spTree>
    <p:extLst>
      <p:ext uri="{BB962C8B-B14F-4D97-AF65-F5344CB8AC3E}">
        <p14:creationId xmlns:p14="http://schemas.microsoft.com/office/powerpoint/2010/main" val="193944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Determiners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136904" cy="2341240"/>
          </a:xfrm>
        </p:spPr>
        <p:txBody>
          <a:bodyPr>
            <a:noAutofit/>
          </a:bodyPr>
          <a:lstStyle/>
          <a:p>
            <a:r>
              <a:rPr lang="en-GB" b="1" dirty="0"/>
              <a:t>Determiners</a:t>
            </a:r>
            <a:r>
              <a:rPr lang="en-GB" dirty="0"/>
              <a:t> are one of the eight main word classes. </a:t>
            </a:r>
          </a:p>
          <a:p>
            <a:r>
              <a:rPr lang="en-GB" dirty="0"/>
              <a:t>You will always find a determiner </a:t>
            </a:r>
            <a:r>
              <a:rPr lang="en-GB" b="1" dirty="0"/>
              <a:t>before a noun </a:t>
            </a:r>
            <a:r>
              <a:rPr lang="en-GB" dirty="0"/>
              <a:t>(unless an adjective sneaks in first!) </a:t>
            </a:r>
          </a:p>
          <a:p>
            <a:r>
              <a:rPr lang="en-GB" dirty="0"/>
              <a:t>For example: </a:t>
            </a:r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    </a:t>
            </a:r>
          </a:p>
          <a:p>
            <a:pPr>
              <a:buNone/>
            </a:pPr>
            <a:r>
              <a:rPr lang="en-GB" dirty="0"/>
              <a:t>    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children went outside. 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The </a:t>
            </a:r>
            <a:r>
              <a:rPr lang="en-GB" sz="3600" b="1" dirty="0">
                <a:solidFill>
                  <a:schemeClr val="accent5"/>
                </a:solidFill>
              </a:rPr>
              <a:t>children </a:t>
            </a:r>
            <a:r>
              <a:rPr lang="en-GB" sz="3600" b="1" dirty="0"/>
              <a:t>went outside. </a:t>
            </a:r>
          </a:p>
          <a:p>
            <a:endParaRPr lang="en-GB" dirty="0"/>
          </a:p>
        </p:txBody>
      </p:sp>
      <p:grpSp>
        <p:nvGrpSpPr>
          <p:cNvPr id="27" name="Group 26"/>
          <p:cNvGrpSpPr/>
          <p:nvPr/>
        </p:nvGrpSpPr>
        <p:grpSpPr>
          <a:xfrm>
            <a:off x="2915816" y="2996952"/>
            <a:ext cx="4176464" cy="1440160"/>
            <a:chOff x="2915816" y="2996952"/>
            <a:chExt cx="4176464" cy="1440160"/>
          </a:xfrm>
        </p:grpSpPr>
        <p:sp>
          <p:nvSpPr>
            <p:cNvPr id="15" name="Rounded Rectangle 14"/>
            <p:cNvSpPr/>
            <p:nvPr/>
          </p:nvSpPr>
          <p:spPr>
            <a:xfrm>
              <a:off x="2915816" y="2996952"/>
              <a:ext cx="4176464" cy="864096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5"/>
                  </a:solidFill>
                </a:rPr>
                <a:t>Children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noun</a:t>
              </a:r>
              <a:r>
                <a:rPr lang="en-GB" dirty="0"/>
                <a:t> – it is the name of a group of young people. 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4355976" y="3861048"/>
              <a:ext cx="288032" cy="576064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2051720" y="4293096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66"/>
                </a:solidFill>
              </a:rPr>
              <a:t>The</a:t>
            </a:r>
            <a:r>
              <a:rPr lang="en-GB" sz="3600" b="1" dirty="0"/>
              <a:t> </a:t>
            </a:r>
            <a:r>
              <a:rPr lang="en-GB" sz="3600" b="1" dirty="0">
                <a:solidFill>
                  <a:schemeClr val="accent5"/>
                </a:solidFill>
              </a:rPr>
              <a:t>children </a:t>
            </a:r>
            <a:r>
              <a:rPr lang="en-GB" sz="3600" b="1" dirty="0"/>
              <a:t>went outside. </a:t>
            </a:r>
          </a:p>
          <a:p>
            <a:endParaRPr lang="en-GB" dirty="0"/>
          </a:p>
        </p:txBody>
      </p:sp>
      <p:grpSp>
        <p:nvGrpSpPr>
          <p:cNvPr id="30" name="Group 29"/>
          <p:cNvGrpSpPr/>
          <p:nvPr/>
        </p:nvGrpSpPr>
        <p:grpSpPr>
          <a:xfrm>
            <a:off x="899592" y="4869160"/>
            <a:ext cx="3096344" cy="1512168"/>
            <a:chOff x="1259632" y="4293096"/>
            <a:chExt cx="3096344" cy="1512168"/>
          </a:xfrm>
        </p:grpSpPr>
        <p:sp>
          <p:nvSpPr>
            <p:cNvPr id="31" name="Rounded Rectangle 30"/>
            <p:cNvSpPr/>
            <p:nvPr/>
          </p:nvSpPr>
          <p:spPr>
            <a:xfrm>
              <a:off x="1259632" y="4797152"/>
              <a:ext cx="3096344" cy="1008112"/>
            </a:xfrm>
            <a:prstGeom prst="roundRect">
              <a:avLst/>
            </a:prstGeom>
            <a:ln w="57150">
              <a:solidFill>
                <a:srgbClr val="FF006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0066"/>
                  </a:solidFill>
                </a:rPr>
                <a:t>The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1"/>
                  </a:solidFill>
                </a:rPr>
                <a:t>determiner</a:t>
              </a:r>
              <a:r>
                <a:rPr lang="en-GB" dirty="0"/>
                <a:t> – it </a:t>
              </a:r>
              <a:r>
                <a:rPr lang="en-GB" b="1" dirty="0"/>
                <a:t>introduces the noun</a:t>
              </a:r>
              <a:r>
                <a:rPr lang="en-GB" dirty="0"/>
                <a:t>.</a:t>
              </a: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2843808" y="4293096"/>
              <a:ext cx="0" cy="504056"/>
            </a:xfrm>
            <a:prstGeom prst="straightConnector1">
              <a:avLst/>
            </a:prstGeom>
            <a:ln w="57150">
              <a:solidFill>
                <a:srgbClr val="FF006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Show whether the noun being referred to is general or specific.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Determiners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136904" cy="4572000"/>
          </a:xfrm>
        </p:spPr>
        <p:txBody>
          <a:bodyPr>
            <a:noAutofit/>
          </a:bodyPr>
          <a:lstStyle/>
          <a:p>
            <a:r>
              <a:rPr lang="en-GB" dirty="0"/>
              <a:t>There are five main types of determiner. All introduce nouns but each has a slightly different role: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   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251520" y="5733256"/>
            <a:ext cx="8640960" cy="864096"/>
          </a:xfrm>
          <a:prstGeom prst="roundRect">
            <a:avLst/>
          </a:prstGeom>
          <a:ln w="76200"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It may seem tricky but don’t panic! The most important thing is that you can recognise determiners.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Show whether the noun being referred to is general or specific.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Tell you which noun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Ask</a:t>
                      </a:r>
                      <a:r>
                        <a:rPr lang="en-GB" sz="2400" baseline="0" dirty="0">
                          <a:solidFill>
                            <a:schemeClr val="bg1"/>
                          </a:solidFill>
                        </a:rPr>
                        <a:t> which noun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bg1"/>
                          </a:solidFill>
                        </a:rPr>
                        <a:t>Show who the noun belongs to.</a:t>
                      </a:r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Specify how</a:t>
                      </a:r>
                      <a:r>
                        <a:rPr lang="en-GB" sz="2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baseline="0" dirty="0">
                          <a:solidFill>
                            <a:schemeClr val="bg1"/>
                          </a:solidFill>
                        </a:rPr>
                        <a:t>many</a:t>
                      </a:r>
                      <a:endParaRPr lang="en-GB" sz="2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827584" y="2420888"/>
          <a:ext cx="763284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2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 of Determiner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Articles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/>
                        <a:t>Show whether the noun being referred to is general or specific.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Demonstratives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Tell you which noun.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Interrogatives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Ask</a:t>
                      </a:r>
                      <a:r>
                        <a:rPr lang="en-GB" sz="2400" baseline="0" dirty="0"/>
                        <a:t> which noun.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Possessives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/>
                        <a:t>Show who the noun belongs to.</a:t>
                      </a:r>
                      <a:r>
                        <a:rPr lang="en-GB" sz="2400" dirty="0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Quantifiers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baseline="0" dirty="0"/>
                        <a:t>Specify how</a:t>
                      </a:r>
                      <a:r>
                        <a:rPr lang="en-GB" sz="2400" b="1" baseline="0" dirty="0"/>
                        <a:t> </a:t>
                      </a:r>
                      <a:r>
                        <a:rPr lang="en-GB" sz="2400" b="0" baseline="0" dirty="0"/>
                        <a:t>many.</a:t>
                      </a:r>
                      <a:endParaRPr lang="en-GB" sz="2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Articles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r>
              <a:rPr lang="en-GB" sz="2800" b="1" dirty="0"/>
              <a:t>Articles</a:t>
            </a:r>
            <a:r>
              <a:rPr lang="en-GB" sz="2800" dirty="0"/>
              <a:t> are the most common determiner and the easiest to recognise. </a:t>
            </a:r>
          </a:p>
          <a:p>
            <a:r>
              <a:rPr lang="en-GB" sz="2800" dirty="0"/>
              <a:t>There are only three articles: </a:t>
            </a:r>
            <a:r>
              <a:rPr lang="en-GB" sz="2800" b="1" dirty="0"/>
              <a:t>a</a:t>
            </a:r>
            <a:r>
              <a:rPr lang="en-GB" sz="2800" dirty="0"/>
              <a:t>, </a:t>
            </a:r>
            <a:r>
              <a:rPr lang="en-GB" sz="2800" b="1" dirty="0"/>
              <a:t>an</a:t>
            </a:r>
            <a:r>
              <a:rPr lang="en-GB" sz="2800" dirty="0"/>
              <a:t> and </a:t>
            </a:r>
            <a:r>
              <a:rPr lang="en-GB" sz="2800" b="1" dirty="0"/>
              <a:t>the</a:t>
            </a:r>
            <a:r>
              <a:rPr lang="en-GB" sz="2800" dirty="0"/>
              <a:t>.</a:t>
            </a:r>
          </a:p>
          <a:p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576" y="2924944"/>
          <a:ext cx="770485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Used...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a</a:t>
                      </a:r>
                      <a:r>
                        <a:rPr lang="en-GB" sz="2400" baseline="0" dirty="0"/>
                        <a:t> / an </a:t>
                      </a:r>
                      <a:endParaRPr lang="en-GB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Indefinite 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When</a:t>
                      </a:r>
                      <a:r>
                        <a:rPr lang="en-GB" sz="2400" baseline="0" dirty="0"/>
                        <a:t> the person or thing being </a:t>
                      </a:r>
                      <a:r>
                        <a:rPr lang="en-GB" sz="2400" dirty="0"/>
                        <a:t>introduced</a:t>
                      </a:r>
                      <a:r>
                        <a:rPr lang="en-GB" sz="2400" baseline="0" dirty="0"/>
                        <a:t> is</a:t>
                      </a:r>
                      <a:r>
                        <a:rPr lang="en-GB" sz="2400" dirty="0"/>
                        <a:t> general or has not been mentioned before (unknown).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the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Definite article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When you are talking about something specific which has</a:t>
                      </a:r>
                      <a:r>
                        <a:rPr lang="en-GB" sz="2400" baseline="0" dirty="0"/>
                        <a:t> already been mentioned </a:t>
                      </a:r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/>
              <a:t>Demonstratives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Demonstratives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572000"/>
          </a:xfrm>
        </p:spPr>
        <p:txBody>
          <a:bodyPr>
            <a:normAutofit/>
          </a:bodyPr>
          <a:lstStyle/>
          <a:p>
            <a:r>
              <a:rPr lang="en-GB" sz="2800" dirty="0"/>
              <a:t>Demonstratives </a:t>
            </a:r>
            <a:r>
              <a:rPr lang="en-GB" sz="2800" b="1" dirty="0"/>
              <a:t>tell you which </a:t>
            </a:r>
            <a:r>
              <a:rPr lang="en-GB" sz="2800" dirty="0"/>
              <a:t>noun is being referred to. </a:t>
            </a:r>
          </a:p>
          <a:p>
            <a:r>
              <a:rPr lang="en-GB" sz="2800" dirty="0"/>
              <a:t>They are the words you might say when pointing to something you’d like. </a:t>
            </a:r>
          </a:p>
          <a:p>
            <a:r>
              <a:rPr lang="en-GB" sz="2800" dirty="0"/>
              <a:t>For example: </a:t>
            </a:r>
          </a:p>
          <a:p>
            <a:endParaRPr lang="en-GB" dirty="0"/>
          </a:p>
        </p:txBody>
      </p:sp>
      <p:grpSp>
        <p:nvGrpSpPr>
          <p:cNvPr id="4" name="Group 8"/>
          <p:cNvGrpSpPr/>
          <p:nvPr/>
        </p:nvGrpSpPr>
        <p:grpSpPr>
          <a:xfrm>
            <a:off x="6081346" y="4609717"/>
            <a:ext cx="3062654" cy="2248283"/>
            <a:chOff x="6081346" y="4609717"/>
            <a:chExt cx="3062654" cy="2248283"/>
          </a:xfrm>
        </p:grpSpPr>
        <p:pic>
          <p:nvPicPr>
            <p:cNvPr id="12290" name="Picture 2" descr="http://images.clipartpanda.com/finger-clipart-pointing-finger-md.png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7905153">
              <a:off x="6272052" y="4419011"/>
              <a:ext cx="920652" cy="1302064"/>
            </a:xfrm>
            <a:prstGeom prst="rect">
              <a:avLst/>
            </a:prstGeom>
            <a:noFill/>
          </p:spPr>
        </p:pic>
        <p:pic>
          <p:nvPicPr>
            <p:cNvPr id="12294" name="Picture 6" descr="https://s-media-cache-ak0.pinimg.com/236x/30/7c/d7/307cd7417f118f47aa52ece36ff71cc9.jp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896100" y="4610099"/>
              <a:ext cx="2247900" cy="2247901"/>
            </a:xfrm>
            <a:prstGeom prst="rect">
              <a:avLst/>
            </a:prstGeom>
            <a:noFill/>
          </p:spPr>
        </p:pic>
      </p:grpSp>
      <p:sp>
        <p:nvSpPr>
          <p:cNvPr id="8" name="TextBox 7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Can I have that cupcake?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Can I have that </a:t>
            </a:r>
            <a:r>
              <a:rPr lang="en-GB" sz="3600" b="1" dirty="0">
                <a:solidFill>
                  <a:schemeClr val="accent5"/>
                </a:solidFill>
              </a:rPr>
              <a:t>cupcake</a:t>
            </a:r>
            <a:r>
              <a:rPr lang="en-GB" sz="3600" b="1" dirty="0"/>
              <a:t>?</a:t>
            </a:r>
          </a:p>
        </p:txBody>
      </p:sp>
      <p:grpSp>
        <p:nvGrpSpPr>
          <p:cNvPr id="5" name="Group 7"/>
          <p:cNvGrpSpPr/>
          <p:nvPr/>
        </p:nvGrpSpPr>
        <p:grpSpPr>
          <a:xfrm>
            <a:off x="4572000" y="3068960"/>
            <a:ext cx="2592288" cy="1008112"/>
            <a:chOff x="3635896" y="2759749"/>
            <a:chExt cx="4176464" cy="1245315"/>
          </a:xfrm>
        </p:grpSpPr>
        <p:sp>
          <p:nvSpPr>
            <p:cNvPr id="12" name="Rounded Rectangle 11"/>
            <p:cNvSpPr/>
            <p:nvPr/>
          </p:nvSpPr>
          <p:spPr>
            <a:xfrm>
              <a:off x="3635896" y="2759749"/>
              <a:ext cx="4176464" cy="597242"/>
            </a:xfrm>
            <a:prstGeom prst="roundRect">
              <a:avLst/>
            </a:prstGeom>
            <a:ln w="57150">
              <a:solidFill>
                <a:schemeClr val="accent5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5"/>
                  </a:solidFill>
                </a:rPr>
                <a:t>Cupcake</a:t>
              </a:r>
              <a:r>
                <a:rPr lang="en-GB" dirty="0"/>
                <a:t> is a </a:t>
              </a:r>
              <a:r>
                <a:rPr lang="en-GB" b="1" dirty="0">
                  <a:solidFill>
                    <a:schemeClr val="tx2"/>
                  </a:solidFill>
                </a:rPr>
                <a:t>noun</a:t>
              </a:r>
              <a:r>
                <a:rPr lang="en-GB" dirty="0"/>
                <a:t>  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5840141" y="3356992"/>
              <a:ext cx="0" cy="648072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907704" y="386104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Can I have </a:t>
            </a:r>
            <a:r>
              <a:rPr lang="en-GB" sz="3600" b="1" dirty="0">
                <a:solidFill>
                  <a:srgbClr val="FF9900"/>
                </a:solidFill>
              </a:rPr>
              <a:t>that</a:t>
            </a:r>
            <a:r>
              <a:rPr lang="en-GB" sz="3600" b="1" dirty="0"/>
              <a:t> </a:t>
            </a:r>
            <a:r>
              <a:rPr lang="en-GB" sz="3600" b="1" dirty="0">
                <a:solidFill>
                  <a:schemeClr val="accent5"/>
                </a:solidFill>
              </a:rPr>
              <a:t>cupcake</a:t>
            </a:r>
            <a:r>
              <a:rPr lang="en-GB" sz="3600" b="1" dirty="0"/>
              <a:t>?</a:t>
            </a:r>
          </a:p>
        </p:txBody>
      </p:sp>
      <p:grpSp>
        <p:nvGrpSpPr>
          <p:cNvPr id="6" name="Group 20"/>
          <p:cNvGrpSpPr/>
          <p:nvPr/>
        </p:nvGrpSpPr>
        <p:grpSpPr>
          <a:xfrm>
            <a:off x="539552" y="4437113"/>
            <a:ext cx="3960440" cy="1296143"/>
            <a:chOff x="539552" y="4437113"/>
            <a:chExt cx="3960440" cy="1296143"/>
          </a:xfrm>
        </p:grpSpPr>
        <p:sp>
          <p:nvSpPr>
            <p:cNvPr id="15" name="Rounded Rectangle 14"/>
            <p:cNvSpPr/>
            <p:nvPr/>
          </p:nvSpPr>
          <p:spPr>
            <a:xfrm>
              <a:off x="539552" y="4797152"/>
              <a:ext cx="3096344" cy="936104"/>
            </a:xfrm>
            <a:prstGeom prst="roundRect">
              <a:avLst/>
            </a:prstGeom>
            <a:ln w="57150">
              <a:solidFill>
                <a:srgbClr val="FF99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FF9900"/>
                  </a:solidFill>
                </a:rPr>
                <a:t>That</a:t>
              </a:r>
              <a:r>
                <a:rPr lang="en-GB" dirty="0"/>
                <a:t> is a </a:t>
              </a:r>
              <a:r>
                <a:rPr lang="en-GB" b="1" dirty="0"/>
                <a:t>demonstrative</a:t>
              </a:r>
              <a:r>
                <a:rPr lang="en-GB" dirty="0"/>
                <a:t> – it specifies which one. 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3635896" y="5301208"/>
              <a:ext cx="864096" cy="0"/>
            </a:xfrm>
            <a:prstGeom prst="line">
              <a:avLst/>
            </a:prstGeom>
            <a:ln w="5715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499992" y="4437113"/>
              <a:ext cx="0" cy="864095"/>
            </a:xfrm>
            <a:prstGeom prst="straightConnector1">
              <a:avLst/>
            </a:prstGeom>
            <a:ln w="57150">
              <a:solidFill>
                <a:srgbClr val="FF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60432" cy="1143000"/>
          </a:xfrm>
        </p:spPr>
        <p:txBody>
          <a:bodyPr>
            <a:normAutofit/>
          </a:bodyPr>
          <a:lstStyle/>
          <a:p>
            <a:pPr algn="ctr"/>
            <a:r>
              <a:rPr lang="en-GB" sz="5000" b="1" dirty="0"/>
              <a:t>Demonstratives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91264" cy="518457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Can you identify the demonstratives in these sentences?</a:t>
            </a:r>
          </a:p>
          <a:p>
            <a:r>
              <a:rPr lang="en-GB" dirty="0"/>
              <a:t>Would you prefer this pair of Nikes or those new Adidas trainers?  </a:t>
            </a:r>
          </a:p>
          <a:p>
            <a:pPr>
              <a:buNone/>
            </a:pPr>
            <a:r>
              <a:rPr lang="en-GB" b="1" dirty="0"/>
              <a:t>	</a:t>
            </a:r>
            <a:r>
              <a:rPr lang="en-GB" dirty="0"/>
              <a:t>Would you prefer </a:t>
            </a:r>
            <a:r>
              <a:rPr lang="en-GB" b="1" u="sng" dirty="0">
                <a:solidFill>
                  <a:srgbClr val="FF9900"/>
                </a:solidFill>
              </a:rPr>
              <a:t>this</a:t>
            </a:r>
            <a:r>
              <a:rPr lang="en-GB" dirty="0">
                <a:solidFill>
                  <a:srgbClr val="FF9900"/>
                </a:solidFill>
              </a:rPr>
              <a:t> </a:t>
            </a:r>
            <a:r>
              <a:rPr lang="en-GB" dirty="0"/>
              <a:t>pair of Nikes or </a:t>
            </a:r>
            <a:r>
              <a:rPr lang="en-GB" b="1" u="sng" dirty="0">
                <a:solidFill>
                  <a:srgbClr val="FF9900"/>
                </a:solidFill>
              </a:rPr>
              <a:t>those</a:t>
            </a:r>
            <a:r>
              <a:rPr lang="en-GB" dirty="0"/>
              <a:t> new Adidas trainers?   </a:t>
            </a:r>
            <a:endParaRPr lang="en-GB" dirty="0">
              <a:solidFill>
                <a:srgbClr val="FF0066"/>
              </a:solidFill>
            </a:endParaRPr>
          </a:p>
          <a:p>
            <a:r>
              <a:rPr lang="en-GB" dirty="0"/>
              <a:t>“Could Jack and I please have these raspberry doughnuts for pudding?” asked Lyra politely. </a:t>
            </a:r>
          </a:p>
          <a:p>
            <a:pPr>
              <a:buNone/>
            </a:pPr>
            <a:r>
              <a:rPr lang="en-GB" dirty="0"/>
              <a:t>   “Could Jack and I please have </a:t>
            </a:r>
            <a:r>
              <a:rPr lang="en-GB" b="1" u="sng" dirty="0">
                <a:solidFill>
                  <a:srgbClr val="FF9900"/>
                </a:solidFill>
              </a:rPr>
              <a:t>these</a:t>
            </a:r>
            <a:r>
              <a:rPr lang="en-GB" dirty="0"/>
              <a:t> raspberry doughnuts for pudding?” asked Lyra politely.</a:t>
            </a:r>
          </a:p>
          <a:p>
            <a:pPr>
              <a:buNone/>
            </a:pPr>
            <a:endParaRPr lang="en-GB" dirty="0"/>
          </a:p>
          <a:p>
            <a:endParaRPr lang="en-GB" sz="2800" dirty="0"/>
          </a:p>
          <a:p>
            <a:pPr>
              <a:buNone/>
            </a:pPr>
            <a:endParaRPr lang="en-GB" sz="2800" dirty="0"/>
          </a:p>
          <a:p>
            <a:pPr>
              <a:buNone/>
            </a:pPr>
            <a:endParaRPr lang="en-GB" sz="2800" b="1" dirty="0"/>
          </a:p>
          <a:p>
            <a:endParaRPr lang="en-GB" dirty="0"/>
          </a:p>
        </p:txBody>
      </p:sp>
      <p:grpSp>
        <p:nvGrpSpPr>
          <p:cNvPr id="4" name="Group 13"/>
          <p:cNvGrpSpPr/>
          <p:nvPr/>
        </p:nvGrpSpPr>
        <p:grpSpPr>
          <a:xfrm>
            <a:off x="1259632" y="4725144"/>
            <a:ext cx="7128792" cy="1728192"/>
            <a:chOff x="1259632" y="4725144"/>
            <a:chExt cx="7128792" cy="1728192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7308304" y="4725144"/>
              <a:ext cx="1080120" cy="0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388424" y="4725144"/>
              <a:ext cx="0" cy="1224136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7812360" y="5949280"/>
              <a:ext cx="576064" cy="0"/>
            </a:xfrm>
            <a:prstGeom prst="line">
              <a:avLst/>
            </a:prstGeom>
            <a:ln w="571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ounded Rectangle 4"/>
            <p:cNvSpPr/>
            <p:nvPr/>
          </p:nvSpPr>
          <p:spPr>
            <a:xfrm>
              <a:off x="1259632" y="5589240"/>
              <a:ext cx="6624736" cy="864096"/>
            </a:xfrm>
            <a:prstGeom prst="round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REMEMBER: </a:t>
              </a:r>
              <a:r>
                <a:rPr lang="en-GB" dirty="0"/>
                <a:t>An adjective may sometimes sneak in between the noun and the determiner. </a:t>
              </a:r>
              <a:endParaRPr lang="en-GB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99FF"/>
      </a:accent6>
      <a:hlink>
        <a:srgbClr val="17BBFD"/>
      </a:hlink>
      <a:folHlink>
        <a:srgbClr val="FF79C2"/>
      </a:folHlink>
    </a:clrScheme>
    <a:fontScheme name="Custom 2">
      <a:majorFont>
        <a:latin typeface="Calibri"/>
        <a:ea typeface=""/>
        <a:cs typeface=""/>
      </a:majorFont>
      <a:minorFont>
        <a:latin typeface="Franklin Gothic Book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5486</TotalTime>
  <Words>1211</Words>
  <Application>Microsoft Office PowerPoint</Application>
  <PresentationFormat>On-screen Show (4:3)</PresentationFormat>
  <Paragraphs>318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CCW Cursive Writing 12</vt:lpstr>
      <vt:lpstr>Franklin Gothic Book</vt:lpstr>
      <vt:lpstr>Wingdings</vt:lpstr>
      <vt:lpstr>Wingdings 2</vt:lpstr>
      <vt:lpstr>Equity</vt:lpstr>
      <vt:lpstr>PowerPoint Presentation</vt:lpstr>
      <vt:lpstr>Determiners</vt:lpstr>
      <vt:lpstr>Determiners</vt:lpstr>
      <vt:lpstr>Determiners</vt:lpstr>
      <vt:lpstr>Articles</vt:lpstr>
      <vt:lpstr>Articles</vt:lpstr>
      <vt:lpstr>Demonstratives</vt:lpstr>
      <vt:lpstr>Demonstratives</vt:lpstr>
      <vt:lpstr>Demonstratives</vt:lpstr>
      <vt:lpstr>Interrogatives</vt:lpstr>
      <vt:lpstr>Interrogatives</vt:lpstr>
      <vt:lpstr>Interrogatives</vt:lpstr>
      <vt:lpstr>Possessive Pronouns</vt:lpstr>
      <vt:lpstr>Possessive Pronouns</vt:lpstr>
      <vt:lpstr>Possessive Pronouns</vt:lpstr>
      <vt:lpstr>Possessive Pronouns</vt:lpstr>
      <vt:lpstr>Quantifiers</vt:lpstr>
      <vt:lpstr>Quantifiers</vt:lpstr>
      <vt:lpstr>Quantifiers</vt:lpstr>
      <vt:lpstr>Let’s try some questions together.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complete today’s grammar activity.  Remember, if you can’t print them off, just complete the answers in your green work book.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Apostrophes</dc:title>
  <dc:creator>Chloe Friell</dc:creator>
  <cp:lastModifiedBy>Jay Lacey</cp:lastModifiedBy>
  <cp:revision>60</cp:revision>
  <dcterms:created xsi:type="dcterms:W3CDTF">2015-07-26T17:45:59Z</dcterms:created>
  <dcterms:modified xsi:type="dcterms:W3CDTF">2020-04-20T13:33:37Z</dcterms:modified>
</cp:coreProperties>
</file>