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  <p:sldId id="257" r:id="rId3"/>
    <p:sldId id="258" r:id="rId4"/>
    <p:sldId id="263" r:id="rId5"/>
    <p:sldId id="264" r:id="rId6"/>
    <p:sldId id="266" r:id="rId7"/>
    <p:sldId id="265" r:id="rId8"/>
    <p:sldId id="26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9146285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808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5436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170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6966077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9252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964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258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3299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14131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78474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65471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3F8C5-DA2C-4C4B-B94E-01E6C0EB46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000" dirty="0"/>
              <a:t>Year 4 Measurement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F59068A2-26A9-4B1D-86B6-6AB5C28F8528}"/>
              </a:ext>
            </a:extLst>
          </p:cNvPr>
          <p:cNvSpPr txBox="1">
            <a:spLocks/>
          </p:cNvSpPr>
          <p:nvPr/>
        </p:nvSpPr>
        <p:spPr>
          <a:xfrm>
            <a:off x="2832306" y="4108679"/>
            <a:ext cx="6831673" cy="10862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Franklin Gothic Book" panose="020B0503020102020204" pitchFamily="34" charset="0"/>
              <a:buNone/>
              <a:defRPr sz="23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Lesson </a:t>
            </a: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</a:rPr>
              <a:t>21</a:t>
            </a:r>
            <a:r>
              <a:rPr lang="en-GB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Measurement Lesson #5 </a:t>
            </a: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</a:rPr>
              <a:t>Converting Volume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9328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B3FDC5D-D18B-4BF5-8C49-CE187C28379F}"/>
              </a:ext>
            </a:extLst>
          </p:cNvPr>
          <p:cNvSpPr txBox="1"/>
          <p:nvPr/>
        </p:nvSpPr>
        <p:spPr>
          <a:xfrm>
            <a:off x="1096731" y="201621"/>
            <a:ext cx="10883234" cy="39703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Volume can refer to the measurement of an amount of liquid. </a:t>
            </a:r>
          </a:p>
          <a:p>
            <a:endParaRPr lang="en-GB" dirty="0"/>
          </a:p>
          <a:p>
            <a:r>
              <a:rPr lang="en-GB" dirty="0"/>
              <a:t>You could measure volume in millilitres (ml) or litres (l). </a:t>
            </a:r>
          </a:p>
          <a:p>
            <a:endParaRPr lang="en-GB" dirty="0"/>
          </a:p>
          <a:p>
            <a:r>
              <a:rPr lang="en-GB" dirty="0"/>
              <a:t>There are 1000 millilitres (ml) for every 1 litre (l). That means these two amounts weigh the same.</a:t>
            </a:r>
          </a:p>
          <a:p>
            <a:endParaRPr lang="en-GB" dirty="0"/>
          </a:p>
          <a:p>
            <a:r>
              <a:rPr lang="en-GB" dirty="0"/>
              <a:t>1000 ml = 1 l.</a:t>
            </a:r>
          </a:p>
          <a:p>
            <a:endParaRPr lang="en-GB" dirty="0"/>
          </a:p>
          <a:p>
            <a:r>
              <a:rPr lang="en-GB" dirty="0"/>
              <a:t>For example, if  a bottle of Coke is 1000 millilitres and another bottle of Coke is 1 litre, they are the same amount.</a:t>
            </a:r>
          </a:p>
          <a:p>
            <a:endParaRPr lang="en-GB" dirty="0"/>
          </a:p>
          <a:p>
            <a:r>
              <a:rPr lang="en-GB" dirty="0"/>
              <a:t>An item that may be 1 litre (1l) could be a carton of orange juice or a bottle of squash .</a:t>
            </a:r>
          </a:p>
          <a:p>
            <a:br>
              <a:rPr lang="en-GB" dirty="0"/>
            </a:br>
            <a:r>
              <a:rPr lang="en-GB" dirty="0"/>
              <a:t>An item that may be 1 millilitre (1 ml) could be a drop of that orange juice or squash from the bottle. </a:t>
            </a:r>
          </a:p>
        </p:txBody>
      </p:sp>
      <p:pic>
        <p:nvPicPr>
          <p:cNvPr id="1026" name="Picture 2" descr="Vocabulary Word Capacity Milliliter">
            <a:extLst>
              <a:ext uri="{FF2B5EF4-FFF2-40B4-BE49-F238E27FC236}">
                <a16:creationId xmlns:a16="http://schemas.microsoft.com/office/drawing/2014/main" id="{79261B0F-4914-47DD-A1C5-2CA28E4AEA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3097" y="4433295"/>
            <a:ext cx="2927758" cy="2195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Orange Juice Delivery in your area. - McQueens Dairies">
            <a:extLst>
              <a:ext uri="{FF2B5EF4-FFF2-40B4-BE49-F238E27FC236}">
                <a16:creationId xmlns:a16="http://schemas.microsoft.com/office/drawing/2014/main" id="{C808464B-DDA1-4F9E-A273-CEB397AB85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9339" y="4433295"/>
            <a:ext cx="2123114" cy="2123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9048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B3FDC5D-D18B-4BF5-8C49-CE187C28379F}"/>
              </a:ext>
            </a:extLst>
          </p:cNvPr>
          <p:cNvSpPr txBox="1"/>
          <p:nvPr/>
        </p:nvSpPr>
        <p:spPr>
          <a:xfrm>
            <a:off x="1267765" y="225287"/>
            <a:ext cx="10326866" cy="369331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/>
              <a:t>Converting volume is when you change the volume to find out what it would be in a different measure.</a:t>
            </a:r>
          </a:p>
          <a:p>
            <a:br>
              <a:rPr lang="en-GB" dirty="0"/>
            </a:br>
            <a:r>
              <a:rPr lang="en-GB" dirty="0"/>
              <a:t>For example, changing something that is weighed in litres into millilitres. Or changing something that is</a:t>
            </a:r>
          </a:p>
          <a:p>
            <a:r>
              <a:rPr lang="en-GB" dirty="0"/>
              <a:t>weighed in millilitres into litres.</a:t>
            </a:r>
          </a:p>
          <a:p>
            <a:endParaRPr lang="en-GB" dirty="0"/>
          </a:p>
          <a:p>
            <a:r>
              <a:rPr lang="en-GB" dirty="0"/>
              <a:t>To convert from millilitres into litres we need to divide by 1000. </a:t>
            </a:r>
          </a:p>
          <a:p>
            <a:r>
              <a:rPr lang="en-GB" dirty="0"/>
              <a:t>This is because every 1000 millilitres is equal to 1 millilitres.</a:t>
            </a:r>
          </a:p>
          <a:p>
            <a:endParaRPr lang="en-GB" dirty="0"/>
          </a:p>
          <a:p>
            <a:r>
              <a:rPr lang="en-GB" dirty="0"/>
              <a:t>To convert from litres into millilitres we need to times by 1000. </a:t>
            </a:r>
          </a:p>
          <a:p>
            <a:r>
              <a:rPr lang="en-GB" dirty="0"/>
              <a:t>This is because every 1 litre is equal to 1000 millilitres.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2050" name="Picture 2" descr="diagram showing metric conversion - Google Search | Converting ...">
            <a:extLst>
              <a:ext uri="{FF2B5EF4-FFF2-40B4-BE49-F238E27FC236}">
                <a16:creationId xmlns:a16="http://schemas.microsoft.com/office/drawing/2014/main" id="{FA99A94B-9D14-4637-9EAC-42F820C1193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437" t="33892" r="12143" b="17900"/>
          <a:stretch/>
        </p:blipFill>
        <p:spPr bwMode="auto">
          <a:xfrm>
            <a:off x="9278224" y="1377804"/>
            <a:ext cx="1812020" cy="2051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7949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B3FDC5D-D18B-4BF5-8C49-CE187C28379F}"/>
              </a:ext>
            </a:extLst>
          </p:cNvPr>
          <p:cNvSpPr txBox="1"/>
          <p:nvPr/>
        </p:nvSpPr>
        <p:spPr>
          <a:xfrm>
            <a:off x="1267765" y="225287"/>
            <a:ext cx="10519803" cy="480131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b="1" dirty="0"/>
              <a:t>To convert from millilitres into litres we need to divide by 1000. </a:t>
            </a:r>
          </a:p>
          <a:p>
            <a:r>
              <a:rPr lang="en-GB" b="1" dirty="0"/>
              <a:t>This is because every 1000 millilitres is equal to 1 litre.</a:t>
            </a:r>
          </a:p>
          <a:p>
            <a:endParaRPr lang="en-GB" dirty="0"/>
          </a:p>
          <a:p>
            <a:r>
              <a:rPr lang="en-GB" dirty="0"/>
              <a:t>To convert from litres into </a:t>
            </a:r>
            <a:r>
              <a:rPr lang="en-GB" b="1" dirty="0"/>
              <a:t>millilitres</a:t>
            </a:r>
            <a:r>
              <a:rPr lang="en-GB" dirty="0"/>
              <a:t> we need to times by 1000. </a:t>
            </a:r>
          </a:p>
          <a:p>
            <a:r>
              <a:rPr lang="en-GB" dirty="0"/>
              <a:t>This is because every 1 litre is equal to 1000 </a:t>
            </a:r>
            <a:r>
              <a:rPr lang="en-GB" b="1" dirty="0"/>
              <a:t>millilitres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b="1" dirty="0"/>
              <a:t>To divide by 1000, we move each digit three places to the right on a place value</a:t>
            </a:r>
          </a:p>
          <a:p>
            <a:r>
              <a:rPr lang="en-GB" b="1" dirty="0"/>
              <a:t>grid, to make the number 1000 times smaller.</a:t>
            </a:r>
          </a:p>
          <a:p>
            <a:endParaRPr lang="en-GB" dirty="0"/>
          </a:p>
          <a:p>
            <a:r>
              <a:rPr lang="en-GB" dirty="0"/>
              <a:t>To multiply by 1000, we move each digit three places to the left on a place value</a:t>
            </a:r>
          </a:p>
          <a:p>
            <a:r>
              <a:rPr lang="en-GB" dirty="0"/>
              <a:t>grid, to make the number 1000 times larger.</a:t>
            </a:r>
          </a:p>
          <a:p>
            <a:br>
              <a:rPr lang="en-GB" dirty="0"/>
            </a:br>
            <a:r>
              <a:rPr lang="en-GB" dirty="0"/>
              <a:t>E.g. Convert 1425 millilitres into litres. </a:t>
            </a:r>
          </a:p>
          <a:p>
            <a:endParaRPr lang="en-GB" dirty="0"/>
          </a:p>
          <a:p>
            <a:r>
              <a:rPr lang="en-GB" dirty="0"/>
              <a:t>To convert millilitres into litres, I need to divide by 1000, so I must move the digits three places to the right.</a:t>
            </a:r>
          </a:p>
          <a:p>
            <a:endParaRPr lang="en-GB" dirty="0"/>
          </a:p>
          <a:p>
            <a:r>
              <a:rPr lang="en-GB" dirty="0"/>
              <a:t>1425 millilitres = 1.425 litres.</a:t>
            </a:r>
          </a:p>
        </p:txBody>
      </p:sp>
      <p:graphicFrame>
        <p:nvGraphicFramePr>
          <p:cNvPr id="4" name="Table 7">
            <a:extLst>
              <a:ext uri="{FF2B5EF4-FFF2-40B4-BE49-F238E27FC236}">
                <a16:creationId xmlns:a16="http://schemas.microsoft.com/office/drawing/2014/main" id="{7E7A16FD-E74E-46B3-8C91-4A2B5A077A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3736193"/>
              </p:ext>
            </p:extLst>
          </p:nvPr>
        </p:nvGraphicFramePr>
        <p:xfrm>
          <a:off x="2424873" y="5145703"/>
          <a:ext cx="8127999" cy="1346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111">
                  <a:extLst>
                    <a:ext uri="{9D8B030D-6E8A-4147-A177-3AD203B41FA5}">
                      <a16:colId xmlns:a16="http://schemas.microsoft.com/office/drawing/2014/main" val="2659275187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1181718199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1753874699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709824700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012290650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794360655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608085461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624763018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17126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/>
                        <a:t>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96280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736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0169360"/>
                  </a:ext>
                </a:extLst>
              </a:tr>
            </a:tbl>
          </a:graphicData>
        </a:graphic>
      </p:graphicFrame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37C7A22-8FC9-4A39-AE88-A1D5B10DCB8E}"/>
              </a:ext>
            </a:extLst>
          </p:cNvPr>
          <p:cNvCxnSpPr>
            <a:cxnSpLocks/>
          </p:cNvCxnSpPr>
          <p:nvPr/>
        </p:nvCxnSpPr>
        <p:spPr>
          <a:xfrm>
            <a:off x="5817704" y="5701963"/>
            <a:ext cx="3154018" cy="27476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0216EB8-FD6A-4ED1-9C66-41C919AA6727}"/>
              </a:ext>
            </a:extLst>
          </p:cNvPr>
          <p:cNvCxnSpPr>
            <a:cxnSpLocks/>
          </p:cNvCxnSpPr>
          <p:nvPr/>
        </p:nvCxnSpPr>
        <p:spPr>
          <a:xfrm>
            <a:off x="5031270" y="5768223"/>
            <a:ext cx="3154018" cy="27476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EF60E8FD-A556-4E3D-8B76-9126559E04C2}"/>
              </a:ext>
            </a:extLst>
          </p:cNvPr>
          <p:cNvCxnSpPr>
            <a:cxnSpLocks/>
          </p:cNvCxnSpPr>
          <p:nvPr/>
        </p:nvCxnSpPr>
        <p:spPr>
          <a:xfrm>
            <a:off x="3990975" y="5768222"/>
            <a:ext cx="3154018" cy="27476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DC9AEB9-B0E4-43BE-B6C0-E6678DBD0802}"/>
              </a:ext>
            </a:extLst>
          </p:cNvPr>
          <p:cNvCxnSpPr>
            <a:cxnSpLocks/>
          </p:cNvCxnSpPr>
          <p:nvPr/>
        </p:nvCxnSpPr>
        <p:spPr>
          <a:xfrm>
            <a:off x="3061044" y="5846073"/>
            <a:ext cx="2279582" cy="24975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1" name="Picture 2" descr="diagram showing metric conversion - Google Search | Converting ...">
            <a:extLst>
              <a:ext uri="{FF2B5EF4-FFF2-40B4-BE49-F238E27FC236}">
                <a16:creationId xmlns:a16="http://schemas.microsoft.com/office/drawing/2014/main" id="{99662DC9-DE2E-4962-B30B-7693DA7B216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437" t="33892" r="12143" b="17900"/>
          <a:stretch/>
        </p:blipFill>
        <p:spPr bwMode="auto">
          <a:xfrm>
            <a:off x="9345336" y="1218413"/>
            <a:ext cx="1812020" cy="2051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175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B3FDC5D-D18B-4BF5-8C49-CE187C28379F}"/>
              </a:ext>
            </a:extLst>
          </p:cNvPr>
          <p:cNvSpPr txBox="1"/>
          <p:nvPr/>
        </p:nvSpPr>
        <p:spPr>
          <a:xfrm>
            <a:off x="1267765" y="225287"/>
            <a:ext cx="10582321" cy="480131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/>
              <a:t>To convert from millilitres into litres we need to divide by 1000. </a:t>
            </a:r>
          </a:p>
          <a:p>
            <a:r>
              <a:rPr lang="en-GB" dirty="0"/>
              <a:t>This is because every 1000 millilitres is equal to 1 litre.</a:t>
            </a:r>
          </a:p>
          <a:p>
            <a:endParaRPr lang="en-GB" dirty="0"/>
          </a:p>
          <a:p>
            <a:r>
              <a:rPr lang="en-GB" b="1" dirty="0"/>
              <a:t>To convert from litres into millilitres we need to times by 1000. </a:t>
            </a:r>
          </a:p>
          <a:p>
            <a:r>
              <a:rPr lang="en-GB" b="1" dirty="0"/>
              <a:t>This is because every 1 litre is equal to 1000 millilitres.</a:t>
            </a:r>
          </a:p>
          <a:p>
            <a:endParaRPr lang="en-GB" dirty="0"/>
          </a:p>
          <a:p>
            <a:r>
              <a:rPr lang="en-GB" dirty="0"/>
              <a:t>To divide by 1000, we move each digit three places to the right on a place value</a:t>
            </a:r>
          </a:p>
          <a:p>
            <a:r>
              <a:rPr lang="en-GB" dirty="0"/>
              <a:t>grid, to make the number 1000 times smaller.</a:t>
            </a:r>
          </a:p>
          <a:p>
            <a:endParaRPr lang="en-GB" dirty="0"/>
          </a:p>
          <a:p>
            <a:r>
              <a:rPr lang="en-GB" b="1" dirty="0"/>
              <a:t>To multiply by 1000, we move each digit three places to the left on a place value</a:t>
            </a:r>
          </a:p>
          <a:p>
            <a:r>
              <a:rPr lang="en-GB" b="1" dirty="0"/>
              <a:t>grid, to make the number 1000 times larger.</a:t>
            </a:r>
          </a:p>
          <a:p>
            <a:br>
              <a:rPr lang="en-GB" dirty="0"/>
            </a:br>
            <a:r>
              <a:rPr lang="en-GB" dirty="0"/>
              <a:t>E.g. Convert 3 litres into millilitres. </a:t>
            </a:r>
          </a:p>
          <a:p>
            <a:endParaRPr lang="en-GB" dirty="0"/>
          </a:p>
          <a:p>
            <a:r>
              <a:rPr lang="en-GB" dirty="0"/>
              <a:t>To convert litres into millilitres, I need to multiply by 1000, so I must move the digits three places to the left.</a:t>
            </a:r>
          </a:p>
          <a:p>
            <a:endParaRPr lang="en-GB" dirty="0"/>
          </a:p>
          <a:p>
            <a:r>
              <a:rPr lang="en-GB" dirty="0"/>
              <a:t>3 litres = 3000 millilitres.</a:t>
            </a:r>
          </a:p>
        </p:txBody>
      </p:sp>
      <p:graphicFrame>
        <p:nvGraphicFramePr>
          <p:cNvPr id="4" name="Table 7">
            <a:extLst>
              <a:ext uri="{FF2B5EF4-FFF2-40B4-BE49-F238E27FC236}">
                <a16:creationId xmlns:a16="http://schemas.microsoft.com/office/drawing/2014/main" id="{7E7A16FD-E74E-46B3-8C91-4A2B5A077A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4174103"/>
              </p:ext>
            </p:extLst>
          </p:nvPr>
        </p:nvGraphicFramePr>
        <p:xfrm>
          <a:off x="2424873" y="5145703"/>
          <a:ext cx="8127999" cy="1346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111">
                  <a:extLst>
                    <a:ext uri="{9D8B030D-6E8A-4147-A177-3AD203B41FA5}">
                      <a16:colId xmlns:a16="http://schemas.microsoft.com/office/drawing/2014/main" val="2659275187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1181718199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1753874699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709824700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012290650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794360655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608085461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624763018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17126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/>
                        <a:t>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96280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736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0169360"/>
                  </a:ext>
                </a:extLst>
              </a:tr>
            </a:tbl>
          </a:graphicData>
        </a:graphic>
      </p:graphicFrame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DC9AEB9-B0E4-43BE-B6C0-E6678DBD0802}"/>
              </a:ext>
            </a:extLst>
          </p:cNvPr>
          <p:cNvCxnSpPr>
            <a:cxnSpLocks/>
          </p:cNvCxnSpPr>
          <p:nvPr/>
        </p:nvCxnSpPr>
        <p:spPr>
          <a:xfrm flipH="1">
            <a:off x="2848601" y="5701963"/>
            <a:ext cx="2518529" cy="37228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" name="Picture 2" descr="diagram showing metric conversion - Google Search | Converting ...">
            <a:extLst>
              <a:ext uri="{FF2B5EF4-FFF2-40B4-BE49-F238E27FC236}">
                <a16:creationId xmlns:a16="http://schemas.microsoft.com/office/drawing/2014/main" id="{F4218292-5546-48F6-BC1D-731B311BF50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437" t="33892" r="12143" b="17900"/>
          <a:stretch/>
        </p:blipFill>
        <p:spPr bwMode="auto">
          <a:xfrm>
            <a:off x="9563450" y="1059022"/>
            <a:ext cx="1812020" cy="2051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3971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B3FDC5D-D18B-4BF5-8C49-CE187C28379F}"/>
              </a:ext>
            </a:extLst>
          </p:cNvPr>
          <p:cNvSpPr txBox="1"/>
          <p:nvPr/>
        </p:nvSpPr>
        <p:spPr>
          <a:xfrm>
            <a:off x="1070204" y="56107"/>
            <a:ext cx="11294182" cy="14773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/>
              <a:t>Remember, you must include a decimal point if you have any digits in the tenths column or smaller. If you have</a:t>
            </a:r>
          </a:p>
          <a:p>
            <a:r>
              <a:rPr lang="en-GB" dirty="0"/>
              <a:t>no digits in the ones, tens or hundreds box you must think about whether you need to use a zero as a place holder.</a:t>
            </a:r>
          </a:p>
          <a:p>
            <a:r>
              <a:rPr lang="en-GB" dirty="0"/>
              <a:t>When moving digits to the right and left, remember they need to jump across the decimal point.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Picture 2" descr="diagram showing metric conversion - Google Search | Converting ...">
            <a:extLst>
              <a:ext uri="{FF2B5EF4-FFF2-40B4-BE49-F238E27FC236}">
                <a16:creationId xmlns:a16="http://schemas.microsoft.com/office/drawing/2014/main" id="{174BEF9F-AC3E-462E-B758-9E9487C7B94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437" t="33892" r="12143" b="17900"/>
          <a:stretch/>
        </p:blipFill>
        <p:spPr bwMode="auto">
          <a:xfrm>
            <a:off x="9982899" y="2199925"/>
            <a:ext cx="1812020" cy="2051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4699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B3FDC5D-D18B-4BF5-8C49-CE187C28379F}"/>
              </a:ext>
            </a:extLst>
          </p:cNvPr>
          <p:cNvSpPr txBox="1"/>
          <p:nvPr/>
        </p:nvSpPr>
        <p:spPr>
          <a:xfrm>
            <a:off x="1070203" y="56107"/>
            <a:ext cx="10724231" cy="175432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Can you convert the following from millilitres into litres?</a:t>
            </a:r>
          </a:p>
          <a:p>
            <a:endParaRPr lang="en-GB" dirty="0"/>
          </a:p>
          <a:p>
            <a:r>
              <a:rPr lang="en-GB" dirty="0"/>
              <a:t>5 millilitres</a:t>
            </a:r>
          </a:p>
          <a:p>
            <a:r>
              <a:rPr lang="en-GB" dirty="0"/>
              <a:t>72 millilitres</a:t>
            </a:r>
          </a:p>
          <a:p>
            <a:r>
              <a:rPr lang="en-GB" dirty="0"/>
              <a:t>290 millilitres</a:t>
            </a:r>
          </a:p>
          <a:p>
            <a:r>
              <a:rPr lang="en-GB" dirty="0"/>
              <a:t>3061 millilitres</a:t>
            </a:r>
          </a:p>
        </p:txBody>
      </p:sp>
      <p:graphicFrame>
        <p:nvGraphicFramePr>
          <p:cNvPr id="3" name="Table 7">
            <a:extLst>
              <a:ext uri="{FF2B5EF4-FFF2-40B4-BE49-F238E27FC236}">
                <a16:creationId xmlns:a16="http://schemas.microsoft.com/office/drawing/2014/main" id="{FF8BBF39-2F2B-42B4-B841-C35C663BE4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1585183"/>
              </p:ext>
            </p:extLst>
          </p:nvPr>
        </p:nvGraphicFramePr>
        <p:xfrm>
          <a:off x="2186334" y="3018584"/>
          <a:ext cx="8127999" cy="1346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111">
                  <a:extLst>
                    <a:ext uri="{9D8B030D-6E8A-4147-A177-3AD203B41FA5}">
                      <a16:colId xmlns:a16="http://schemas.microsoft.com/office/drawing/2014/main" val="2659275187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1181718199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1753874699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709824700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012290650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794360655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608085461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624763018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17126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/>
                        <a:t>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96280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736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0169360"/>
                  </a:ext>
                </a:extLst>
              </a:tr>
            </a:tbl>
          </a:graphicData>
        </a:graphic>
      </p:graphicFrame>
      <p:graphicFrame>
        <p:nvGraphicFramePr>
          <p:cNvPr id="9" name="Table 7">
            <a:extLst>
              <a:ext uri="{FF2B5EF4-FFF2-40B4-BE49-F238E27FC236}">
                <a16:creationId xmlns:a16="http://schemas.microsoft.com/office/drawing/2014/main" id="{982ADE4B-396E-417E-AD4A-58B061B35D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0268210"/>
              </p:ext>
            </p:extLst>
          </p:nvPr>
        </p:nvGraphicFramePr>
        <p:xfrm>
          <a:off x="2186334" y="4018359"/>
          <a:ext cx="8127999" cy="1346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111">
                  <a:extLst>
                    <a:ext uri="{9D8B030D-6E8A-4147-A177-3AD203B41FA5}">
                      <a16:colId xmlns:a16="http://schemas.microsoft.com/office/drawing/2014/main" val="2659275187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1181718199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1753874699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709824700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012290650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794360655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608085461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624763018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17126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/>
                        <a:t>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96280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736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0169360"/>
                  </a:ext>
                </a:extLst>
              </a:tr>
            </a:tbl>
          </a:graphicData>
        </a:graphic>
      </p:graphicFrame>
      <p:graphicFrame>
        <p:nvGraphicFramePr>
          <p:cNvPr id="11" name="Table 7">
            <a:extLst>
              <a:ext uri="{FF2B5EF4-FFF2-40B4-BE49-F238E27FC236}">
                <a16:creationId xmlns:a16="http://schemas.microsoft.com/office/drawing/2014/main" id="{6BE645FB-239A-477A-AD65-388D3149B8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8558418"/>
              </p:ext>
            </p:extLst>
          </p:nvPr>
        </p:nvGraphicFramePr>
        <p:xfrm>
          <a:off x="2186333" y="5400113"/>
          <a:ext cx="8127999" cy="1346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111">
                  <a:extLst>
                    <a:ext uri="{9D8B030D-6E8A-4147-A177-3AD203B41FA5}">
                      <a16:colId xmlns:a16="http://schemas.microsoft.com/office/drawing/2014/main" val="2659275187"/>
                    </a:ext>
                  </a:extLst>
                </a:gridCol>
                <a:gridCol w="786817">
                  <a:extLst>
                    <a:ext uri="{9D8B030D-6E8A-4147-A177-3AD203B41FA5}">
                      <a16:colId xmlns:a16="http://schemas.microsoft.com/office/drawing/2014/main" val="1181718199"/>
                    </a:ext>
                  </a:extLst>
                </a:gridCol>
                <a:gridCol w="1019405">
                  <a:extLst>
                    <a:ext uri="{9D8B030D-6E8A-4147-A177-3AD203B41FA5}">
                      <a16:colId xmlns:a16="http://schemas.microsoft.com/office/drawing/2014/main" val="1753874699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709824700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012290650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794360655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608085461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624763018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17126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/>
                        <a:t>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96280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736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0169360"/>
                  </a:ext>
                </a:extLst>
              </a:tr>
            </a:tbl>
          </a:graphicData>
        </a:graphic>
      </p:graphicFrame>
      <p:pic>
        <p:nvPicPr>
          <p:cNvPr id="8" name="Picture 2" descr="diagram showing metric conversion - Google Search | Converting ...">
            <a:extLst>
              <a:ext uri="{FF2B5EF4-FFF2-40B4-BE49-F238E27FC236}">
                <a16:creationId xmlns:a16="http://schemas.microsoft.com/office/drawing/2014/main" id="{4493B9B3-718C-40D5-AA0B-EB4799D6E48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437" t="33892" r="12143" b="17900"/>
          <a:stretch/>
        </p:blipFill>
        <p:spPr bwMode="auto">
          <a:xfrm>
            <a:off x="10314331" y="198146"/>
            <a:ext cx="1245695" cy="1410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93665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B3FDC5D-D18B-4BF5-8C49-CE187C28379F}"/>
              </a:ext>
            </a:extLst>
          </p:cNvPr>
          <p:cNvSpPr txBox="1"/>
          <p:nvPr/>
        </p:nvSpPr>
        <p:spPr>
          <a:xfrm>
            <a:off x="1070203" y="56107"/>
            <a:ext cx="10604961" cy="20313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 dirty="0"/>
          </a:p>
          <a:p>
            <a:r>
              <a:rPr lang="en-GB" dirty="0"/>
              <a:t>Can you convert the following from litres into millilitres?</a:t>
            </a:r>
          </a:p>
          <a:p>
            <a:endParaRPr lang="en-GB" dirty="0"/>
          </a:p>
          <a:p>
            <a:r>
              <a:rPr lang="en-GB" dirty="0"/>
              <a:t>5 litres</a:t>
            </a:r>
          </a:p>
          <a:p>
            <a:r>
              <a:rPr lang="en-GB" dirty="0"/>
              <a:t>0.7 litres</a:t>
            </a:r>
          </a:p>
          <a:p>
            <a:r>
              <a:rPr lang="en-GB" dirty="0"/>
              <a:t>0.46 litres</a:t>
            </a:r>
          </a:p>
          <a:p>
            <a:endParaRPr lang="en-GB" dirty="0"/>
          </a:p>
        </p:txBody>
      </p:sp>
      <p:graphicFrame>
        <p:nvGraphicFramePr>
          <p:cNvPr id="3" name="Table 7">
            <a:extLst>
              <a:ext uri="{FF2B5EF4-FFF2-40B4-BE49-F238E27FC236}">
                <a16:creationId xmlns:a16="http://schemas.microsoft.com/office/drawing/2014/main" id="{FF8BBF39-2F2B-42B4-B841-C35C663BE4AD}"/>
              </a:ext>
            </a:extLst>
          </p:cNvPr>
          <p:cNvGraphicFramePr>
            <a:graphicFrameLocks noGrp="1"/>
          </p:cNvGraphicFramePr>
          <p:nvPr/>
        </p:nvGraphicFramePr>
        <p:xfrm>
          <a:off x="2186334" y="3018584"/>
          <a:ext cx="8127999" cy="1346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111">
                  <a:extLst>
                    <a:ext uri="{9D8B030D-6E8A-4147-A177-3AD203B41FA5}">
                      <a16:colId xmlns:a16="http://schemas.microsoft.com/office/drawing/2014/main" val="2659275187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1181718199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1753874699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709824700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012290650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794360655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608085461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624763018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17126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/>
                        <a:t>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96280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736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0169360"/>
                  </a:ext>
                </a:extLst>
              </a:tr>
            </a:tbl>
          </a:graphicData>
        </a:graphic>
      </p:graphicFrame>
      <p:graphicFrame>
        <p:nvGraphicFramePr>
          <p:cNvPr id="9" name="Table 7">
            <a:extLst>
              <a:ext uri="{FF2B5EF4-FFF2-40B4-BE49-F238E27FC236}">
                <a16:creationId xmlns:a16="http://schemas.microsoft.com/office/drawing/2014/main" id="{982ADE4B-396E-417E-AD4A-58B061B35D55}"/>
              </a:ext>
            </a:extLst>
          </p:cNvPr>
          <p:cNvGraphicFramePr>
            <a:graphicFrameLocks noGrp="1"/>
          </p:cNvGraphicFramePr>
          <p:nvPr/>
        </p:nvGraphicFramePr>
        <p:xfrm>
          <a:off x="2186334" y="4018359"/>
          <a:ext cx="8127999" cy="1346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111">
                  <a:extLst>
                    <a:ext uri="{9D8B030D-6E8A-4147-A177-3AD203B41FA5}">
                      <a16:colId xmlns:a16="http://schemas.microsoft.com/office/drawing/2014/main" val="2659275187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1181718199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1753874699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709824700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012290650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794360655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608085461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624763018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17126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/>
                        <a:t>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96280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736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0169360"/>
                  </a:ext>
                </a:extLst>
              </a:tr>
            </a:tbl>
          </a:graphicData>
        </a:graphic>
      </p:graphicFrame>
      <p:graphicFrame>
        <p:nvGraphicFramePr>
          <p:cNvPr id="11" name="Table 7">
            <a:extLst>
              <a:ext uri="{FF2B5EF4-FFF2-40B4-BE49-F238E27FC236}">
                <a16:creationId xmlns:a16="http://schemas.microsoft.com/office/drawing/2014/main" id="{6BE645FB-239A-477A-AD65-388D3149B850}"/>
              </a:ext>
            </a:extLst>
          </p:cNvPr>
          <p:cNvGraphicFramePr>
            <a:graphicFrameLocks noGrp="1"/>
          </p:cNvGraphicFramePr>
          <p:nvPr/>
        </p:nvGraphicFramePr>
        <p:xfrm>
          <a:off x="2186333" y="5400113"/>
          <a:ext cx="8127999" cy="1346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111">
                  <a:extLst>
                    <a:ext uri="{9D8B030D-6E8A-4147-A177-3AD203B41FA5}">
                      <a16:colId xmlns:a16="http://schemas.microsoft.com/office/drawing/2014/main" val="2659275187"/>
                    </a:ext>
                  </a:extLst>
                </a:gridCol>
                <a:gridCol w="786817">
                  <a:extLst>
                    <a:ext uri="{9D8B030D-6E8A-4147-A177-3AD203B41FA5}">
                      <a16:colId xmlns:a16="http://schemas.microsoft.com/office/drawing/2014/main" val="1181718199"/>
                    </a:ext>
                  </a:extLst>
                </a:gridCol>
                <a:gridCol w="1019405">
                  <a:extLst>
                    <a:ext uri="{9D8B030D-6E8A-4147-A177-3AD203B41FA5}">
                      <a16:colId xmlns:a16="http://schemas.microsoft.com/office/drawing/2014/main" val="1753874699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709824700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012290650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794360655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608085461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624763018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17126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/>
                        <a:t>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96280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736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0169360"/>
                  </a:ext>
                </a:extLst>
              </a:tr>
            </a:tbl>
          </a:graphicData>
        </a:graphic>
      </p:graphicFrame>
      <p:pic>
        <p:nvPicPr>
          <p:cNvPr id="8" name="Picture 2" descr="diagram showing metric conversion - Google Search | Converting ...">
            <a:extLst>
              <a:ext uri="{FF2B5EF4-FFF2-40B4-BE49-F238E27FC236}">
                <a16:creationId xmlns:a16="http://schemas.microsoft.com/office/drawing/2014/main" id="{AEB2022D-46E5-4ED3-94FD-4F6BD6D0DEA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437" t="33892" r="12143" b="17900"/>
          <a:stretch/>
        </p:blipFill>
        <p:spPr bwMode="auto">
          <a:xfrm>
            <a:off x="9903271" y="233761"/>
            <a:ext cx="1480587" cy="1676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3054030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1265</TotalTime>
  <Words>539</Words>
  <Application>Microsoft Office PowerPoint</Application>
  <PresentationFormat>Widescreen</PresentationFormat>
  <Paragraphs>161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Franklin Gothic Book</vt:lpstr>
      <vt:lpstr>Crop</vt:lpstr>
      <vt:lpstr>Year 4 Measurement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 Spring Section 3 – Multiplication</dc:title>
  <dc:creator>Laura Whitehouse</dc:creator>
  <cp:lastModifiedBy>Lewis Morgan</cp:lastModifiedBy>
  <cp:revision>106</cp:revision>
  <dcterms:created xsi:type="dcterms:W3CDTF">2020-03-20T11:22:32Z</dcterms:created>
  <dcterms:modified xsi:type="dcterms:W3CDTF">2020-05-18T11:04:55Z</dcterms:modified>
</cp:coreProperties>
</file>