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68" r:id="rId3"/>
    <p:sldId id="288" r:id="rId4"/>
    <p:sldId id="289" r:id="rId5"/>
    <p:sldId id="290" r:id="rId6"/>
    <p:sldId id="291" r:id="rId7"/>
    <p:sldId id="2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33 Geometry Lesson #5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Calculating th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e perimeter of rectilinear shapes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2148F-9AA6-4CAD-804C-3BC589A04447}"/>
              </a:ext>
            </a:extLst>
          </p:cNvPr>
          <p:cNvSpPr txBox="1"/>
          <p:nvPr/>
        </p:nvSpPr>
        <p:spPr>
          <a:xfrm>
            <a:off x="1073427" y="1101955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area of a shape is the amount of space inside that shape.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81415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Let’s recap…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FB1888-03BD-6C41-82B4-77680A3597FF}"/>
              </a:ext>
            </a:extLst>
          </p:cNvPr>
          <p:cNvSpPr txBox="1"/>
          <p:nvPr/>
        </p:nvSpPr>
        <p:spPr>
          <a:xfrm>
            <a:off x="992019" y="4555716"/>
            <a:ext cx="103632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the square about we multiply the length by the width.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6 x 4 = 24cm²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54F001-F6F8-415E-AE10-41DC1B87BDDA}"/>
              </a:ext>
            </a:extLst>
          </p:cNvPr>
          <p:cNvSpPr txBox="1"/>
          <p:nvPr/>
        </p:nvSpPr>
        <p:spPr>
          <a:xfrm>
            <a:off x="1073427" y="1825776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a rectangle/ square we multiply the length by the width.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B7233C-6EC5-4F83-A4AA-0D75B387FEAC}"/>
              </a:ext>
            </a:extLst>
          </p:cNvPr>
          <p:cNvSpPr/>
          <p:nvPr/>
        </p:nvSpPr>
        <p:spPr>
          <a:xfrm>
            <a:off x="3877056" y="2907792"/>
            <a:ext cx="4370832" cy="14721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FFA763-D0D0-40E6-A868-6D1D29C3E959}"/>
              </a:ext>
            </a:extLst>
          </p:cNvPr>
          <p:cNvSpPr txBox="1"/>
          <p:nvPr/>
        </p:nvSpPr>
        <p:spPr>
          <a:xfrm>
            <a:off x="2889504" y="349300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cm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37823D-B56B-4580-AAE8-4C48FA51B88F}"/>
              </a:ext>
            </a:extLst>
          </p:cNvPr>
          <p:cNvSpPr txBox="1"/>
          <p:nvPr/>
        </p:nvSpPr>
        <p:spPr>
          <a:xfrm>
            <a:off x="5602224" y="248895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6cm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0243CC-1FB0-435E-A626-7CE00ED96482}"/>
              </a:ext>
            </a:extLst>
          </p:cNvPr>
          <p:cNvSpPr txBox="1"/>
          <p:nvPr/>
        </p:nvSpPr>
        <p:spPr>
          <a:xfrm>
            <a:off x="1073427" y="6014188"/>
            <a:ext cx="103632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But what about shapes that aren’t rectangles? 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5C859B-0727-409B-BB97-1A5D548DE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182150"/>
              </p:ext>
            </p:extLst>
          </p:nvPr>
        </p:nvGraphicFramePr>
        <p:xfrm>
          <a:off x="1529080" y="2429594"/>
          <a:ext cx="4853430" cy="303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43">
                  <a:extLst>
                    <a:ext uri="{9D8B030D-6E8A-4147-A177-3AD203B41FA5}">
                      <a16:colId xmlns:a16="http://schemas.microsoft.com/office/drawing/2014/main" val="11287372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70506654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25393568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529990977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82163868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131024530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163535799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30564225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87202397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4206155021"/>
                    </a:ext>
                  </a:extLst>
                </a:gridCol>
              </a:tblGrid>
              <a:tr h="37981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59844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87857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2313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89075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677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392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15049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93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8DAFD9-22D8-473B-9E64-C582F991637B}"/>
              </a:ext>
            </a:extLst>
          </p:cNvPr>
          <p:cNvSpPr txBox="1"/>
          <p:nvPr/>
        </p:nvSpPr>
        <p:spPr>
          <a:xfrm>
            <a:off x="1200910" y="388723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shape isn’t a rectangle.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43D86-B294-41A7-9F1A-F80BA4341142}"/>
              </a:ext>
            </a:extLst>
          </p:cNvPr>
          <p:cNvSpPr txBox="1"/>
          <p:nvPr/>
        </p:nvSpPr>
        <p:spPr>
          <a:xfrm>
            <a:off x="1200910" y="1281787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call this a rectilinear shape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CF64-2ED3-4526-BDA3-F8D8176D46CD}"/>
              </a:ext>
            </a:extLst>
          </p:cNvPr>
          <p:cNvSpPr txBox="1"/>
          <p:nvPr/>
        </p:nvSpPr>
        <p:spPr>
          <a:xfrm>
            <a:off x="7690104" y="2613763"/>
            <a:ext cx="377951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rectilinear shape has sides that meet at right angles (90º). It can look like it is made up of more than 1 rectangle. </a:t>
            </a:r>
          </a:p>
        </p:txBody>
      </p:sp>
    </p:spTree>
    <p:extLst>
      <p:ext uri="{BB962C8B-B14F-4D97-AF65-F5344CB8AC3E}">
        <p14:creationId xmlns:p14="http://schemas.microsoft.com/office/powerpoint/2010/main" val="33237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5C859B-0727-409B-BB97-1A5D548DE879}"/>
              </a:ext>
            </a:extLst>
          </p:cNvPr>
          <p:cNvGraphicFramePr>
            <a:graphicFrameLocks noGrp="1"/>
          </p:cNvGraphicFramePr>
          <p:nvPr/>
        </p:nvGraphicFramePr>
        <p:xfrm>
          <a:off x="1529080" y="2429594"/>
          <a:ext cx="4853430" cy="303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43">
                  <a:extLst>
                    <a:ext uri="{9D8B030D-6E8A-4147-A177-3AD203B41FA5}">
                      <a16:colId xmlns:a16="http://schemas.microsoft.com/office/drawing/2014/main" val="11287372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70506654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25393568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529990977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82163868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131024530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163535799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30564225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87202397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4206155021"/>
                    </a:ext>
                  </a:extLst>
                </a:gridCol>
              </a:tblGrid>
              <a:tr h="37981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59844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87857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2313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89075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677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392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15049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93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8DAFD9-22D8-473B-9E64-C582F991637B}"/>
              </a:ext>
            </a:extLst>
          </p:cNvPr>
          <p:cNvSpPr txBox="1"/>
          <p:nvPr/>
        </p:nvSpPr>
        <p:spPr>
          <a:xfrm>
            <a:off x="1200910" y="388723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know that the area of a shape is the amount of space inside a shape.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43D86-B294-41A7-9F1A-F80BA4341142}"/>
              </a:ext>
            </a:extLst>
          </p:cNvPr>
          <p:cNvSpPr txBox="1"/>
          <p:nvPr/>
        </p:nvSpPr>
        <p:spPr>
          <a:xfrm>
            <a:off x="1200910" y="1281787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this shape we are going to count the number of squares inside.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CF64-2ED3-4526-BDA3-F8D8176D46CD}"/>
              </a:ext>
            </a:extLst>
          </p:cNvPr>
          <p:cNvSpPr txBox="1"/>
          <p:nvPr/>
        </p:nvSpPr>
        <p:spPr>
          <a:xfrm>
            <a:off x="7690104" y="2613763"/>
            <a:ext cx="37795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worth counting twice just to double check.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46D57-5BEB-4E8C-93AF-49CF567E71A3}"/>
              </a:ext>
            </a:extLst>
          </p:cNvPr>
          <p:cNvSpPr txBox="1"/>
          <p:nvPr/>
        </p:nvSpPr>
        <p:spPr>
          <a:xfrm>
            <a:off x="2578608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B5434B-C913-45D8-9767-7A009FC9AF2C}"/>
              </a:ext>
            </a:extLst>
          </p:cNvPr>
          <p:cNvSpPr txBox="1"/>
          <p:nvPr/>
        </p:nvSpPr>
        <p:spPr>
          <a:xfrm>
            <a:off x="3079959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F05F1-E13D-4539-B239-096A961C6920}"/>
              </a:ext>
            </a:extLst>
          </p:cNvPr>
          <p:cNvSpPr txBox="1"/>
          <p:nvPr/>
        </p:nvSpPr>
        <p:spPr>
          <a:xfrm>
            <a:off x="2563460" y="323737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ED3921-144E-4E53-916A-5C6470F06CB5}"/>
              </a:ext>
            </a:extLst>
          </p:cNvPr>
          <p:cNvSpPr txBox="1"/>
          <p:nvPr/>
        </p:nvSpPr>
        <p:spPr>
          <a:xfrm>
            <a:off x="3064811" y="317679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F0D428-B067-4ACE-935D-385056289959}"/>
              </a:ext>
            </a:extLst>
          </p:cNvPr>
          <p:cNvSpPr txBox="1"/>
          <p:nvPr/>
        </p:nvSpPr>
        <p:spPr>
          <a:xfrm>
            <a:off x="2563460" y="361030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45F539-5F38-42AB-A6B0-0B16EBC11383}"/>
              </a:ext>
            </a:extLst>
          </p:cNvPr>
          <p:cNvSpPr txBox="1"/>
          <p:nvPr/>
        </p:nvSpPr>
        <p:spPr>
          <a:xfrm>
            <a:off x="3058670" y="3575927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A68821-701E-4473-B758-464CA8D37CDA}"/>
              </a:ext>
            </a:extLst>
          </p:cNvPr>
          <p:cNvSpPr txBox="1"/>
          <p:nvPr/>
        </p:nvSpPr>
        <p:spPr>
          <a:xfrm>
            <a:off x="3600980" y="3604431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122FB8-1C62-4439-A0E0-A56E9975D7C6}"/>
              </a:ext>
            </a:extLst>
          </p:cNvPr>
          <p:cNvSpPr txBox="1"/>
          <p:nvPr/>
        </p:nvSpPr>
        <p:spPr>
          <a:xfrm>
            <a:off x="3990844" y="357779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D618B7-AA20-4E97-912A-E6224A295CDA}"/>
              </a:ext>
            </a:extLst>
          </p:cNvPr>
          <p:cNvSpPr txBox="1"/>
          <p:nvPr/>
        </p:nvSpPr>
        <p:spPr>
          <a:xfrm>
            <a:off x="2578608" y="3983227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B2BC23-D257-4107-B653-3FDAB4925E27}"/>
              </a:ext>
            </a:extLst>
          </p:cNvPr>
          <p:cNvSpPr txBox="1"/>
          <p:nvPr/>
        </p:nvSpPr>
        <p:spPr>
          <a:xfrm>
            <a:off x="3079959" y="3980368"/>
            <a:ext cx="390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02C44E-9391-4B72-9D00-10EA19845A94}"/>
              </a:ext>
            </a:extLst>
          </p:cNvPr>
          <p:cNvSpPr txBox="1"/>
          <p:nvPr/>
        </p:nvSpPr>
        <p:spPr>
          <a:xfrm>
            <a:off x="3488521" y="3980368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F97189-F3DF-4961-A1A5-584296BF150E}"/>
              </a:ext>
            </a:extLst>
          </p:cNvPr>
          <p:cNvSpPr txBox="1"/>
          <p:nvPr/>
        </p:nvSpPr>
        <p:spPr>
          <a:xfrm>
            <a:off x="3977213" y="3980368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FEFB4B-E7AA-4ED9-8E72-464AE8C1C437}"/>
              </a:ext>
            </a:extLst>
          </p:cNvPr>
          <p:cNvSpPr txBox="1"/>
          <p:nvPr/>
        </p:nvSpPr>
        <p:spPr>
          <a:xfrm>
            <a:off x="2555833" y="436821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4164B2-7DB6-46B0-BB14-BFEAB19564DC}"/>
              </a:ext>
            </a:extLst>
          </p:cNvPr>
          <p:cNvSpPr txBox="1"/>
          <p:nvPr/>
        </p:nvSpPr>
        <p:spPr>
          <a:xfrm>
            <a:off x="3058670" y="4353904"/>
            <a:ext cx="390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5E9ED5-37BD-40FA-A3E4-B4816E99C1EB}"/>
              </a:ext>
            </a:extLst>
          </p:cNvPr>
          <p:cNvSpPr txBox="1"/>
          <p:nvPr/>
        </p:nvSpPr>
        <p:spPr>
          <a:xfrm>
            <a:off x="3433465" y="4321781"/>
            <a:ext cx="393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9A2DAE-08A0-4F22-ADFD-E0707406FD47}"/>
              </a:ext>
            </a:extLst>
          </p:cNvPr>
          <p:cNvSpPr txBox="1"/>
          <p:nvPr/>
        </p:nvSpPr>
        <p:spPr>
          <a:xfrm>
            <a:off x="3990844" y="4313805"/>
            <a:ext cx="390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90AFA7-1D82-4D1B-A913-C0345343B097}"/>
              </a:ext>
            </a:extLst>
          </p:cNvPr>
          <p:cNvSpPr txBox="1"/>
          <p:nvPr/>
        </p:nvSpPr>
        <p:spPr>
          <a:xfrm>
            <a:off x="7184136" y="5576213"/>
            <a:ext cx="437997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area of this shape is 16 cm²</a:t>
            </a:r>
          </a:p>
        </p:txBody>
      </p:sp>
    </p:spTree>
    <p:extLst>
      <p:ext uri="{BB962C8B-B14F-4D97-AF65-F5344CB8AC3E}">
        <p14:creationId xmlns:p14="http://schemas.microsoft.com/office/powerpoint/2010/main" val="241020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8DAFD9-22D8-473B-9E64-C582F991637B}"/>
              </a:ext>
            </a:extLst>
          </p:cNvPr>
          <p:cNvSpPr txBox="1"/>
          <p:nvPr/>
        </p:nvSpPr>
        <p:spPr>
          <a:xfrm>
            <a:off x="1200910" y="388723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know that the area of a shape is the amount of space inside a shape.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43D86-B294-41A7-9F1A-F80BA4341142}"/>
              </a:ext>
            </a:extLst>
          </p:cNvPr>
          <p:cNvSpPr txBox="1"/>
          <p:nvPr/>
        </p:nvSpPr>
        <p:spPr>
          <a:xfrm>
            <a:off x="1200910" y="1281787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this shape we are going to count the number of squares inside.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CF64-2ED3-4526-BDA3-F8D8176D46CD}"/>
              </a:ext>
            </a:extLst>
          </p:cNvPr>
          <p:cNvSpPr txBox="1"/>
          <p:nvPr/>
        </p:nvSpPr>
        <p:spPr>
          <a:xfrm>
            <a:off x="7690104" y="2613763"/>
            <a:ext cx="37795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worth counting twice just to double check.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90AFA7-1D82-4D1B-A913-C0345343B097}"/>
              </a:ext>
            </a:extLst>
          </p:cNvPr>
          <p:cNvSpPr txBox="1"/>
          <p:nvPr/>
        </p:nvSpPr>
        <p:spPr>
          <a:xfrm>
            <a:off x="7184136" y="5576213"/>
            <a:ext cx="437997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area of this shape is 11 cm²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30F9F87-E34D-4F99-A113-EA06E3432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98453"/>
              </p:ext>
            </p:extLst>
          </p:nvPr>
        </p:nvGraphicFramePr>
        <p:xfrm>
          <a:off x="1529080" y="2429594"/>
          <a:ext cx="4853430" cy="303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43">
                  <a:extLst>
                    <a:ext uri="{9D8B030D-6E8A-4147-A177-3AD203B41FA5}">
                      <a16:colId xmlns:a16="http://schemas.microsoft.com/office/drawing/2014/main" val="11287372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70506654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25393568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529990977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82163868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131024530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163535799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30564225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87202397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4206155021"/>
                    </a:ext>
                  </a:extLst>
                </a:gridCol>
              </a:tblGrid>
              <a:tr h="37981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59844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87857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2313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89075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677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392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15049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9397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F3A2A50-2B84-4733-B7DC-2F1C1F7D1F3C}"/>
              </a:ext>
            </a:extLst>
          </p:cNvPr>
          <p:cNvSpPr txBox="1"/>
          <p:nvPr/>
        </p:nvSpPr>
        <p:spPr>
          <a:xfrm>
            <a:off x="2578608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F485E6-8275-4E65-B1D4-744D59CF9675}"/>
              </a:ext>
            </a:extLst>
          </p:cNvPr>
          <p:cNvSpPr txBox="1"/>
          <p:nvPr/>
        </p:nvSpPr>
        <p:spPr>
          <a:xfrm>
            <a:off x="3073955" y="280698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06B7D9-FFC3-4A12-B3E2-5FBABC33C49F}"/>
              </a:ext>
            </a:extLst>
          </p:cNvPr>
          <p:cNvSpPr txBox="1"/>
          <p:nvPr/>
        </p:nvSpPr>
        <p:spPr>
          <a:xfrm>
            <a:off x="3563298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44E549-B6EF-4012-95FC-80D349EBC08B}"/>
              </a:ext>
            </a:extLst>
          </p:cNvPr>
          <p:cNvSpPr txBox="1"/>
          <p:nvPr/>
        </p:nvSpPr>
        <p:spPr>
          <a:xfrm>
            <a:off x="4038648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F451314-741A-4F76-86D0-FB90CF8220ED}"/>
              </a:ext>
            </a:extLst>
          </p:cNvPr>
          <p:cNvSpPr txBox="1"/>
          <p:nvPr/>
        </p:nvSpPr>
        <p:spPr>
          <a:xfrm>
            <a:off x="4440659" y="280698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7C2967-E4D2-4777-AF65-4A844A9E7DBE}"/>
              </a:ext>
            </a:extLst>
          </p:cNvPr>
          <p:cNvSpPr txBox="1"/>
          <p:nvPr/>
        </p:nvSpPr>
        <p:spPr>
          <a:xfrm>
            <a:off x="5009573" y="280698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62B676-533B-433A-B8E5-001D9BB96C2D}"/>
              </a:ext>
            </a:extLst>
          </p:cNvPr>
          <p:cNvSpPr txBox="1"/>
          <p:nvPr/>
        </p:nvSpPr>
        <p:spPr>
          <a:xfrm>
            <a:off x="5058133" y="3174561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1B0135-B738-4A4D-81F8-46B5C94D2E13}"/>
              </a:ext>
            </a:extLst>
          </p:cNvPr>
          <p:cNvSpPr txBox="1"/>
          <p:nvPr/>
        </p:nvSpPr>
        <p:spPr>
          <a:xfrm>
            <a:off x="4989902" y="355195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FE3C54-155F-4FF0-A8A6-6C03343951B3}"/>
              </a:ext>
            </a:extLst>
          </p:cNvPr>
          <p:cNvSpPr txBox="1"/>
          <p:nvPr/>
        </p:nvSpPr>
        <p:spPr>
          <a:xfrm>
            <a:off x="4989902" y="393055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AEE1B7-54FF-4335-94C1-37E24F3C4079}"/>
              </a:ext>
            </a:extLst>
          </p:cNvPr>
          <p:cNvSpPr txBox="1"/>
          <p:nvPr/>
        </p:nvSpPr>
        <p:spPr>
          <a:xfrm>
            <a:off x="5009573" y="4360778"/>
            <a:ext cx="418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6455A7-2ED3-4D9D-9681-5CF9A9BB9A8D}"/>
              </a:ext>
            </a:extLst>
          </p:cNvPr>
          <p:cNvSpPr txBox="1"/>
          <p:nvPr/>
        </p:nvSpPr>
        <p:spPr>
          <a:xfrm>
            <a:off x="5058133" y="4745169"/>
            <a:ext cx="421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05000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3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8DAFD9-22D8-473B-9E64-C582F991637B}"/>
              </a:ext>
            </a:extLst>
          </p:cNvPr>
          <p:cNvSpPr txBox="1"/>
          <p:nvPr/>
        </p:nvSpPr>
        <p:spPr>
          <a:xfrm>
            <a:off x="1200910" y="388723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know that the area of a shape is the amount of space inside a shape.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43D86-B294-41A7-9F1A-F80BA4341142}"/>
              </a:ext>
            </a:extLst>
          </p:cNvPr>
          <p:cNvSpPr txBox="1"/>
          <p:nvPr/>
        </p:nvSpPr>
        <p:spPr>
          <a:xfrm>
            <a:off x="1200910" y="1281787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this shape we are going to count the number of squares inside.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CF64-2ED3-4526-BDA3-F8D8176D46CD}"/>
              </a:ext>
            </a:extLst>
          </p:cNvPr>
          <p:cNvSpPr txBox="1"/>
          <p:nvPr/>
        </p:nvSpPr>
        <p:spPr>
          <a:xfrm>
            <a:off x="7690104" y="2613763"/>
            <a:ext cx="37795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worth counting twice just to double check.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90AFA7-1D82-4D1B-A913-C0345343B097}"/>
              </a:ext>
            </a:extLst>
          </p:cNvPr>
          <p:cNvSpPr txBox="1"/>
          <p:nvPr/>
        </p:nvSpPr>
        <p:spPr>
          <a:xfrm>
            <a:off x="7184136" y="5576213"/>
            <a:ext cx="437997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area of this shape is 12 cm²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30F9F87-E34D-4F99-A113-EA06E3432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548473"/>
              </p:ext>
            </p:extLst>
          </p:nvPr>
        </p:nvGraphicFramePr>
        <p:xfrm>
          <a:off x="1529080" y="2429594"/>
          <a:ext cx="4853430" cy="303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43">
                  <a:extLst>
                    <a:ext uri="{9D8B030D-6E8A-4147-A177-3AD203B41FA5}">
                      <a16:colId xmlns:a16="http://schemas.microsoft.com/office/drawing/2014/main" val="11287372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70506654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25393568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529990977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82163868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131024530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163535799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30564225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87202397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4206155021"/>
                    </a:ext>
                  </a:extLst>
                </a:gridCol>
              </a:tblGrid>
              <a:tr h="37981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59844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87857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2313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89075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677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392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15049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93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38DC81-F606-4F57-B4E7-B456A759953A}"/>
              </a:ext>
            </a:extLst>
          </p:cNvPr>
          <p:cNvSpPr txBox="1"/>
          <p:nvPr/>
        </p:nvSpPr>
        <p:spPr>
          <a:xfrm>
            <a:off x="3584448" y="2786832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F349DA-15D1-4EA3-8FB7-B23E39ED25DC}"/>
              </a:ext>
            </a:extLst>
          </p:cNvPr>
          <p:cNvSpPr txBox="1"/>
          <p:nvPr/>
        </p:nvSpPr>
        <p:spPr>
          <a:xfrm>
            <a:off x="4004655" y="2786832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F95554-9EB3-4D5B-8E8F-3E21C17B7B7F}"/>
              </a:ext>
            </a:extLst>
          </p:cNvPr>
          <p:cNvSpPr txBox="1"/>
          <p:nvPr/>
        </p:nvSpPr>
        <p:spPr>
          <a:xfrm>
            <a:off x="3584448" y="314407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6ECD65-04D3-4DE8-BA04-1BAD25E3C803}"/>
              </a:ext>
            </a:extLst>
          </p:cNvPr>
          <p:cNvSpPr txBox="1"/>
          <p:nvPr/>
        </p:nvSpPr>
        <p:spPr>
          <a:xfrm>
            <a:off x="4004655" y="314407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A83ADF-6E4A-4211-8457-611C98E6399F}"/>
              </a:ext>
            </a:extLst>
          </p:cNvPr>
          <p:cNvSpPr txBox="1"/>
          <p:nvPr/>
        </p:nvSpPr>
        <p:spPr>
          <a:xfrm>
            <a:off x="3596315" y="361030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29F791-8BA2-4C8D-A8F1-476B23F53D74}"/>
              </a:ext>
            </a:extLst>
          </p:cNvPr>
          <p:cNvSpPr txBox="1"/>
          <p:nvPr/>
        </p:nvSpPr>
        <p:spPr>
          <a:xfrm>
            <a:off x="4004655" y="361030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9DCD8E-7F5D-4EC0-99C6-824173A8D0A0}"/>
              </a:ext>
            </a:extLst>
          </p:cNvPr>
          <p:cNvSpPr txBox="1"/>
          <p:nvPr/>
        </p:nvSpPr>
        <p:spPr>
          <a:xfrm>
            <a:off x="2520279" y="3989327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7F6E98-DB68-45C4-9D89-756F6278BAA6}"/>
              </a:ext>
            </a:extLst>
          </p:cNvPr>
          <p:cNvSpPr txBox="1"/>
          <p:nvPr/>
        </p:nvSpPr>
        <p:spPr>
          <a:xfrm>
            <a:off x="3087253" y="394885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FA4B2B-0508-4C21-A8A7-C57924559753}"/>
              </a:ext>
            </a:extLst>
          </p:cNvPr>
          <p:cNvSpPr txBox="1"/>
          <p:nvPr/>
        </p:nvSpPr>
        <p:spPr>
          <a:xfrm>
            <a:off x="3632891" y="392711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1042E0-30B2-4F3F-9766-A93D21FA0B4C}"/>
              </a:ext>
            </a:extLst>
          </p:cNvPr>
          <p:cNvSpPr txBox="1"/>
          <p:nvPr/>
        </p:nvSpPr>
        <p:spPr>
          <a:xfrm>
            <a:off x="4041231" y="3927110"/>
            <a:ext cx="418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DFD1D3-11AB-4C69-9B57-5EBFDF21E62E}"/>
              </a:ext>
            </a:extLst>
          </p:cNvPr>
          <p:cNvSpPr txBox="1"/>
          <p:nvPr/>
        </p:nvSpPr>
        <p:spPr>
          <a:xfrm>
            <a:off x="4580008" y="3948854"/>
            <a:ext cx="421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664DE7-89D3-415B-84B3-4CAADE2389FF}"/>
              </a:ext>
            </a:extLst>
          </p:cNvPr>
          <p:cNvSpPr txBox="1"/>
          <p:nvPr/>
        </p:nvSpPr>
        <p:spPr>
          <a:xfrm>
            <a:off x="4986803" y="3962332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24925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3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8DAFD9-22D8-473B-9E64-C582F991637B}"/>
              </a:ext>
            </a:extLst>
          </p:cNvPr>
          <p:cNvSpPr txBox="1"/>
          <p:nvPr/>
        </p:nvSpPr>
        <p:spPr>
          <a:xfrm>
            <a:off x="1200910" y="388723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know that the area of a shape is the amount of space inside a shape.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43D86-B294-41A7-9F1A-F80BA4341142}"/>
              </a:ext>
            </a:extLst>
          </p:cNvPr>
          <p:cNvSpPr txBox="1"/>
          <p:nvPr/>
        </p:nvSpPr>
        <p:spPr>
          <a:xfrm>
            <a:off x="1200910" y="1281787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find the area of this shape we are going to count the number of squares inside.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CF64-2ED3-4526-BDA3-F8D8176D46CD}"/>
              </a:ext>
            </a:extLst>
          </p:cNvPr>
          <p:cNvSpPr txBox="1"/>
          <p:nvPr/>
        </p:nvSpPr>
        <p:spPr>
          <a:xfrm>
            <a:off x="7690104" y="2613763"/>
            <a:ext cx="37795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It is worth counting twice just to double check.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90AFA7-1D82-4D1B-A913-C0345343B097}"/>
              </a:ext>
            </a:extLst>
          </p:cNvPr>
          <p:cNvSpPr txBox="1"/>
          <p:nvPr/>
        </p:nvSpPr>
        <p:spPr>
          <a:xfrm>
            <a:off x="7184136" y="5576213"/>
            <a:ext cx="437997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area of this shape is 21 cm²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30F9F87-E34D-4F99-A113-EA06E3432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66313"/>
              </p:ext>
            </p:extLst>
          </p:nvPr>
        </p:nvGraphicFramePr>
        <p:xfrm>
          <a:off x="1529080" y="2429594"/>
          <a:ext cx="4853430" cy="303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343">
                  <a:extLst>
                    <a:ext uri="{9D8B030D-6E8A-4147-A177-3AD203B41FA5}">
                      <a16:colId xmlns:a16="http://schemas.microsoft.com/office/drawing/2014/main" val="11287372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70506654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25393568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529990977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482163868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1310245306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163535799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330564225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2872023975"/>
                    </a:ext>
                  </a:extLst>
                </a:gridCol>
                <a:gridCol w="485343">
                  <a:extLst>
                    <a:ext uri="{9D8B030D-6E8A-4147-A177-3AD203B41FA5}">
                      <a16:colId xmlns:a16="http://schemas.microsoft.com/office/drawing/2014/main" val="4206155021"/>
                    </a:ext>
                  </a:extLst>
                </a:gridCol>
              </a:tblGrid>
              <a:tr h="37981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59844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87857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2313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89075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677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63920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15049"/>
                  </a:ext>
                </a:extLst>
              </a:tr>
              <a:tr h="37981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93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2A94C18-EA13-44BA-855B-8638455B41E0}"/>
              </a:ext>
            </a:extLst>
          </p:cNvPr>
          <p:cNvSpPr txBox="1"/>
          <p:nvPr/>
        </p:nvSpPr>
        <p:spPr>
          <a:xfrm>
            <a:off x="5019639" y="285998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A83D6D-6FAD-4AC3-8D0F-34280D36DC92}"/>
              </a:ext>
            </a:extLst>
          </p:cNvPr>
          <p:cNvSpPr txBox="1"/>
          <p:nvPr/>
        </p:nvSpPr>
        <p:spPr>
          <a:xfrm>
            <a:off x="5019639" y="325972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8BB51A-E0C0-4D60-A5A1-487E3B2EC44D}"/>
              </a:ext>
            </a:extLst>
          </p:cNvPr>
          <p:cNvSpPr txBox="1"/>
          <p:nvPr/>
        </p:nvSpPr>
        <p:spPr>
          <a:xfrm>
            <a:off x="5019639" y="3598277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03E054-62D5-4920-AC07-C84E25971DB9}"/>
              </a:ext>
            </a:extLst>
          </p:cNvPr>
          <p:cNvSpPr txBox="1"/>
          <p:nvPr/>
        </p:nvSpPr>
        <p:spPr>
          <a:xfrm>
            <a:off x="2605623" y="394885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6DFE47-317D-438E-A220-206919674C2D}"/>
              </a:ext>
            </a:extLst>
          </p:cNvPr>
          <p:cNvSpPr txBox="1"/>
          <p:nvPr/>
        </p:nvSpPr>
        <p:spPr>
          <a:xfrm>
            <a:off x="3106974" y="3936831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91BD3C-48A1-4943-8056-03DF9FD07BCC}"/>
              </a:ext>
            </a:extLst>
          </p:cNvPr>
          <p:cNvSpPr txBox="1"/>
          <p:nvPr/>
        </p:nvSpPr>
        <p:spPr>
          <a:xfrm>
            <a:off x="3561955" y="390336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D94F3A-E706-4A68-ACC0-A79DF2EA16AF}"/>
              </a:ext>
            </a:extLst>
          </p:cNvPr>
          <p:cNvSpPr txBox="1"/>
          <p:nvPr/>
        </p:nvSpPr>
        <p:spPr>
          <a:xfrm>
            <a:off x="3987058" y="393570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AA5243-5DF1-44D7-9F19-7EF11601D9D8}"/>
              </a:ext>
            </a:extLst>
          </p:cNvPr>
          <p:cNvSpPr txBox="1"/>
          <p:nvPr/>
        </p:nvSpPr>
        <p:spPr>
          <a:xfrm>
            <a:off x="4522997" y="3961781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B51267-91CF-436E-B077-1B5D63329B5E}"/>
              </a:ext>
            </a:extLst>
          </p:cNvPr>
          <p:cNvSpPr txBox="1"/>
          <p:nvPr/>
        </p:nvSpPr>
        <p:spPr>
          <a:xfrm>
            <a:off x="4994278" y="3961781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E7808F-F5A2-4129-9D6C-11698463AD77}"/>
              </a:ext>
            </a:extLst>
          </p:cNvPr>
          <p:cNvSpPr txBox="1"/>
          <p:nvPr/>
        </p:nvSpPr>
        <p:spPr>
          <a:xfrm>
            <a:off x="2605623" y="4369930"/>
            <a:ext cx="418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BA4C02-B659-4353-83BC-B7DA42820A90}"/>
              </a:ext>
            </a:extLst>
          </p:cNvPr>
          <p:cNvSpPr txBox="1"/>
          <p:nvPr/>
        </p:nvSpPr>
        <p:spPr>
          <a:xfrm>
            <a:off x="3057984" y="4363918"/>
            <a:ext cx="421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DA99B7-FF9F-4FD8-953F-7E2E64B40DED}"/>
              </a:ext>
            </a:extLst>
          </p:cNvPr>
          <p:cNvSpPr txBox="1"/>
          <p:nvPr/>
        </p:nvSpPr>
        <p:spPr>
          <a:xfrm>
            <a:off x="3531795" y="4326639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CC4F8D-BF94-40AE-B8C7-AAFF710ED714}"/>
              </a:ext>
            </a:extLst>
          </p:cNvPr>
          <p:cNvSpPr txBox="1"/>
          <p:nvPr/>
        </p:nvSpPr>
        <p:spPr>
          <a:xfrm>
            <a:off x="4003358" y="4352943"/>
            <a:ext cx="423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10B027-3328-4939-B9CB-7BB3C2911698}"/>
              </a:ext>
            </a:extLst>
          </p:cNvPr>
          <p:cNvSpPr txBox="1"/>
          <p:nvPr/>
        </p:nvSpPr>
        <p:spPr>
          <a:xfrm>
            <a:off x="4479478" y="4369930"/>
            <a:ext cx="418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ED83CC-076E-495A-B0E7-6CC341302087}"/>
              </a:ext>
            </a:extLst>
          </p:cNvPr>
          <p:cNvSpPr txBox="1"/>
          <p:nvPr/>
        </p:nvSpPr>
        <p:spPr>
          <a:xfrm>
            <a:off x="5005030" y="4332678"/>
            <a:ext cx="422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B44673-5A55-44A6-8187-EC401B19A808}"/>
              </a:ext>
            </a:extLst>
          </p:cNvPr>
          <p:cNvSpPr txBox="1"/>
          <p:nvPr/>
        </p:nvSpPr>
        <p:spPr>
          <a:xfrm>
            <a:off x="2630327" y="4719632"/>
            <a:ext cx="418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7267DF-02AC-4127-92F2-5FE1CBAA457B}"/>
              </a:ext>
            </a:extLst>
          </p:cNvPr>
          <p:cNvSpPr txBox="1"/>
          <p:nvPr/>
        </p:nvSpPr>
        <p:spPr>
          <a:xfrm>
            <a:off x="3057984" y="4746739"/>
            <a:ext cx="411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83226F-585F-4C74-87F3-327FAA8CA999}"/>
              </a:ext>
            </a:extLst>
          </p:cNvPr>
          <p:cNvSpPr txBox="1"/>
          <p:nvPr/>
        </p:nvSpPr>
        <p:spPr>
          <a:xfrm>
            <a:off x="3531795" y="4702472"/>
            <a:ext cx="4237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26A2B6-9C2A-4E8E-A45B-328897F4B7EE}"/>
              </a:ext>
            </a:extLst>
          </p:cNvPr>
          <p:cNvSpPr txBox="1"/>
          <p:nvPr/>
        </p:nvSpPr>
        <p:spPr>
          <a:xfrm>
            <a:off x="4054565" y="4701908"/>
            <a:ext cx="422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451AED-343A-43DB-93E2-C53A3F4DC778}"/>
              </a:ext>
            </a:extLst>
          </p:cNvPr>
          <p:cNvSpPr txBox="1"/>
          <p:nvPr/>
        </p:nvSpPr>
        <p:spPr>
          <a:xfrm>
            <a:off x="4493111" y="4746739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6673FA-8640-4E49-BB2F-0283B6D24AF5}"/>
              </a:ext>
            </a:extLst>
          </p:cNvPr>
          <p:cNvSpPr txBox="1"/>
          <p:nvPr/>
        </p:nvSpPr>
        <p:spPr>
          <a:xfrm>
            <a:off x="5051170" y="4689802"/>
            <a:ext cx="417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77666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3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1630</TotalTime>
  <Words>393</Words>
  <Application>Microsoft Office PowerPoint</Application>
  <PresentationFormat>Widescreen</PresentationFormat>
  <Paragraphs>91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140</cp:revision>
  <dcterms:created xsi:type="dcterms:W3CDTF">2020-03-20T11:22:32Z</dcterms:created>
  <dcterms:modified xsi:type="dcterms:W3CDTF">2020-06-09T09:19:43Z</dcterms:modified>
</cp:coreProperties>
</file>