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66" r:id="rId3"/>
    <p:sldId id="257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4 Measurement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59068A2-26A9-4B1D-86B6-6AB5C28F8528}"/>
              </a:ext>
            </a:extLst>
          </p:cNvPr>
          <p:cNvSpPr txBox="1">
            <a:spLocks/>
          </p:cNvSpPr>
          <p:nvPr/>
        </p:nvSpPr>
        <p:spPr>
          <a:xfrm>
            <a:off x="2832306" y="4108679"/>
            <a:ext cx="6831673" cy="1086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Lesson 18 Measurement Lesson #2 Comparing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 Mass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8D2737F-0CCF-4435-BF78-26F55FA97501}"/>
              </a:ext>
            </a:extLst>
          </p:cNvPr>
          <p:cNvSpPr txBox="1"/>
          <p:nvPr/>
        </p:nvSpPr>
        <p:spPr>
          <a:xfrm>
            <a:off x="1533378" y="410818"/>
            <a:ext cx="10326155" cy="369331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Remember to compare two different numbers, we start with the greatest value (the left hand side) and work our way across to the right.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For example, 2302 g is greater than the 2102 g.</a:t>
            </a:r>
          </a:p>
          <a:p>
            <a:endParaRPr lang="en-GB" dirty="0"/>
          </a:p>
          <a:p>
            <a:r>
              <a:rPr lang="en-GB" dirty="0"/>
              <a:t>2302 g &gt; 2102 g.</a:t>
            </a:r>
          </a:p>
          <a:p>
            <a:endParaRPr lang="en-GB" dirty="0"/>
          </a:p>
          <a:p>
            <a:r>
              <a:rPr lang="en-GB" dirty="0"/>
              <a:t>We can see they both have 2 in the thousands column and then 3 hundreds is greater than 1 hundred.</a:t>
            </a:r>
          </a:p>
          <a:p>
            <a:endParaRPr lang="en-GB" dirty="0"/>
          </a:p>
          <a:p>
            <a:r>
              <a:rPr lang="en-GB" dirty="0"/>
              <a:t>With measure, this works fine if both numbers are in the same unit of measure like above.</a:t>
            </a:r>
          </a:p>
          <a:p>
            <a:endParaRPr lang="en-GB" dirty="0"/>
          </a:p>
          <a:p>
            <a:r>
              <a:rPr lang="en-GB" dirty="0"/>
              <a:t>If they have different units of measure, we must first convert.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26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3FDC5D-D18B-4BF5-8C49-CE187C28379F}"/>
              </a:ext>
            </a:extLst>
          </p:cNvPr>
          <p:cNvSpPr txBox="1"/>
          <p:nvPr/>
        </p:nvSpPr>
        <p:spPr>
          <a:xfrm>
            <a:off x="1533378" y="410818"/>
            <a:ext cx="10326155" cy="618630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To compare two different masses (weights), the same unit of measure must be used.</a:t>
            </a:r>
          </a:p>
          <a:p>
            <a:r>
              <a:rPr lang="en-GB" dirty="0"/>
              <a:t>For example, you have to see the weight of each item both in kilograms. </a:t>
            </a:r>
          </a:p>
          <a:p>
            <a:r>
              <a:rPr lang="en-GB" dirty="0"/>
              <a:t>Or see the weight of each item in grams. </a:t>
            </a:r>
          </a:p>
          <a:p>
            <a:endParaRPr lang="en-GB" dirty="0"/>
          </a:p>
          <a:p>
            <a:r>
              <a:rPr lang="en-GB" dirty="0"/>
              <a:t>3.2 kg and 320 grams cannot be compared because two different measures have been used. I must chose to convert the kilograms to grams or grams to kilograms to make them comparable.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So 3.2 kg = 32000 grams.</a:t>
            </a:r>
          </a:p>
          <a:p>
            <a:endParaRPr lang="en-GB" dirty="0"/>
          </a:p>
          <a:p>
            <a:r>
              <a:rPr lang="en-GB" dirty="0"/>
              <a:t>3200 grams is greater than 320 grams.</a:t>
            </a:r>
          </a:p>
          <a:p>
            <a:endParaRPr lang="en-GB" dirty="0"/>
          </a:p>
          <a:p>
            <a:r>
              <a:rPr lang="en-GB" dirty="0"/>
              <a:t>3200 grams &gt; 320 grams.</a:t>
            </a:r>
          </a:p>
          <a:p>
            <a:br>
              <a:rPr lang="en-GB" dirty="0"/>
            </a:br>
            <a:r>
              <a:rPr lang="en-GB" dirty="0"/>
              <a:t>Therefore</a:t>
            </a:r>
          </a:p>
          <a:p>
            <a:endParaRPr lang="en-GB" dirty="0"/>
          </a:p>
          <a:p>
            <a:r>
              <a:rPr lang="en-GB" dirty="0"/>
              <a:t>3.2 kilograms &gt; 320 grams</a:t>
            </a:r>
          </a:p>
          <a:p>
            <a:endParaRPr lang="en-GB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7B1B287-7E8A-4D2C-B34F-1477C700B7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510158"/>
              </p:ext>
            </p:extLst>
          </p:nvPr>
        </p:nvGraphicFramePr>
        <p:xfrm>
          <a:off x="2771335" y="2082800"/>
          <a:ext cx="7989119" cy="134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4231">
                  <a:extLst>
                    <a:ext uri="{9D8B030D-6E8A-4147-A177-3AD203B41FA5}">
                      <a16:colId xmlns:a16="http://schemas.microsoft.com/office/drawing/2014/main" val="2659275187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18171819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75387469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70982470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01229065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794360655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608085461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624763018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1712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628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736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169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9048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3FDC5D-D18B-4BF5-8C49-CE187C28379F}"/>
              </a:ext>
            </a:extLst>
          </p:cNvPr>
          <p:cNvSpPr txBox="1"/>
          <p:nvPr/>
        </p:nvSpPr>
        <p:spPr>
          <a:xfrm>
            <a:off x="1533378" y="410818"/>
            <a:ext cx="10326155" cy="480131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Which is greater – 2302 grams or 2.302 kilograms?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So 2302 g = 2.302 grams.</a:t>
            </a:r>
          </a:p>
          <a:p>
            <a:endParaRPr lang="en-GB" dirty="0"/>
          </a:p>
          <a:p>
            <a:r>
              <a:rPr lang="en-GB" dirty="0"/>
              <a:t>2.302 grams is the same as 2.302 grams.</a:t>
            </a:r>
          </a:p>
          <a:p>
            <a:endParaRPr lang="en-GB" dirty="0"/>
          </a:p>
          <a:p>
            <a:r>
              <a:rPr lang="en-GB" dirty="0"/>
              <a:t>2.302 grams = 2.302 grams.</a:t>
            </a:r>
          </a:p>
          <a:p>
            <a:br>
              <a:rPr lang="en-GB" dirty="0"/>
            </a:br>
            <a:r>
              <a:rPr lang="en-GB" dirty="0"/>
              <a:t>Therefore</a:t>
            </a:r>
          </a:p>
          <a:p>
            <a:endParaRPr lang="en-GB" dirty="0"/>
          </a:p>
          <a:p>
            <a:r>
              <a:rPr lang="en-GB" dirty="0"/>
              <a:t>2302 grams &gt; 2.320 grams</a:t>
            </a:r>
          </a:p>
          <a:p>
            <a:endParaRPr lang="en-GB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7B1B287-7E8A-4D2C-B34F-1477C700B7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227875"/>
              </p:ext>
            </p:extLst>
          </p:nvPr>
        </p:nvGraphicFramePr>
        <p:xfrm>
          <a:off x="2701895" y="972768"/>
          <a:ext cx="7989119" cy="134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4231">
                  <a:extLst>
                    <a:ext uri="{9D8B030D-6E8A-4147-A177-3AD203B41FA5}">
                      <a16:colId xmlns:a16="http://schemas.microsoft.com/office/drawing/2014/main" val="2659275187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18171819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75387469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70982470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01229065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794360655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608085461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624763018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1712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628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736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169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5002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3FDC5D-D18B-4BF5-8C49-CE187C28379F}"/>
              </a:ext>
            </a:extLst>
          </p:cNvPr>
          <p:cNvSpPr txBox="1"/>
          <p:nvPr/>
        </p:nvSpPr>
        <p:spPr>
          <a:xfrm>
            <a:off x="1533378" y="410818"/>
            <a:ext cx="10326155" cy="369331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Your turn:</a:t>
            </a:r>
          </a:p>
          <a:p>
            <a:endParaRPr lang="en-GB" dirty="0"/>
          </a:p>
          <a:p>
            <a:r>
              <a:rPr lang="en-GB" dirty="0"/>
              <a:t>Which is greater, 209 grams or 0.29  kilograms?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_________ g            _________ kg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7B1B287-7E8A-4D2C-B34F-1477C700B7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151286"/>
              </p:ext>
            </p:extLst>
          </p:nvPr>
        </p:nvGraphicFramePr>
        <p:xfrm>
          <a:off x="2701895" y="1422934"/>
          <a:ext cx="7989119" cy="134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4231">
                  <a:extLst>
                    <a:ext uri="{9D8B030D-6E8A-4147-A177-3AD203B41FA5}">
                      <a16:colId xmlns:a16="http://schemas.microsoft.com/office/drawing/2014/main" val="2659275187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18171819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75387469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70982470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01229065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794360655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608085461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624763018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1712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628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736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169360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C8CCA70-6E0F-43DF-B5AF-16E214F3525C}"/>
              </a:ext>
            </a:extLst>
          </p:cNvPr>
          <p:cNvSpPr/>
          <p:nvPr/>
        </p:nvSpPr>
        <p:spPr>
          <a:xfrm>
            <a:off x="2869809" y="3685735"/>
            <a:ext cx="548640" cy="4031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854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3FDC5D-D18B-4BF5-8C49-CE187C28379F}"/>
              </a:ext>
            </a:extLst>
          </p:cNvPr>
          <p:cNvSpPr txBox="1"/>
          <p:nvPr/>
        </p:nvSpPr>
        <p:spPr>
          <a:xfrm>
            <a:off x="1533378" y="410818"/>
            <a:ext cx="10326155" cy="369331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Your turn:</a:t>
            </a:r>
          </a:p>
          <a:p>
            <a:endParaRPr lang="en-GB" dirty="0"/>
          </a:p>
          <a:p>
            <a:r>
              <a:rPr lang="en-GB" dirty="0"/>
              <a:t>Which is greater, 30 grams or 0.3  kilograms?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_________ g            _________ kg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7B1B287-7E8A-4D2C-B34F-1477C700B78F}"/>
              </a:ext>
            </a:extLst>
          </p:cNvPr>
          <p:cNvGraphicFramePr>
            <a:graphicFrameLocks noGrp="1"/>
          </p:cNvGraphicFramePr>
          <p:nvPr/>
        </p:nvGraphicFramePr>
        <p:xfrm>
          <a:off x="2701895" y="1422934"/>
          <a:ext cx="7989119" cy="134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4231">
                  <a:extLst>
                    <a:ext uri="{9D8B030D-6E8A-4147-A177-3AD203B41FA5}">
                      <a16:colId xmlns:a16="http://schemas.microsoft.com/office/drawing/2014/main" val="2659275187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18171819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75387469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70982470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01229065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794360655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608085461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624763018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1712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628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736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169360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C8CCA70-6E0F-43DF-B5AF-16E214F3525C}"/>
              </a:ext>
            </a:extLst>
          </p:cNvPr>
          <p:cNvSpPr/>
          <p:nvPr/>
        </p:nvSpPr>
        <p:spPr>
          <a:xfrm>
            <a:off x="2869809" y="3685735"/>
            <a:ext cx="548640" cy="4031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0493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1209</TotalTime>
  <Words>344</Words>
  <Application>Microsoft Office PowerPoint</Application>
  <PresentationFormat>Widescreen</PresentationFormat>
  <Paragraphs>125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Franklin Gothic Book</vt:lpstr>
      <vt:lpstr>Crop</vt:lpstr>
      <vt:lpstr>Year 4 Measurement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Tom Duffy</cp:lastModifiedBy>
  <cp:revision>100</cp:revision>
  <dcterms:created xsi:type="dcterms:W3CDTF">2020-03-20T11:22:32Z</dcterms:created>
  <dcterms:modified xsi:type="dcterms:W3CDTF">2020-05-14T09:31:35Z</dcterms:modified>
</cp:coreProperties>
</file>