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7" r:id="rId5"/>
    <p:sldId id="418" r:id="rId6"/>
    <p:sldId id="419" r:id="rId7"/>
    <p:sldId id="420" r:id="rId8"/>
    <p:sldId id="421"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B3DB7"/>
    <a:srgbClr val="EAB0E2"/>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4660"/>
  </p:normalViewPr>
  <p:slideViewPr>
    <p:cSldViewPr snapToGrid="0">
      <p:cViewPr varScale="1">
        <p:scale>
          <a:sx n="108" d="100"/>
          <a:sy n="108" d="100"/>
        </p:scale>
        <p:origin x="102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24/06/2020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24/06/2020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24/06/2020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02-Agenda">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4914" y="0"/>
            <a:ext cx="2119086" cy="4714069"/>
          </a:xfrm>
          <a:prstGeom prst="rect">
            <a:avLst/>
          </a:prstGeom>
        </p:spPr>
      </p:pic>
      <p:sp>
        <p:nvSpPr>
          <p:cNvPr id="2" name="Title 1"/>
          <p:cNvSpPr>
            <a:spLocks noGrp="1"/>
          </p:cNvSpPr>
          <p:nvPr>
            <p:ph type="title"/>
          </p:nvPr>
        </p:nvSpPr>
        <p:spPr>
          <a:xfrm>
            <a:off x="628650" y="365126"/>
            <a:ext cx="6517014" cy="1325563"/>
          </a:xfrm>
        </p:spPr>
        <p:txBody>
          <a:bodyPr>
            <a:normAutofit/>
          </a:bodyPr>
          <a:lstStyle>
            <a:lvl1pPr>
              <a:defRPr sz="3600" b="1">
                <a:solidFill>
                  <a:schemeClr val="tx1"/>
                </a:solidFill>
                <a:latin typeface="+mn-lt"/>
              </a:defRPr>
            </a:lvl1pPr>
          </a:lstStyle>
          <a:p>
            <a:r>
              <a:rPr lang="en-US"/>
              <a:t>Click to edit Master title style</a:t>
            </a:r>
          </a:p>
        </p:txBody>
      </p:sp>
      <p:sp>
        <p:nvSpPr>
          <p:cNvPr id="23"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24"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25" name="Slide Number Placeholder 5"/>
          <p:cNvSpPr>
            <a:spLocks noGrp="1"/>
          </p:cNvSpPr>
          <p:nvPr>
            <p:ph type="sldNum" sz="quarter" idx="12"/>
          </p:nvPr>
        </p:nvSpPr>
        <p:spPr>
          <a:xfrm>
            <a:off x="6915149" y="6414407"/>
            <a:ext cx="20574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1916573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24/06/2020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24/06/2020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24/06/2020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24/06/2020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24/06/2020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24/06/2020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611461-8BF7-46FD-B274-517BD46E342C}"/>
              </a:ext>
            </a:extLst>
          </p:cNvPr>
          <p:cNvSpPr>
            <a:spLocks noGrp="1"/>
          </p:cNvSpPr>
          <p:nvPr>
            <p:ph type="ctrTitle"/>
          </p:nvPr>
        </p:nvSpPr>
        <p:spPr>
          <a:xfrm>
            <a:off x="605901" y="1148996"/>
            <a:ext cx="7772400" cy="2387600"/>
          </a:xfrm>
        </p:spPr>
        <p:txBody>
          <a:bodyPr/>
          <a:lstStyle/>
          <a:p>
            <a:r>
              <a:rPr lang="en-GB" dirty="0"/>
              <a:t>Monday 6</a:t>
            </a:r>
            <a:r>
              <a:rPr lang="en-GB" baseline="30000" dirty="0"/>
              <a:t>th</a:t>
            </a:r>
            <a:r>
              <a:rPr lang="en-GB" dirty="0"/>
              <a:t> July 2020</a:t>
            </a:r>
          </a:p>
        </p:txBody>
      </p:sp>
      <p:sp>
        <p:nvSpPr>
          <p:cNvPr id="5" name="Subtitle 4">
            <a:extLst>
              <a:ext uri="{FF2B5EF4-FFF2-40B4-BE49-F238E27FC236}">
                <a16:creationId xmlns:a16="http://schemas.microsoft.com/office/drawing/2014/main" id="{FF75E300-7AA3-4E5F-BE33-39636DAEE076}"/>
              </a:ext>
            </a:extLst>
          </p:cNvPr>
          <p:cNvSpPr>
            <a:spLocks noGrp="1"/>
          </p:cNvSpPr>
          <p:nvPr>
            <p:ph type="subTitle" idx="1"/>
          </p:nvPr>
        </p:nvSpPr>
        <p:spPr>
          <a:xfrm>
            <a:off x="415032" y="3823980"/>
            <a:ext cx="6858000" cy="1655762"/>
          </a:xfrm>
        </p:spPr>
        <p:txBody>
          <a:bodyPr/>
          <a:lstStyle/>
          <a:p>
            <a:r>
              <a:rPr lang="en-GB" dirty="0"/>
              <a:t>Designing settings</a:t>
            </a:r>
          </a:p>
        </p:txBody>
      </p:sp>
    </p:spTree>
    <p:extLst>
      <p:ext uri="{BB962C8B-B14F-4D97-AF65-F5344CB8AC3E}">
        <p14:creationId xmlns:p14="http://schemas.microsoft.com/office/powerpoint/2010/main" val="1191346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8A436-80D5-4F11-8BC0-1D88A2FF2E75}"/>
              </a:ext>
            </a:extLst>
          </p:cNvPr>
          <p:cNvSpPr>
            <a:spLocks noGrp="1"/>
          </p:cNvSpPr>
          <p:nvPr>
            <p:ph type="title"/>
          </p:nvPr>
        </p:nvSpPr>
        <p:spPr>
          <a:xfrm>
            <a:off x="628650" y="365126"/>
            <a:ext cx="7886700" cy="1776410"/>
          </a:xfrm>
        </p:spPr>
        <p:txBody>
          <a:bodyPr>
            <a:normAutofit fontScale="90000"/>
          </a:bodyPr>
          <a:lstStyle/>
          <a:p>
            <a:r>
              <a:rPr lang="en-GB" dirty="0"/>
              <a:t>Today we are going</a:t>
            </a:r>
            <a:br>
              <a:rPr lang="en-GB" dirty="0"/>
            </a:br>
            <a:r>
              <a:rPr lang="en-GB" dirty="0"/>
              <a:t>to carry on</a:t>
            </a:r>
            <a:br>
              <a:rPr lang="en-GB" dirty="0"/>
            </a:br>
            <a:r>
              <a:rPr lang="en-GB" dirty="0"/>
              <a:t>adapting the story to</a:t>
            </a:r>
            <a:br>
              <a:rPr lang="en-GB" dirty="0"/>
            </a:br>
            <a:r>
              <a:rPr lang="en-GB" dirty="0"/>
              <a:t>make our own.</a:t>
            </a:r>
          </a:p>
        </p:txBody>
      </p:sp>
      <p:sp>
        <p:nvSpPr>
          <p:cNvPr id="3" name="Content Placeholder 2">
            <a:extLst>
              <a:ext uri="{FF2B5EF4-FFF2-40B4-BE49-F238E27FC236}">
                <a16:creationId xmlns:a16="http://schemas.microsoft.com/office/drawing/2014/main" id="{7828504F-D5FB-43AA-A603-625D36CC5E64}"/>
              </a:ext>
            </a:extLst>
          </p:cNvPr>
          <p:cNvSpPr>
            <a:spLocks noGrp="1"/>
          </p:cNvSpPr>
          <p:nvPr>
            <p:ph idx="1"/>
          </p:nvPr>
        </p:nvSpPr>
        <p:spPr>
          <a:xfrm>
            <a:off x="628650" y="3153591"/>
            <a:ext cx="5106325" cy="4351338"/>
          </a:xfrm>
        </p:spPr>
        <p:txBody>
          <a:bodyPr/>
          <a:lstStyle/>
          <a:p>
            <a:pPr marL="0" indent="0">
              <a:buNone/>
            </a:pPr>
            <a:r>
              <a:rPr lang="en-GB" dirty="0"/>
              <a:t>We are going to be focusing on </a:t>
            </a:r>
          </a:p>
          <a:p>
            <a:pPr marL="0" indent="0">
              <a:buNone/>
            </a:pPr>
            <a:r>
              <a:rPr lang="en-GB" dirty="0"/>
              <a:t>settings.</a:t>
            </a:r>
          </a:p>
        </p:txBody>
      </p:sp>
    </p:spTree>
    <p:extLst>
      <p:ext uri="{BB962C8B-B14F-4D97-AF65-F5344CB8AC3E}">
        <p14:creationId xmlns:p14="http://schemas.microsoft.com/office/powerpoint/2010/main" val="2766188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68489B-1EBD-45B4-8539-30B47ED3C701}"/>
              </a:ext>
            </a:extLst>
          </p:cNvPr>
          <p:cNvPicPr>
            <a:picLocks noChangeAspect="1"/>
          </p:cNvPicPr>
          <p:nvPr/>
        </p:nvPicPr>
        <p:blipFill>
          <a:blip r:embed="rId2"/>
          <a:stretch>
            <a:fillRect/>
          </a:stretch>
        </p:blipFill>
        <p:spPr>
          <a:xfrm>
            <a:off x="6790977" y="1216240"/>
            <a:ext cx="2269062" cy="3905257"/>
          </a:xfrm>
          <a:prstGeom prst="rect">
            <a:avLst/>
          </a:prstGeom>
        </p:spPr>
      </p:pic>
      <p:sp>
        <p:nvSpPr>
          <p:cNvPr id="5" name="Content Placeholder 2">
            <a:extLst>
              <a:ext uri="{FF2B5EF4-FFF2-40B4-BE49-F238E27FC236}">
                <a16:creationId xmlns:a16="http://schemas.microsoft.com/office/drawing/2014/main" id="{5AA73A91-6DBB-40E7-8234-2878235C2FCF}"/>
              </a:ext>
            </a:extLst>
          </p:cNvPr>
          <p:cNvSpPr>
            <a:spLocks noGrp="1"/>
          </p:cNvSpPr>
          <p:nvPr>
            <p:ph idx="1"/>
          </p:nvPr>
        </p:nvSpPr>
        <p:spPr>
          <a:xfrm>
            <a:off x="228204" y="142961"/>
            <a:ext cx="6296883" cy="1215322"/>
          </a:xfrm>
        </p:spPr>
        <p:txBody>
          <a:bodyPr>
            <a:normAutofit/>
          </a:bodyPr>
          <a:lstStyle/>
          <a:p>
            <a:pPr marL="0" indent="0">
              <a:buNone/>
            </a:pPr>
            <a:r>
              <a:rPr lang="en-GB" sz="2400" dirty="0"/>
              <a:t>In the story, Sammy enters the Tree Goblin birthday party. Highlight all the things that Sammy can see.</a:t>
            </a:r>
          </a:p>
        </p:txBody>
      </p:sp>
      <p:sp>
        <p:nvSpPr>
          <p:cNvPr id="6" name="Content Placeholder 2">
            <a:extLst>
              <a:ext uri="{FF2B5EF4-FFF2-40B4-BE49-F238E27FC236}">
                <a16:creationId xmlns:a16="http://schemas.microsoft.com/office/drawing/2014/main" id="{6BD581C3-51D7-48DA-9D66-25ED9656B92B}"/>
              </a:ext>
            </a:extLst>
          </p:cNvPr>
          <p:cNvSpPr txBox="1">
            <a:spLocks/>
          </p:cNvSpPr>
          <p:nvPr/>
        </p:nvSpPr>
        <p:spPr>
          <a:xfrm>
            <a:off x="327338" y="1505223"/>
            <a:ext cx="6296883" cy="4001431"/>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t>In the blink of an eye, Sammy found himself inside the trunk of a large tree. Colourful balloons, bunting and banners decorated the room and loud music, that made you want to dance, filled the  warm air. </a:t>
            </a:r>
          </a:p>
          <a:p>
            <a:pPr marL="0" indent="0">
              <a:buNone/>
            </a:pPr>
            <a:r>
              <a:rPr lang="en-GB" sz="2400" dirty="0"/>
              <a:t> All around the room small, strange-looking people, wearing brown tweed dungarees covered in toadstools, leaves and roses, danced and sang with great gusto and joy. Their large pointy ears were hidden slightly by their bushy multi-coloured hair and curly-toed velvet shoes hid their enormous, hairy feet. Around their necks each one wore a necklace covered in the most interesting of charms and trinkets.   </a:t>
            </a:r>
          </a:p>
          <a:p>
            <a:pPr marL="0" indent="0">
              <a:buNone/>
            </a:pPr>
            <a:r>
              <a:rPr lang="en-GB" sz="2400" dirty="0"/>
              <a:t> In the middle of the room, a magnificent feast was laid out on a large woven willow table. There were pinecone truffles, sweet sap sorbets, nettle fritters and the finest pollen-puddings. In the centre was an enormous cake covered in long-grass icing and on the top over a hundred candles burned brightly.</a:t>
            </a:r>
          </a:p>
        </p:txBody>
      </p:sp>
      <p:sp>
        <p:nvSpPr>
          <p:cNvPr id="7" name="Content Placeholder 2">
            <a:extLst>
              <a:ext uri="{FF2B5EF4-FFF2-40B4-BE49-F238E27FC236}">
                <a16:creationId xmlns:a16="http://schemas.microsoft.com/office/drawing/2014/main" id="{C16D42F1-6CA8-4765-B270-E5E3D754D18B}"/>
              </a:ext>
            </a:extLst>
          </p:cNvPr>
          <p:cNvSpPr txBox="1">
            <a:spLocks/>
          </p:cNvSpPr>
          <p:nvPr/>
        </p:nvSpPr>
        <p:spPr>
          <a:xfrm>
            <a:off x="327337" y="5895231"/>
            <a:ext cx="6296883" cy="1215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t>Draw a picture of the goblin party and label all the things in it that Sammy can see.</a:t>
            </a:r>
          </a:p>
        </p:txBody>
      </p:sp>
    </p:spTree>
    <p:extLst>
      <p:ext uri="{BB962C8B-B14F-4D97-AF65-F5344CB8AC3E}">
        <p14:creationId xmlns:p14="http://schemas.microsoft.com/office/powerpoint/2010/main" val="1259342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EED720-B25A-43E8-92A5-E4EAF57A015D}"/>
              </a:ext>
            </a:extLst>
          </p:cNvPr>
          <p:cNvPicPr>
            <a:picLocks noChangeAspect="1"/>
          </p:cNvPicPr>
          <p:nvPr/>
        </p:nvPicPr>
        <p:blipFill>
          <a:blip r:embed="rId2"/>
          <a:stretch>
            <a:fillRect/>
          </a:stretch>
        </p:blipFill>
        <p:spPr>
          <a:xfrm>
            <a:off x="1497037" y="390617"/>
            <a:ext cx="5200424" cy="6471822"/>
          </a:xfrm>
          <a:prstGeom prst="rect">
            <a:avLst/>
          </a:prstGeom>
        </p:spPr>
      </p:pic>
      <p:sp>
        <p:nvSpPr>
          <p:cNvPr id="6" name="TextBox 5">
            <a:extLst>
              <a:ext uri="{FF2B5EF4-FFF2-40B4-BE49-F238E27FC236}">
                <a16:creationId xmlns:a16="http://schemas.microsoft.com/office/drawing/2014/main" id="{B540732E-CF8F-4EB4-9427-1E7F03119B7A}"/>
              </a:ext>
            </a:extLst>
          </p:cNvPr>
          <p:cNvSpPr txBox="1"/>
          <p:nvPr/>
        </p:nvSpPr>
        <p:spPr>
          <a:xfrm>
            <a:off x="1348997" y="106531"/>
            <a:ext cx="6111535" cy="2031325"/>
          </a:xfrm>
          <a:prstGeom prst="rect">
            <a:avLst/>
          </a:prstGeom>
          <a:solidFill>
            <a:schemeClr val="bg1"/>
          </a:solidFill>
        </p:spPr>
        <p:txBody>
          <a:bodyPr wrap="square" rtlCol="0">
            <a:spAutoFit/>
          </a:bodyPr>
          <a:lstStyle/>
          <a:p>
            <a:r>
              <a:rPr lang="en-GB" dirty="0"/>
              <a:t>Let’s get creative! Find a box ( a shoe box ) or a flower pot to design a new magical land for your creatures from last week.</a:t>
            </a:r>
          </a:p>
          <a:p>
            <a:endParaRPr lang="en-GB" dirty="0"/>
          </a:p>
          <a:p>
            <a:r>
              <a:rPr lang="en-GB" dirty="0"/>
              <a:t>This is to help you see your setting when we write about it.</a:t>
            </a:r>
          </a:p>
          <a:p>
            <a:endParaRPr lang="en-GB" dirty="0"/>
          </a:p>
          <a:p>
            <a:r>
              <a:rPr lang="en-GB" dirty="0"/>
              <a:t>(Don’t worry if you can’t do this step… draw a picture instead).</a:t>
            </a:r>
          </a:p>
          <a:p>
            <a:endParaRPr lang="en-GB" dirty="0"/>
          </a:p>
        </p:txBody>
      </p:sp>
    </p:spTree>
    <p:extLst>
      <p:ext uri="{BB962C8B-B14F-4D97-AF65-F5344CB8AC3E}">
        <p14:creationId xmlns:p14="http://schemas.microsoft.com/office/powerpoint/2010/main" val="900200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46CC9B2-8C5F-422B-B556-AB6A70BABBC2}"/>
              </a:ext>
            </a:extLst>
          </p:cNvPr>
          <p:cNvSpPr txBox="1">
            <a:spLocks/>
          </p:cNvSpPr>
          <p:nvPr/>
        </p:nvSpPr>
        <p:spPr>
          <a:xfrm>
            <a:off x="228204" y="142961"/>
            <a:ext cx="6589846" cy="20764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t>Now, use your model or picture to </a:t>
            </a:r>
          </a:p>
          <a:p>
            <a:pPr marL="0" indent="0">
              <a:buFont typeface="Arial" panose="020B0604020202020204" pitchFamily="34" charset="0"/>
              <a:buNone/>
            </a:pPr>
            <a:r>
              <a:rPr lang="en-GB" sz="2400" dirty="0"/>
              <a:t>help you to write a description of your story</a:t>
            </a:r>
          </a:p>
          <a:p>
            <a:pPr marL="0" indent="0">
              <a:buFont typeface="Arial" panose="020B0604020202020204" pitchFamily="34" charset="0"/>
              <a:buNone/>
            </a:pPr>
            <a:r>
              <a:rPr lang="en-GB" sz="2400" dirty="0"/>
              <a:t>setting. Use the description we read earlier</a:t>
            </a:r>
          </a:p>
          <a:p>
            <a:pPr marL="0" indent="0">
              <a:buFont typeface="Arial" panose="020B0604020202020204" pitchFamily="34" charset="0"/>
              <a:buNone/>
            </a:pPr>
            <a:r>
              <a:rPr lang="en-GB" sz="2400" dirty="0"/>
              <a:t>to help you.</a:t>
            </a:r>
          </a:p>
        </p:txBody>
      </p:sp>
      <p:sp>
        <p:nvSpPr>
          <p:cNvPr id="5" name="Content Placeholder 2">
            <a:extLst>
              <a:ext uri="{FF2B5EF4-FFF2-40B4-BE49-F238E27FC236}">
                <a16:creationId xmlns:a16="http://schemas.microsoft.com/office/drawing/2014/main" id="{67A14ACA-6FC6-4514-925B-2155A75EE155}"/>
              </a:ext>
            </a:extLst>
          </p:cNvPr>
          <p:cNvSpPr txBox="1">
            <a:spLocks/>
          </p:cNvSpPr>
          <p:nvPr/>
        </p:nvSpPr>
        <p:spPr>
          <a:xfrm>
            <a:off x="228204" y="3047438"/>
            <a:ext cx="6589846" cy="207645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t>Remember to include:</a:t>
            </a:r>
          </a:p>
          <a:p>
            <a:pPr marL="0" indent="0">
              <a:buFont typeface="Arial" panose="020B0604020202020204" pitchFamily="34" charset="0"/>
              <a:buNone/>
            </a:pPr>
            <a:endParaRPr lang="en-GB" sz="2400" dirty="0"/>
          </a:p>
          <a:p>
            <a:pPr marL="0" indent="0">
              <a:buFont typeface="Arial" panose="020B0604020202020204" pitchFamily="34" charset="0"/>
              <a:buNone/>
            </a:pPr>
            <a:r>
              <a:rPr lang="en-GB" sz="2400" dirty="0"/>
              <a:t>Adverbials that show place.</a:t>
            </a:r>
          </a:p>
          <a:p>
            <a:pPr marL="0" indent="0">
              <a:buFont typeface="Arial" panose="020B0604020202020204" pitchFamily="34" charset="0"/>
              <a:buNone/>
            </a:pPr>
            <a:r>
              <a:rPr lang="en-GB" sz="2400" dirty="0"/>
              <a:t>Interesting adjectives.</a:t>
            </a:r>
          </a:p>
          <a:p>
            <a:pPr marL="0" indent="0">
              <a:buFont typeface="Arial" panose="020B0604020202020204" pitchFamily="34" charset="0"/>
              <a:buNone/>
            </a:pPr>
            <a:r>
              <a:rPr lang="en-GB" sz="2400" dirty="0"/>
              <a:t>Conjunctions.</a:t>
            </a:r>
          </a:p>
          <a:p>
            <a:pPr marL="0" indent="0">
              <a:buFont typeface="Arial" panose="020B0604020202020204" pitchFamily="34" charset="0"/>
              <a:buNone/>
            </a:pPr>
            <a:r>
              <a:rPr lang="en-GB" sz="2400" dirty="0"/>
              <a:t>Correct punctuation. </a:t>
            </a:r>
          </a:p>
        </p:txBody>
      </p:sp>
    </p:spTree>
    <p:extLst>
      <p:ext uri="{BB962C8B-B14F-4D97-AF65-F5344CB8AC3E}">
        <p14:creationId xmlns:p14="http://schemas.microsoft.com/office/powerpoint/2010/main" val="17680530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571e11c5eb0f57803ce0a807acb8b90a">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23555bd6f297cf4c0acd9aacdfd8cc7f"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920185-DE21-44A4-A20D-C6233B17DD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F8F11D-A449-4684-B8E0-461263A2E192}">
  <ds:schemaRefs>
    <ds:schemaRef ds:uri="http://www.w3.org/XML/1998/namespace"/>
    <ds:schemaRef ds:uri="http://schemas.microsoft.com/sharepoint/v3"/>
    <ds:schemaRef ds:uri="http://purl.org/dc/terms/"/>
    <ds:schemaRef ds:uri="http://purl.org/dc/elements/1.1/"/>
    <ds:schemaRef ds:uri="http://schemas.microsoft.com/office/2006/documentManagement/types"/>
    <ds:schemaRef ds:uri="86144f90-c7b6-48d0-aae5-f5e9e48cc3df"/>
    <ds:schemaRef ds:uri="http://schemas.microsoft.com/office/2006/metadata/properties"/>
    <ds:schemaRef ds:uri="http://schemas.microsoft.com/office/infopath/2007/PartnerControls"/>
    <ds:schemaRef ds:uri="http://schemas.openxmlformats.org/package/2006/metadata/core-properties"/>
    <ds:schemaRef ds:uri="0f0ae0ff-29c4-4766-b250-c1a9bee8d430"/>
    <ds:schemaRef ds:uri="http://purl.org/dc/dcmitype/"/>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823</TotalTime>
  <Words>337</Words>
  <Application>Microsoft Office PowerPoint</Application>
  <PresentationFormat>On-screen Show (4:3)</PresentationFormat>
  <Paragraphs>25</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Monday 6th July 2020</vt:lpstr>
      <vt:lpstr>Today we are going to carry on adapting the story to make our own.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Jay Lacey</cp:lastModifiedBy>
  <cp:revision>25</cp:revision>
  <dcterms:created xsi:type="dcterms:W3CDTF">2018-03-17T10:08:43Z</dcterms:created>
  <dcterms:modified xsi:type="dcterms:W3CDTF">2020-06-24T14:59:31Z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