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sldIdLst>
    <p:sldId id="256" r:id="rId2"/>
    <p:sldId id="257" r:id="rId3"/>
    <p:sldId id="258" r:id="rId4"/>
    <p:sldId id="262" r:id="rId5"/>
    <p:sldId id="263"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816"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539DD367-B466-43C3-BBFE-60F489189DB1}" type="datetimeFigureOut">
              <a:rPr lang="en-GB" smtClean="0"/>
              <a:t>14/05/2020</a:t>
            </a:fld>
            <a:endParaRPr lang="en-GB"/>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GB"/>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C68752F-C0C4-4161-AAA2-84664103E72A}" type="slidenum">
              <a:rPr lang="en-GB" smtClean="0"/>
              <a:t>‹#›</a:t>
            </a:fld>
            <a:endParaRPr lang="en-GB"/>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91462853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14/05/2020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1361808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14/05/2020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3875436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14/05/2020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820170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539DD367-B466-43C3-BBFE-60F489189DB1}" type="datetimeFigureOut">
              <a:rPr lang="en-GB" smtClean="0"/>
              <a:t>14/05/2020</a:t>
            </a:fld>
            <a:endParaRPr lang="en-GB"/>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GB"/>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69660771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39DD367-B466-43C3-BBFE-60F489189DB1}" type="datetimeFigureOut">
              <a:rPr lang="en-GB" smtClean="0"/>
              <a:t>14/05/2020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619252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39DD367-B466-43C3-BBFE-60F489189DB1}" type="datetimeFigureOut">
              <a:rPr lang="en-GB" smtClean="0"/>
              <a:t>14/05/2020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307964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39DD367-B466-43C3-BBFE-60F489189DB1}" type="datetimeFigureOut">
              <a:rPr lang="en-GB" smtClean="0"/>
              <a:t>14/05/2020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406258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9DD367-B466-43C3-BBFE-60F489189DB1}" type="datetimeFigureOut">
              <a:rPr lang="en-GB" smtClean="0"/>
              <a:t>14/05/2020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4063299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39DD367-B466-43C3-BBFE-60F489189DB1}" type="datetimeFigureOut">
              <a:rPr lang="en-GB" smtClean="0"/>
              <a:t>14/05/2020</a:t>
            </a:fld>
            <a:endParaRPr lang="en-GB"/>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14131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39DD367-B466-43C3-BBFE-60F489189DB1}" type="datetimeFigureOut">
              <a:rPr lang="en-GB" smtClean="0"/>
              <a:t>14/05/2020</a:t>
            </a:fld>
            <a:endParaRPr lang="en-GB"/>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78474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539DD367-B466-43C3-BBFE-60F489189DB1}" type="datetimeFigureOut">
              <a:rPr lang="en-GB" smtClean="0"/>
              <a:t>14/05/2020</a:t>
            </a:fld>
            <a:endParaRPr lang="en-GB"/>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GB"/>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C68752F-C0C4-4161-AAA2-84664103E72A}" type="slidenum">
              <a:rPr lang="en-GB" smtClean="0"/>
              <a:t>‹#›</a:t>
            </a:fld>
            <a:endParaRPr lang="en-GB"/>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65471387"/>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3F8C5-DA2C-4C4B-B94E-01E6C0EB4674}"/>
              </a:ext>
            </a:extLst>
          </p:cNvPr>
          <p:cNvSpPr>
            <a:spLocks noGrp="1"/>
          </p:cNvSpPr>
          <p:nvPr>
            <p:ph type="ctrTitle"/>
          </p:nvPr>
        </p:nvSpPr>
        <p:spPr/>
        <p:txBody>
          <a:bodyPr/>
          <a:lstStyle/>
          <a:p>
            <a:r>
              <a:rPr lang="en-GB" sz="6000" dirty="0"/>
              <a:t>Year 4 Measurement</a:t>
            </a:r>
          </a:p>
        </p:txBody>
      </p:sp>
      <p:sp>
        <p:nvSpPr>
          <p:cNvPr id="4" name="Subtitle 2">
            <a:extLst>
              <a:ext uri="{FF2B5EF4-FFF2-40B4-BE49-F238E27FC236}">
                <a16:creationId xmlns:a16="http://schemas.microsoft.com/office/drawing/2014/main" id="{F59068A2-26A9-4B1D-86B6-6AB5C28F8528}"/>
              </a:ext>
            </a:extLst>
          </p:cNvPr>
          <p:cNvSpPr txBox="1">
            <a:spLocks/>
          </p:cNvSpPr>
          <p:nvPr/>
        </p:nvSpPr>
        <p:spPr>
          <a:xfrm>
            <a:off x="2832306" y="4108679"/>
            <a:ext cx="6831673" cy="1086237"/>
          </a:xfrm>
          <a:prstGeom prst="rect">
            <a:avLst/>
          </a:prstGeom>
        </p:spPr>
        <p:txBody>
          <a:bodyPr vert="horz" lIns="91440" tIns="45720" rIns="91440" bIns="45720" rtlCol="0" anchor="ctr">
            <a:norm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r>
              <a:rPr lang="en-GB" b="0" i="0" dirty="0">
                <a:solidFill>
                  <a:srgbClr val="000000"/>
                </a:solidFill>
                <a:effectLst/>
                <a:latin typeface="Calibri" panose="020F0502020204030204" pitchFamily="34" charset="0"/>
              </a:rPr>
              <a:t>Lesson 19 Measurement Lesson #</a:t>
            </a:r>
            <a:r>
              <a:rPr lang="en-GB" dirty="0">
                <a:solidFill>
                  <a:srgbClr val="000000"/>
                </a:solidFill>
                <a:latin typeface="Calibri" panose="020F0502020204030204" pitchFamily="34" charset="0"/>
              </a:rPr>
              <a:t>3</a:t>
            </a:r>
            <a:r>
              <a:rPr lang="en-GB" b="0" i="0" dirty="0">
                <a:solidFill>
                  <a:srgbClr val="000000"/>
                </a:solidFill>
                <a:effectLst/>
                <a:latin typeface="Calibri" panose="020F0502020204030204" pitchFamily="34" charset="0"/>
              </a:rPr>
              <a:t> Ordering</a:t>
            </a:r>
            <a:r>
              <a:rPr lang="en-GB" dirty="0">
                <a:solidFill>
                  <a:srgbClr val="000000"/>
                </a:solidFill>
                <a:latin typeface="Calibri" panose="020F0502020204030204" pitchFamily="34" charset="0"/>
              </a:rPr>
              <a:t> Mass</a:t>
            </a:r>
            <a:endParaRPr lang="en-GB" dirty="0"/>
          </a:p>
        </p:txBody>
      </p:sp>
    </p:spTree>
    <p:extLst>
      <p:ext uri="{BB962C8B-B14F-4D97-AF65-F5344CB8AC3E}">
        <p14:creationId xmlns:p14="http://schemas.microsoft.com/office/powerpoint/2010/main" val="3809328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B3FDC5D-D18B-4BF5-8C49-CE187C28379F}"/>
              </a:ext>
            </a:extLst>
          </p:cNvPr>
          <p:cNvSpPr txBox="1"/>
          <p:nvPr/>
        </p:nvSpPr>
        <p:spPr>
          <a:xfrm>
            <a:off x="996197" y="298276"/>
            <a:ext cx="9062203" cy="557075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GB" sz="2000" dirty="0"/>
              <a:t>To order mass we need to compare several different weights.</a:t>
            </a:r>
          </a:p>
          <a:p>
            <a:endParaRPr lang="en-GB" sz="2000" dirty="0"/>
          </a:p>
          <a:p>
            <a:r>
              <a:rPr lang="en-GB" sz="2000" dirty="0"/>
              <a:t>If the weights are in the same unit of measure, we can just compare which number is larger by first looking at digit largest in value (the digit furthest left), and then working our way across to the right.</a:t>
            </a:r>
          </a:p>
          <a:p>
            <a:endParaRPr lang="en-GB" sz="2000" dirty="0"/>
          </a:p>
          <a:p>
            <a:r>
              <a:rPr lang="en-GB" sz="2000" dirty="0"/>
              <a:t>For example: 0.</a:t>
            </a:r>
            <a:r>
              <a:rPr lang="en-GB" sz="2000" dirty="0">
                <a:solidFill>
                  <a:srgbClr val="FF0000"/>
                </a:solidFill>
              </a:rPr>
              <a:t>0</a:t>
            </a:r>
            <a:r>
              <a:rPr lang="en-GB" sz="2000" dirty="0"/>
              <a:t>6 kg and 0.</a:t>
            </a:r>
            <a:r>
              <a:rPr lang="en-GB" sz="2000" dirty="0">
                <a:solidFill>
                  <a:srgbClr val="FF0000"/>
                </a:solidFill>
              </a:rPr>
              <a:t>6</a:t>
            </a:r>
            <a:r>
              <a:rPr lang="en-GB" sz="2000" dirty="0"/>
              <a:t>0 kg.</a:t>
            </a:r>
          </a:p>
          <a:p>
            <a:endParaRPr lang="en-GB" sz="2000" dirty="0"/>
          </a:p>
          <a:p>
            <a:r>
              <a:rPr lang="en-GB" sz="2000" b="1" dirty="0"/>
              <a:t>0.60 kg is larger </a:t>
            </a:r>
            <a:r>
              <a:rPr lang="en-GB" sz="2000" dirty="0"/>
              <a:t>because they starting from the largest value, they both have zero in the ones column, but then 0.</a:t>
            </a:r>
            <a:r>
              <a:rPr lang="en-GB" sz="2000" dirty="0">
                <a:solidFill>
                  <a:srgbClr val="FF0000"/>
                </a:solidFill>
              </a:rPr>
              <a:t>6</a:t>
            </a:r>
            <a:r>
              <a:rPr lang="en-GB" sz="2000" dirty="0"/>
              <a:t>0 kg has </a:t>
            </a:r>
            <a:r>
              <a:rPr lang="en-GB" sz="2000" dirty="0">
                <a:solidFill>
                  <a:srgbClr val="FF0000"/>
                </a:solidFill>
              </a:rPr>
              <a:t>6 tenths </a:t>
            </a:r>
            <a:r>
              <a:rPr lang="en-GB" sz="2000" dirty="0"/>
              <a:t>whereas 0.</a:t>
            </a:r>
            <a:r>
              <a:rPr lang="en-GB" sz="2000" dirty="0">
                <a:solidFill>
                  <a:srgbClr val="FF0000"/>
                </a:solidFill>
              </a:rPr>
              <a:t>0</a:t>
            </a:r>
            <a:r>
              <a:rPr lang="en-GB" sz="2000" dirty="0"/>
              <a:t>6 kg has </a:t>
            </a:r>
            <a:r>
              <a:rPr lang="en-GB" sz="2000" dirty="0">
                <a:solidFill>
                  <a:srgbClr val="FF0000"/>
                </a:solidFill>
              </a:rPr>
              <a:t>zero tenths </a:t>
            </a:r>
            <a:r>
              <a:rPr lang="en-GB" sz="2000" dirty="0"/>
              <a:t>so 0.60 kg is larger.</a:t>
            </a:r>
          </a:p>
          <a:p>
            <a:endParaRPr lang="en-GB" sz="2000" dirty="0"/>
          </a:p>
          <a:p>
            <a:r>
              <a:rPr lang="en-GB" sz="2000" dirty="0"/>
              <a:t>So if I wanted to order: 6kg, 0.06kg, 0.6kg, 0.006 kg and 60kg </a:t>
            </a:r>
            <a:r>
              <a:rPr lang="en-GB" sz="2000" b="1" dirty="0"/>
              <a:t>from smallest to largest </a:t>
            </a:r>
            <a:r>
              <a:rPr lang="en-GB" sz="2000" dirty="0"/>
              <a:t>it would be:</a:t>
            </a:r>
          </a:p>
          <a:p>
            <a:endParaRPr lang="en-GB" sz="2000" b="1" dirty="0"/>
          </a:p>
          <a:p>
            <a:r>
              <a:rPr lang="en-GB" sz="2000" dirty="0"/>
              <a:t>0.006kg, 0.06 kg, 0.6kg, 6kg, 6.6kg</a:t>
            </a:r>
          </a:p>
          <a:p>
            <a:endParaRPr lang="en-GB" dirty="0"/>
          </a:p>
          <a:p>
            <a:endParaRPr lang="en-GB" dirty="0"/>
          </a:p>
        </p:txBody>
      </p:sp>
    </p:spTree>
    <p:extLst>
      <p:ext uri="{BB962C8B-B14F-4D97-AF65-F5344CB8AC3E}">
        <p14:creationId xmlns:p14="http://schemas.microsoft.com/office/powerpoint/2010/main" val="3249048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B3FDC5D-D18B-4BF5-8C49-CE187C28379F}"/>
              </a:ext>
            </a:extLst>
          </p:cNvPr>
          <p:cNvSpPr txBox="1"/>
          <p:nvPr/>
        </p:nvSpPr>
        <p:spPr>
          <a:xfrm>
            <a:off x="984738" y="197346"/>
            <a:ext cx="10902462" cy="646330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GB" dirty="0"/>
              <a:t>If we are looking at two different units of measure (e.g. grams and kilograms), then we must first convert some of the weights so that they are all in the same unit of measure.</a:t>
            </a:r>
          </a:p>
          <a:p>
            <a:endParaRPr lang="en-GB" dirty="0"/>
          </a:p>
          <a:p>
            <a:r>
              <a:rPr lang="en-GB" dirty="0"/>
              <a:t>E.g. 4 kg, 0.004 kg, 40g, 4500 g, 5 kg</a:t>
            </a:r>
            <a:br>
              <a:rPr lang="en-GB" dirty="0"/>
            </a:br>
            <a:br>
              <a:rPr lang="en-GB" dirty="0"/>
            </a:br>
            <a:r>
              <a:rPr lang="en-GB" dirty="0"/>
              <a:t>As there are less weights in grams, it may be easiest to convert the grams into kilograms first.</a:t>
            </a:r>
          </a:p>
          <a:p>
            <a:endParaRPr lang="en-GB" dirty="0"/>
          </a:p>
          <a:p>
            <a:endParaRPr lang="en-GB" dirty="0"/>
          </a:p>
          <a:p>
            <a:endParaRPr lang="en-GB" dirty="0"/>
          </a:p>
          <a:p>
            <a:endParaRPr lang="en-GB" dirty="0"/>
          </a:p>
          <a:p>
            <a:endParaRPr lang="en-GB" dirty="0"/>
          </a:p>
          <a:p>
            <a:endParaRPr lang="en-GB" dirty="0"/>
          </a:p>
          <a:p>
            <a:r>
              <a:rPr lang="en-GB" dirty="0"/>
              <a:t>Now that all of the weights are in the same unit of measure, I can order them from smallest to largest:</a:t>
            </a:r>
            <a:br>
              <a:rPr lang="en-GB" dirty="0"/>
            </a:br>
            <a:br>
              <a:rPr lang="en-GB" dirty="0"/>
            </a:br>
            <a:r>
              <a:rPr lang="en-GB" b="1" dirty="0"/>
              <a:t>0.004kg, 0.04kg, 4kg, 4.5kg, 5kg</a:t>
            </a:r>
            <a:br>
              <a:rPr lang="en-GB" dirty="0"/>
            </a:br>
            <a:br>
              <a:rPr lang="en-GB" dirty="0"/>
            </a:br>
            <a:r>
              <a:rPr lang="en-GB" dirty="0"/>
              <a:t>So looking at the original numbers: </a:t>
            </a:r>
            <a:r>
              <a:rPr lang="en-GB" b="1" dirty="0"/>
              <a:t>0.004kg, 40g,  4kg, 4500g, 5kg</a:t>
            </a:r>
            <a:br>
              <a:rPr lang="en-GB" dirty="0"/>
            </a:br>
            <a:br>
              <a:rPr lang="en-GB" dirty="0"/>
            </a:br>
            <a:endParaRPr lang="en-GB" dirty="0"/>
          </a:p>
          <a:p>
            <a:r>
              <a:rPr lang="en-GB" dirty="0"/>
              <a:t>If you are confident, you may be able to tell without converting which weight is greater.</a:t>
            </a:r>
          </a:p>
          <a:p>
            <a:endParaRPr lang="en-GB" dirty="0"/>
          </a:p>
          <a:p>
            <a:r>
              <a:rPr lang="en-GB" dirty="0"/>
              <a:t> E.g. 970 g or 1 kg. We should know there are 1000 g in every 1 kg, so 970 g must be smaller than 1 kg. This is something you could practise as you get more confident.</a:t>
            </a:r>
          </a:p>
        </p:txBody>
      </p:sp>
      <p:graphicFrame>
        <p:nvGraphicFramePr>
          <p:cNvPr id="12" name="Table 7">
            <a:extLst>
              <a:ext uri="{FF2B5EF4-FFF2-40B4-BE49-F238E27FC236}">
                <a16:creationId xmlns:a16="http://schemas.microsoft.com/office/drawing/2014/main" id="{A0985A4F-EE43-4A2E-80A8-997B3CAF316E}"/>
              </a:ext>
            </a:extLst>
          </p:cNvPr>
          <p:cNvGraphicFramePr>
            <a:graphicFrameLocks noGrp="1"/>
          </p:cNvGraphicFramePr>
          <p:nvPr>
            <p:extLst>
              <p:ext uri="{D42A27DB-BD31-4B8C-83A1-F6EECF244321}">
                <p14:modId xmlns:p14="http://schemas.microsoft.com/office/powerpoint/2010/main" val="1165933585"/>
              </p:ext>
            </p:extLst>
          </p:nvPr>
        </p:nvGraphicFramePr>
        <p:xfrm>
          <a:off x="6096000" y="2188969"/>
          <a:ext cx="5357205" cy="1341120"/>
        </p:xfrm>
        <a:graphic>
          <a:graphicData uri="http://schemas.openxmlformats.org/drawingml/2006/table">
            <a:tbl>
              <a:tblPr firstRow="1" bandRow="1">
                <a:tableStyleId>{5C22544A-7EE6-4342-B048-85BDC9FD1C3A}</a:tableStyleId>
              </a:tblPr>
              <a:tblGrid>
                <a:gridCol w="595245">
                  <a:extLst>
                    <a:ext uri="{9D8B030D-6E8A-4147-A177-3AD203B41FA5}">
                      <a16:colId xmlns:a16="http://schemas.microsoft.com/office/drawing/2014/main" val="2659275187"/>
                    </a:ext>
                  </a:extLst>
                </a:gridCol>
                <a:gridCol w="595245">
                  <a:extLst>
                    <a:ext uri="{9D8B030D-6E8A-4147-A177-3AD203B41FA5}">
                      <a16:colId xmlns:a16="http://schemas.microsoft.com/office/drawing/2014/main" val="1181718199"/>
                    </a:ext>
                  </a:extLst>
                </a:gridCol>
                <a:gridCol w="595245">
                  <a:extLst>
                    <a:ext uri="{9D8B030D-6E8A-4147-A177-3AD203B41FA5}">
                      <a16:colId xmlns:a16="http://schemas.microsoft.com/office/drawing/2014/main" val="1753874699"/>
                    </a:ext>
                  </a:extLst>
                </a:gridCol>
                <a:gridCol w="595245">
                  <a:extLst>
                    <a:ext uri="{9D8B030D-6E8A-4147-A177-3AD203B41FA5}">
                      <a16:colId xmlns:a16="http://schemas.microsoft.com/office/drawing/2014/main" val="2709824700"/>
                    </a:ext>
                  </a:extLst>
                </a:gridCol>
                <a:gridCol w="595245">
                  <a:extLst>
                    <a:ext uri="{9D8B030D-6E8A-4147-A177-3AD203B41FA5}">
                      <a16:colId xmlns:a16="http://schemas.microsoft.com/office/drawing/2014/main" val="2012290650"/>
                    </a:ext>
                  </a:extLst>
                </a:gridCol>
                <a:gridCol w="595245">
                  <a:extLst>
                    <a:ext uri="{9D8B030D-6E8A-4147-A177-3AD203B41FA5}">
                      <a16:colId xmlns:a16="http://schemas.microsoft.com/office/drawing/2014/main" val="3794360655"/>
                    </a:ext>
                  </a:extLst>
                </a:gridCol>
                <a:gridCol w="595245">
                  <a:extLst>
                    <a:ext uri="{9D8B030D-6E8A-4147-A177-3AD203B41FA5}">
                      <a16:colId xmlns:a16="http://schemas.microsoft.com/office/drawing/2014/main" val="3608085461"/>
                    </a:ext>
                  </a:extLst>
                </a:gridCol>
                <a:gridCol w="595245">
                  <a:extLst>
                    <a:ext uri="{9D8B030D-6E8A-4147-A177-3AD203B41FA5}">
                      <a16:colId xmlns:a16="http://schemas.microsoft.com/office/drawing/2014/main" val="3624763018"/>
                    </a:ext>
                  </a:extLst>
                </a:gridCol>
                <a:gridCol w="595245">
                  <a:extLst>
                    <a:ext uri="{9D8B030D-6E8A-4147-A177-3AD203B41FA5}">
                      <a16:colId xmlns:a16="http://schemas.microsoft.com/office/drawing/2014/main" val="31712686"/>
                    </a:ext>
                  </a:extLst>
                </a:gridCol>
              </a:tblGrid>
              <a:tr h="338190">
                <a:tc>
                  <a:txBody>
                    <a:bodyPr/>
                    <a:lstStyle/>
                    <a:p>
                      <a:pPr algn="ctr"/>
                      <a:r>
                        <a:rPr lang="en-GB" dirty="0"/>
                        <a:t>Th</a:t>
                      </a:r>
                      <a:endParaRPr lang="en-US" dirty="0"/>
                    </a:p>
                  </a:txBody>
                  <a:tcPr/>
                </a:tc>
                <a:tc>
                  <a:txBody>
                    <a:bodyPr/>
                    <a:lstStyle/>
                    <a:p>
                      <a:pPr algn="ctr"/>
                      <a:r>
                        <a:rPr lang="en-GB" dirty="0"/>
                        <a:t>H</a:t>
                      </a:r>
                      <a:endParaRPr lang="en-US" dirty="0"/>
                    </a:p>
                  </a:txBody>
                  <a:tcPr/>
                </a:tc>
                <a:tc>
                  <a:txBody>
                    <a:bodyPr/>
                    <a:lstStyle/>
                    <a:p>
                      <a:pPr algn="ctr"/>
                      <a:r>
                        <a:rPr lang="en-GB" dirty="0"/>
                        <a:t>T</a:t>
                      </a:r>
                      <a:endParaRPr lang="en-US" dirty="0"/>
                    </a:p>
                  </a:txBody>
                  <a:tcPr/>
                </a:tc>
                <a:tc>
                  <a:txBody>
                    <a:bodyPr/>
                    <a:lstStyle/>
                    <a:p>
                      <a:pPr algn="ctr"/>
                      <a:r>
                        <a:rPr lang="en-GB" dirty="0"/>
                        <a:t>O</a:t>
                      </a:r>
                      <a:endParaRPr lang="en-US" dirty="0"/>
                    </a:p>
                  </a:txBody>
                  <a:tcPr/>
                </a:tc>
                <a:tc>
                  <a:txBody>
                    <a:bodyPr/>
                    <a:lstStyle/>
                    <a:p>
                      <a:pPr algn="ctr"/>
                      <a:r>
                        <a:rPr lang="en-GB" dirty="0"/>
                        <a:t>.</a:t>
                      </a:r>
                      <a:endParaRPr lang="en-US" dirty="0"/>
                    </a:p>
                  </a:txBody>
                  <a:tcPr/>
                </a:tc>
                <a:tc>
                  <a:txBody>
                    <a:bodyPr/>
                    <a:lstStyle/>
                    <a:p>
                      <a:pPr algn="ctr"/>
                      <a:r>
                        <a:rPr lang="en-GB" dirty="0"/>
                        <a:t>t</a:t>
                      </a:r>
                      <a:endParaRPr lang="en-US" dirty="0"/>
                    </a:p>
                  </a:txBody>
                  <a:tcPr/>
                </a:tc>
                <a:tc>
                  <a:txBody>
                    <a:bodyPr/>
                    <a:lstStyle/>
                    <a:p>
                      <a:pPr algn="ctr"/>
                      <a:r>
                        <a:rPr lang="en-GB" dirty="0"/>
                        <a:t>h</a:t>
                      </a:r>
                      <a:endParaRPr lang="en-US" dirty="0"/>
                    </a:p>
                  </a:txBody>
                  <a:tcPr/>
                </a:tc>
                <a:tc>
                  <a:txBody>
                    <a:bodyPr/>
                    <a:lstStyle/>
                    <a:p>
                      <a:pPr algn="ctr"/>
                      <a:r>
                        <a:rPr lang="en-GB" dirty="0" err="1"/>
                        <a:t>th</a:t>
                      </a:r>
                      <a:endParaRPr lang="en-US" dirty="0"/>
                    </a:p>
                  </a:txBody>
                  <a:tcPr/>
                </a:tc>
                <a:tc>
                  <a:txBody>
                    <a:bodyPr/>
                    <a:lstStyle/>
                    <a:p>
                      <a:endParaRPr lang="en-US" dirty="0"/>
                    </a:p>
                  </a:txBody>
                  <a:tcPr/>
                </a:tc>
                <a:extLst>
                  <a:ext uri="{0D108BD9-81ED-4DB2-BD59-A6C34878D82A}">
                    <a16:rowId xmlns:a16="http://schemas.microsoft.com/office/drawing/2014/main" val="2449628029"/>
                  </a:ext>
                </a:extLst>
              </a:tr>
              <a:tr h="422738">
                <a:tc>
                  <a:txBody>
                    <a:bodyPr/>
                    <a:lstStyle/>
                    <a:p>
                      <a:pPr algn="ctr"/>
                      <a:endParaRPr lang="en-US" sz="2400" dirty="0"/>
                    </a:p>
                  </a:txBody>
                  <a:tcPr/>
                </a:tc>
                <a:tc>
                  <a:txBody>
                    <a:bodyPr/>
                    <a:lstStyle/>
                    <a:p>
                      <a:pPr algn="ctr"/>
                      <a:endParaRPr lang="en-US" sz="2400" dirty="0"/>
                    </a:p>
                  </a:txBody>
                  <a:tcPr/>
                </a:tc>
                <a:tc>
                  <a:txBody>
                    <a:bodyPr/>
                    <a:lstStyle/>
                    <a:p>
                      <a:pPr algn="ctr"/>
                      <a:r>
                        <a:rPr lang="en-GB" sz="2400" dirty="0"/>
                        <a:t>4</a:t>
                      </a:r>
                      <a:endParaRPr lang="en-US" sz="2400" dirty="0"/>
                    </a:p>
                  </a:txBody>
                  <a:tcPr/>
                </a:tc>
                <a:tc>
                  <a:txBody>
                    <a:bodyPr/>
                    <a:lstStyle/>
                    <a:p>
                      <a:pPr algn="ctr"/>
                      <a:r>
                        <a:rPr lang="en-GB" sz="2400" dirty="0"/>
                        <a:t>0</a:t>
                      </a:r>
                      <a:endParaRPr lang="en-US" sz="2400" dirty="0"/>
                    </a:p>
                  </a:txBody>
                  <a:tcPr/>
                </a:tc>
                <a:tc>
                  <a:txBody>
                    <a:bodyPr/>
                    <a:lstStyle/>
                    <a:p>
                      <a:pPr algn="ctr"/>
                      <a:r>
                        <a:rPr lang="en-GB" sz="2400" dirty="0"/>
                        <a:t>g</a:t>
                      </a: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endParaRPr lang="en-US" dirty="0"/>
                    </a:p>
                  </a:txBody>
                  <a:tcPr/>
                </a:tc>
                <a:extLst>
                  <a:ext uri="{0D108BD9-81ED-4DB2-BD59-A6C34878D82A}">
                    <a16:rowId xmlns:a16="http://schemas.microsoft.com/office/drawing/2014/main" val="1817736521"/>
                  </a:ext>
                </a:extLst>
              </a:tr>
              <a:tr h="479103">
                <a:tc>
                  <a:txBody>
                    <a:bodyPr/>
                    <a:lstStyle/>
                    <a:p>
                      <a:endParaRPr lang="en-US" sz="2400" dirty="0"/>
                    </a:p>
                  </a:txBody>
                  <a:tcPr/>
                </a:tc>
                <a:tc>
                  <a:txBody>
                    <a:bodyPr/>
                    <a:lstStyle/>
                    <a:p>
                      <a:endParaRPr lang="en-US" sz="2400" dirty="0"/>
                    </a:p>
                  </a:txBody>
                  <a:tcPr/>
                </a:tc>
                <a:tc>
                  <a:txBody>
                    <a:bodyPr/>
                    <a:lstStyle/>
                    <a:p>
                      <a:endParaRPr lang="en-US" sz="2400" dirty="0"/>
                    </a:p>
                  </a:txBody>
                  <a:tcPr/>
                </a:tc>
                <a:tc>
                  <a:txBody>
                    <a:bodyPr/>
                    <a:lstStyle/>
                    <a:p>
                      <a:pPr algn="ctr"/>
                      <a:r>
                        <a:rPr lang="en-GB" sz="2400" dirty="0"/>
                        <a:t>0</a:t>
                      </a:r>
                      <a:endParaRPr lang="en-US" sz="2400" dirty="0"/>
                    </a:p>
                  </a:txBody>
                  <a:tcPr/>
                </a:tc>
                <a:tc>
                  <a:txBody>
                    <a:bodyPr/>
                    <a:lstStyle/>
                    <a:p>
                      <a:pPr algn="ctr"/>
                      <a:r>
                        <a:rPr lang="en-GB" sz="2800" dirty="0"/>
                        <a:t>.</a:t>
                      </a:r>
                      <a:endParaRPr lang="en-US" sz="2800" dirty="0"/>
                    </a:p>
                  </a:txBody>
                  <a:tcPr/>
                </a:tc>
                <a:tc>
                  <a:txBody>
                    <a:bodyPr/>
                    <a:lstStyle/>
                    <a:p>
                      <a:pPr algn="ctr"/>
                      <a:r>
                        <a:rPr lang="en-GB" sz="2400" dirty="0"/>
                        <a:t>0</a:t>
                      </a:r>
                      <a:endParaRPr lang="en-US" sz="2400" dirty="0"/>
                    </a:p>
                  </a:txBody>
                  <a:tcPr/>
                </a:tc>
                <a:tc>
                  <a:txBody>
                    <a:bodyPr/>
                    <a:lstStyle/>
                    <a:p>
                      <a:pPr algn="ctr"/>
                      <a:r>
                        <a:rPr lang="en-GB" sz="2400" dirty="0"/>
                        <a:t>4</a:t>
                      </a:r>
                      <a:endParaRPr lang="en-US" sz="2400" dirty="0"/>
                    </a:p>
                  </a:txBody>
                  <a:tcPr/>
                </a:tc>
                <a:tc>
                  <a:txBody>
                    <a:bodyPr/>
                    <a:lstStyle/>
                    <a:p>
                      <a:pPr algn="ctr"/>
                      <a:r>
                        <a:rPr lang="en-GB" sz="2400" dirty="0"/>
                        <a:t>kg</a:t>
                      </a:r>
                      <a:endParaRPr lang="en-US" sz="2400" dirty="0"/>
                    </a:p>
                  </a:txBody>
                  <a:tcPr/>
                </a:tc>
                <a:tc>
                  <a:txBody>
                    <a:bodyPr/>
                    <a:lstStyle/>
                    <a:p>
                      <a:endParaRPr lang="en-US" dirty="0"/>
                    </a:p>
                  </a:txBody>
                  <a:tcPr/>
                </a:tc>
                <a:extLst>
                  <a:ext uri="{0D108BD9-81ED-4DB2-BD59-A6C34878D82A}">
                    <a16:rowId xmlns:a16="http://schemas.microsoft.com/office/drawing/2014/main" val="820169360"/>
                  </a:ext>
                </a:extLst>
              </a:tr>
            </a:tbl>
          </a:graphicData>
        </a:graphic>
      </p:graphicFrame>
      <p:graphicFrame>
        <p:nvGraphicFramePr>
          <p:cNvPr id="13" name="Table 7">
            <a:extLst>
              <a:ext uri="{FF2B5EF4-FFF2-40B4-BE49-F238E27FC236}">
                <a16:creationId xmlns:a16="http://schemas.microsoft.com/office/drawing/2014/main" id="{CED3B7F4-408C-4397-B7F3-FC4FDB68C0B2}"/>
              </a:ext>
            </a:extLst>
          </p:cNvPr>
          <p:cNvGraphicFramePr>
            <a:graphicFrameLocks noGrp="1"/>
          </p:cNvGraphicFramePr>
          <p:nvPr>
            <p:extLst>
              <p:ext uri="{D42A27DB-BD31-4B8C-83A1-F6EECF244321}">
                <p14:modId xmlns:p14="http://schemas.microsoft.com/office/powerpoint/2010/main" val="1434180299"/>
              </p:ext>
            </p:extLst>
          </p:nvPr>
        </p:nvGraphicFramePr>
        <p:xfrm>
          <a:off x="1092833" y="2185723"/>
          <a:ext cx="4745259" cy="1341120"/>
        </p:xfrm>
        <a:graphic>
          <a:graphicData uri="http://schemas.openxmlformats.org/drawingml/2006/table">
            <a:tbl>
              <a:tblPr firstRow="1" bandRow="1">
                <a:tableStyleId>{5C22544A-7EE6-4342-B048-85BDC9FD1C3A}</a:tableStyleId>
              </a:tblPr>
              <a:tblGrid>
                <a:gridCol w="527251">
                  <a:extLst>
                    <a:ext uri="{9D8B030D-6E8A-4147-A177-3AD203B41FA5}">
                      <a16:colId xmlns:a16="http://schemas.microsoft.com/office/drawing/2014/main" val="2659275187"/>
                    </a:ext>
                  </a:extLst>
                </a:gridCol>
                <a:gridCol w="527251">
                  <a:extLst>
                    <a:ext uri="{9D8B030D-6E8A-4147-A177-3AD203B41FA5}">
                      <a16:colId xmlns:a16="http://schemas.microsoft.com/office/drawing/2014/main" val="1181718199"/>
                    </a:ext>
                  </a:extLst>
                </a:gridCol>
                <a:gridCol w="527251">
                  <a:extLst>
                    <a:ext uri="{9D8B030D-6E8A-4147-A177-3AD203B41FA5}">
                      <a16:colId xmlns:a16="http://schemas.microsoft.com/office/drawing/2014/main" val="1753874699"/>
                    </a:ext>
                  </a:extLst>
                </a:gridCol>
                <a:gridCol w="527251">
                  <a:extLst>
                    <a:ext uri="{9D8B030D-6E8A-4147-A177-3AD203B41FA5}">
                      <a16:colId xmlns:a16="http://schemas.microsoft.com/office/drawing/2014/main" val="2709824700"/>
                    </a:ext>
                  </a:extLst>
                </a:gridCol>
                <a:gridCol w="527251">
                  <a:extLst>
                    <a:ext uri="{9D8B030D-6E8A-4147-A177-3AD203B41FA5}">
                      <a16:colId xmlns:a16="http://schemas.microsoft.com/office/drawing/2014/main" val="2012290650"/>
                    </a:ext>
                  </a:extLst>
                </a:gridCol>
                <a:gridCol w="527251">
                  <a:extLst>
                    <a:ext uri="{9D8B030D-6E8A-4147-A177-3AD203B41FA5}">
                      <a16:colId xmlns:a16="http://schemas.microsoft.com/office/drawing/2014/main" val="3794360655"/>
                    </a:ext>
                  </a:extLst>
                </a:gridCol>
                <a:gridCol w="527251">
                  <a:extLst>
                    <a:ext uri="{9D8B030D-6E8A-4147-A177-3AD203B41FA5}">
                      <a16:colId xmlns:a16="http://schemas.microsoft.com/office/drawing/2014/main" val="3608085461"/>
                    </a:ext>
                  </a:extLst>
                </a:gridCol>
                <a:gridCol w="527251">
                  <a:extLst>
                    <a:ext uri="{9D8B030D-6E8A-4147-A177-3AD203B41FA5}">
                      <a16:colId xmlns:a16="http://schemas.microsoft.com/office/drawing/2014/main" val="3624763018"/>
                    </a:ext>
                  </a:extLst>
                </a:gridCol>
                <a:gridCol w="527251">
                  <a:extLst>
                    <a:ext uri="{9D8B030D-6E8A-4147-A177-3AD203B41FA5}">
                      <a16:colId xmlns:a16="http://schemas.microsoft.com/office/drawing/2014/main" val="31712686"/>
                    </a:ext>
                  </a:extLst>
                </a:gridCol>
              </a:tblGrid>
              <a:tr h="338190">
                <a:tc>
                  <a:txBody>
                    <a:bodyPr/>
                    <a:lstStyle/>
                    <a:p>
                      <a:pPr algn="ctr"/>
                      <a:r>
                        <a:rPr lang="en-GB" dirty="0"/>
                        <a:t>Th</a:t>
                      </a:r>
                      <a:endParaRPr lang="en-US" dirty="0"/>
                    </a:p>
                  </a:txBody>
                  <a:tcPr/>
                </a:tc>
                <a:tc>
                  <a:txBody>
                    <a:bodyPr/>
                    <a:lstStyle/>
                    <a:p>
                      <a:pPr algn="ctr"/>
                      <a:r>
                        <a:rPr lang="en-GB" dirty="0"/>
                        <a:t>H</a:t>
                      </a:r>
                      <a:endParaRPr lang="en-US" dirty="0"/>
                    </a:p>
                  </a:txBody>
                  <a:tcPr/>
                </a:tc>
                <a:tc>
                  <a:txBody>
                    <a:bodyPr/>
                    <a:lstStyle/>
                    <a:p>
                      <a:pPr algn="ctr"/>
                      <a:r>
                        <a:rPr lang="en-GB" dirty="0"/>
                        <a:t>T</a:t>
                      </a:r>
                      <a:endParaRPr lang="en-US" dirty="0"/>
                    </a:p>
                  </a:txBody>
                  <a:tcPr/>
                </a:tc>
                <a:tc>
                  <a:txBody>
                    <a:bodyPr/>
                    <a:lstStyle/>
                    <a:p>
                      <a:pPr algn="ctr"/>
                      <a:r>
                        <a:rPr lang="en-GB" dirty="0"/>
                        <a:t>O</a:t>
                      </a:r>
                      <a:endParaRPr lang="en-US" dirty="0"/>
                    </a:p>
                  </a:txBody>
                  <a:tcPr/>
                </a:tc>
                <a:tc>
                  <a:txBody>
                    <a:bodyPr/>
                    <a:lstStyle/>
                    <a:p>
                      <a:pPr algn="ctr"/>
                      <a:r>
                        <a:rPr lang="en-GB" dirty="0"/>
                        <a:t>.</a:t>
                      </a:r>
                      <a:endParaRPr lang="en-US" dirty="0"/>
                    </a:p>
                  </a:txBody>
                  <a:tcPr/>
                </a:tc>
                <a:tc>
                  <a:txBody>
                    <a:bodyPr/>
                    <a:lstStyle/>
                    <a:p>
                      <a:pPr algn="ctr"/>
                      <a:r>
                        <a:rPr lang="en-GB" dirty="0"/>
                        <a:t>t</a:t>
                      </a:r>
                      <a:endParaRPr lang="en-US" dirty="0"/>
                    </a:p>
                  </a:txBody>
                  <a:tcPr/>
                </a:tc>
                <a:tc>
                  <a:txBody>
                    <a:bodyPr/>
                    <a:lstStyle/>
                    <a:p>
                      <a:pPr algn="ctr"/>
                      <a:r>
                        <a:rPr lang="en-GB" dirty="0"/>
                        <a:t>h</a:t>
                      </a:r>
                      <a:endParaRPr lang="en-US" dirty="0"/>
                    </a:p>
                  </a:txBody>
                  <a:tcPr/>
                </a:tc>
                <a:tc>
                  <a:txBody>
                    <a:bodyPr/>
                    <a:lstStyle/>
                    <a:p>
                      <a:pPr algn="ctr"/>
                      <a:r>
                        <a:rPr lang="en-GB" dirty="0" err="1"/>
                        <a:t>th</a:t>
                      </a:r>
                      <a:endParaRPr lang="en-US" dirty="0"/>
                    </a:p>
                  </a:txBody>
                  <a:tcPr/>
                </a:tc>
                <a:tc>
                  <a:txBody>
                    <a:bodyPr/>
                    <a:lstStyle/>
                    <a:p>
                      <a:endParaRPr lang="en-US" dirty="0"/>
                    </a:p>
                  </a:txBody>
                  <a:tcPr/>
                </a:tc>
                <a:extLst>
                  <a:ext uri="{0D108BD9-81ED-4DB2-BD59-A6C34878D82A}">
                    <a16:rowId xmlns:a16="http://schemas.microsoft.com/office/drawing/2014/main" val="2449628029"/>
                  </a:ext>
                </a:extLst>
              </a:tr>
              <a:tr h="422738">
                <a:tc>
                  <a:txBody>
                    <a:bodyPr/>
                    <a:lstStyle/>
                    <a:p>
                      <a:pPr algn="ctr"/>
                      <a:r>
                        <a:rPr lang="en-GB" sz="2400" dirty="0"/>
                        <a:t>4</a:t>
                      </a:r>
                      <a:endParaRPr lang="en-US" sz="2400" dirty="0"/>
                    </a:p>
                  </a:txBody>
                  <a:tcPr/>
                </a:tc>
                <a:tc>
                  <a:txBody>
                    <a:bodyPr/>
                    <a:lstStyle/>
                    <a:p>
                      <a:pPr algn="ctr"/>
                      <a:r>
                        <a:rPr lang="en-GB" sz="2400" dirty="0"/>
                        <a:t>5</a:t>
                      </a:r>
                      <a:endParaRPr lang="en-US" sz="2400" dirty="0"/>
                    </a:p>
                  </a:txBody>
                  <a:tcPr/>
                </a:tc>
                <a:tc>
                  <a:txBody>
                    <a:bodyPr/>
                    <a:lstStyle/>
                    <a:p>
                      <a:pPr algn="ctr"/>
                      <a:r>
                        <a:rPr lang="en-GB" sz="2400" dirty="0"/>
                        <a:t>0</a:t>
                      </a:r>
                      <a:endParaRPr lang="en-US" sz="2400" dirty="0"/>
                    </a:p>
                  </a:txBody>
                  <a:tcPr/>
                </a:tc>
                <a:tc>
                  <a:txBody>
                    <a:bodyPr/>
                    <a:lstStyle/>
                    <a:p>
                      <a:pPr algn="ctr"/>
                      <a:r>
                        <a:rPr lang="en-GB" sz="2400" dirty="0"/>
                        <a:t>0</a:t>
                      </a:r>
                      <a:endParaRPr lang="en-US" sz="2400" dirty="0"/>
                    </a:p>
                  </a:txBody>
                  <a:tcPr/>
                </a:tc>
                <a:tc>
                  <a:txBody>
                    <a:bodyPr/>
                    <a:lstStyle/>
                    <a:p>
                      <a:pPr algn="ctr"/>
                      <a:r>
                        <a:rPr lang="en-GB" sz="2400" dirty="0"/>
                        <a:t>g</a:t>
                      </a: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endParaRPr lang="en-US" dirty="0"/>
                    </a:p>
                  </a:txBody>
                  <a:tcPr/>
                </a:tc>
                <a:extLst>
                  <a:ext uri="{0D108BD9-81ED-4DB2-BD59-A6C34878D82A}">
                    <a16:rowId xmlns:a16="http://schemas.microsoft.com/office/drawing/2014/main" val="1817736521"/>
                  </a:ext>
                </a:extLst>
              </a:tr>
              <a:tr h="479103">
                <a:tc>
                  <a:txBody>
                    <a:bodyPr/>
                    <a:lstStyle/>
                    <a:p>
                      <a:endParaRPr lang="en-US" sz="2400" dirty="0"/>
                    </a:p>
                  </a:txBody>
                  <a:tcPr/>
                </a:tc>
                <a:tc>
                  <a:txBody>
                    <a:bodyPr/>
                    <a:lstStyle/>
                    <a:p>
                      <a:endParaRPr lang="en-US" sz="2400" dirty="0"/>
                    </a:p>
                  </a:txBody>
                  <a:tcPr/>
                </a:tc>
                <a:tc>
                  <a:txBody>
                    <a:bodyPr/>
                    <a:lstStyle/>
                    <a:p>
                      <a:endParaRPr lang="en-US" sz="2400" dirty="0"/>
                    </a:p>
                  </a:txBody>
                  <a:tcPr/>
                </a:tc>
                <a:tc>
                  <a:txBody>
                    <a:bodyPr/>
                    <a:lstStyle/>
                    <a:p>
                      <a:pPr algn="ctr"/>
                      <a:r>
                        <a:rPr lang="en-GB" sz="2400" dirty="0"/>
                        <a:t>4</a:t>
                      </a:r>
                      <a:endParaRPr lang="en-US" sz="2400" dirty="0"/>
                    </a:p>
                  </a:txBody>
                  <a:tcPr/>
                </a:tc>
                <a:tc>
                  <a:txBody>
                    <a:bodyPr/>
                    <a:lstStyle/>
                    <a:p>
                      <a:pPr algn="ctr"/>
                      <a:r>
                        <a:rPr lang="en-GB" sz="2800" dirty="0"/>
                        <a:t>.</a:t>
                      </a:r>
                      <a:endParaRPr lang="en-US" sz="2800" dirty="0"/>
                    </a:p>
                  </a:txBody>
                  <a:tcPr/>
                </a:tc>
                <a:tc>
                  <a:txBody>
                    <a:bodyPr/>
                    <a:lstStyle/>
                    <a:p>
                      <a:pPr algn="ctr"/>
                      <a:r>
                        <a:rPr lang="en-GB" sz="2400" dirty="0"/>
                        <a:t>5</a:t>
                      </a:r>
                      <a:endParaRPr lang="en-US" sz="2400" dirty="0"/>
                    </a:p>
                  </a:txBody>
                  <a:tcPr/>
                </a:tc>
                <a:tc>
                  <a:txBody>
                    <a:bodyPr/>
                    <a:lstStyle/>
                    <a:p>
                      <a:pPr algn="ctr"/>
                      <a:r>
                        <a:rPr lang="en-GB" sz="2400" dirty="0"/>
                        <a:t>kg</a:t>
                      </a:r>
                      <a:endParaRPr lang="en-US" sz="2400" dirty="0"/>
                    </a:p>
                  </a:txBody>
                  <a:tcPr/>
                </a:tc>
                <a:tc>
                  <a:txBody>
                    <a:bodyPr/>
                    <a:lstStyle/>
                    <a:p>
                      <a:pPr algn="ctr"/>
                      <a:endParaRPr lang="en-US" sz="2400" dirty="0"/>
                    </a:p>
                  </a:txBody>
                  <a:tcPr/>
                </a:tc>
                <a:tc>
                  <a:txBody>
                    <a:bodyPr/>
                    <a:lstStyle/>
                    <a:p>
                      <a:endParaRPr lang="en-US" dirty="0"/>
                    </a:p>
                  </a:txBody>
                  <a:tcPr/>
                </a:tc>
                <a:extLst>
                  <a:ext uri="{0D108BD9-81ED-4DB2-BD59-A6C34878D82A}">
                    <a16:rowId xmlns:a16="http://schemas.microsoft.com/office/drawing/2014/main" val="820169360"/>
                  </a:ext>
                </a:extLst>
              </a:tr>
            </a:tbl>
          </a:graphicData>
        </a:graphic>
      </p:graphicFrame>
    </p:spTree>
    <p:extLst>
      <p:ext uri="{BB962C8B-B14F-4D97-AF65-F5344CB8AC3E}">
        <p14:creationId xmlns:p14="http://schemas.microsoft.com/office/powerpoint/2010/main" val="3717949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BBB3DCE-8E0D-4D80-A2A3-9DD8852B36CB}"/>
              </a:ext>
            </a:extLst>
          </p:cNvPr>
          <p:cNvSpPr txBox="1"/>
          <p:nvPr/>
        </p:nvSpPr>
        <p:spPr>
          <a:xfrm>
            <a:off x="1367156" y="337504"/>
            <a:ext cx="10201992"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GB" sz="2400" dirty="0"/>
              <a:t>Your Turn. Have a go at ordering these masses from smallest to largest:</a:t>
            </a:r>
          </a:p>
          <a:p>
            <a:endParaRPr lang="en-GB" sz="2400" dirty="0"/>
          </a:p>
          <a:p>
            <a:r>
              <a:rPr lang="en-GB" sz="2400" dirty="0"/>
              <a:t>3.2kg, 320g, 3400g, 3kg, 3.6kg</a:t>
            </a:r>
          </a:p>
        </p:txBody>
      </p:sp>
      <p:graphicFrame>
        <p:nvGraphicFramePr>
          <p:cNvPr id="7" name="Table 7">
            <a:extLst>
              <a:ext uri="{FF2B5EF4-FFF2-40B4-BE49-F238E27FC236}">
                <a16:creationId xmlns:a16="http://schemas.microsoft.com/office/drawing/2014/main" id="{99B3DFB4-6A22-4A43-AFD5-502BD2F0FC90}"/>
              </a:ext>
            </a:extLst>
          </p:cNvPr>
          <p:cNvGraphicFramePr>
            <a:graphicFrameLocks noGrp="1"/>
          </p:cNvGraphicFramePr>
          <p:nvPr>
            <p:extLst>
              <p:ext uri="{D42A27DB-BD31-4B8C-83A1-F6EECF244321}">
                <p14:modId xmlns:p14="http://schemas.microsoft.com/office/powerpoint/2010/main" val="274984382"/>
              </p:ext>
            </p:extLst>
          </p:nvPr>
        </p:nvGraphicFramePr>
        <p:xfrm>
          <a:off x="1367156" y="1930160"/>
          <a:ext cx="4745259" cy="1341120"/>
        </p:xfrm>
        <a:graphic>
          <a:graphicData uri="http://schemas.openxmlformats.org/drawingml/2006/table">
            <a:tbl>
              <a:tblPr firstRow="1" bandRow="1">
                <a:tableStyleId>{5C22544A-7EE6-4342-B048-85BDC9FD1C3A}</a:tableStyleId>
              </a:tblPr>
              <a:tblGrid>
                <a:gridCol w="527251">
                  <a:extLst>
                    <a:ext uri="{9D8B030D-6E8A-4147-A177-3AD203B41FA5}">
                      <a16:colId xmlns:a16="http://schemas.microsoft.com/office/drawing/2014/main" val="2659275187"/>
                    </a:ext>
                  </a:extLst>
                </a:gridCol>
                <a:gridCol w="527251">
                  <a:extLst>
                    <a:ext uri="{9D8B030D-6E8A-4147-A177-3AD203B41FA5}">
                      <a16:colId xmlns:a16="http://schemas.microsoft.com/office/drawing/2014/main" val="1181718199"/>
                    </a:ext>
                  </a:extLst>
                </a:gridCol>
                <a:gridCol w="527251">
                  <a:extLst>
                    <a:ext uri="{9D8B030D-6E8A-4147-A177-3AD203B41FA5}">
                      <a16:colId xmlns:a16="http://schemas.microsoft.com/office/drawing/2014/main" val="1753874699"/>
                    </a:ext>
                  </a:extLst>
                </a:gridCol>
                <a:gridCol w="527251">
                  <a:extLst>
                    <a:ext uri="{9D8B030D-6E8A-4147-A177-3AD203B41FA5}">
                      <a16:colId xmlns:a16="http://schemas.microsoft.com/office/drawing/2014/main" val="2709824700"/>
                    </a:ext>
                  </a:extLst>
                </a:gridCol>
                <a:gridCol w="527251">
                  <a:extLst>
                    <a:ext uri="{9D8B030D-6E8A-4147-A177-3AD203B41FA5}">
                      <a16:colId xmlns:a16="http://schemas.microsoft.com/office/drawing/2014/main" val="2012290650"/>
                    </a:ext>
                  </a:extLst>
                </a:gridCol>
                <a:gridCol w="527251">
                  <a:extLst>
                    <a:ext uri="{9D8B030D-6E8A-4147-A177-3AD203B41FA5}">
                      <a16:colId xmlns:a16="http://schemas.microsoft.com/office/drawing/2014/main" val="3794360655"/>
                    </a:ext>
                  </a:extLst>
                </a:gridCol>
                <a:gridCol w="527251">
                  <a:extLst>
                    <a:ext uri="{9D8B030D-6E8A-4147-A177-3AD203B41FA5}">
                      <a16:colId xmlns:a16="http://schemas.microsoft.com/office/drawing/2014/main" val="3608085461"/>
                    </a:ext>
                  </a:extLst>
                </a:gridCol>
                <a:gridCol w="527251">
                  <a:extLst>
                    <a:ext uri="{9D8B030D-6E8A-4147-A177-3AD203B41FA5}">
                      <a16:colId xmlns:a16="http://schemas.microsoft.com/office/drawing/2014/main" val="3624763018"/>
                    </a:ext>
                  </a:extLst>
                </a:gridCol>
                <a:gridCol w="527251">
                  <a:extLst>
                    <a:ext uri="{9D8B030D-6E8A-4147-A177-3AD203B41FA5}">
                      <a16:colId xmlns:a16="http://schemas.microsoft.com/office/drawing/2014/main" val="31712686"/>
                    </a:ext>
                  </a:extLst>
                </a:gridCol>
              </a:tblGrid>
              <a:tr h="338190">
                <a:tc>
                  <a:txBody>
                    <a:bodyPr/>
                    <a:lstStyle/>
                    <a:p>
                      <a:pPr algn="ctr"/>
                      <a:r>
                        <a:rPr lang="en-GB" dirty="0"/>
                        <a:t>Th</a:t>
                      </a:r>
                      <a:endParaRPr lang="en-US" dirty="0"/>
                    </a:p>
                  </a:txBody>
                  <a:tcPr/>
                </a:tc>
                <a:tc>
                  <a:txBody>
                    <a:bodyPr/>
                    <a:lstStyle/>
                    <a:p>
                      <a:pPr algn="ctr"/>
                      <a:r>
                        <a:rPr lang="en-GB" dirty="0"/>
                        <a:t>H</a:t>
                      </a:r>
                      <a:endParaRPr lang="en-US" dirty="0"/>
                    </a:p>
                  </a:txBody>
                  <a:tcPr/>
                </a:tc>
                <a:tc>
                  <a:txBody>
                    <a:bodyPr/>
                    <a:lstStyle/>
                    <a:p>
                      <a:pPr algn="ctr"/>
                      <a:r>
                        <a:rPr lang="en-GB" dirty="0"/>
                        <a:t>T</a:t>
                      </a:r>
                      <a:endParaRPr lang="en-US" dirty="0"/>
                    </a:p>
                  </a:txBody>
                  <a:tcPr/>
                </a:tc>
                <a:tc>
                  <a:txBody>
                    <a:bodyPr/>
                    <a:lstStyle/>
                    <a:p>
                      <a:pPr algn="ctr"/>
                      <a:r>
                        <a:rPr lang="en-GB" dirty="0"/>
                        <a:t>O</a:t>
                      </a:r>
                      <a:endParaRPr lang="en-US" dirty="0"/>
                    </a:p>
                  </a:txBody>
                  <a:tcPr/>
                </a:tc>
                <a:tc>
                  <a:txBody>
                    <a:bodyPr/>
                    <a:lstStyle/>
                    <a:p>
                      <a:pPr algn="ctr"/>
                      <a:r>
                        <a:rPr lang="en-GB" dirty="0"/>
                        <a:t>.</a:t>
                      </a:r>
                      <a:endParaRPr lang="en-US" dirty="0"/>
                    </a:p>
                  </a:txBody>
                  <a:tcPr/>
                </a:tc>
                <a:tc>
                  <a:txBody>
                    <a:bodyPr/>
                    <a:lstStyle/>
                    <a:p>
                      <a:pPr algn="ctr"/>
                      <a:r>
                        <a:rPr lang="en-GB" dirty="0"/>
                        <a:t>t</a:t>
                      </a:r>
                      <a:endParaRPr lang="en-US" dirty="0"/>
                    </a:p>
                  </a:txBody>
                  <a:tcPr/>
                </a:tc>
                <a:tc>
                  <a:txBody>
                    <a:bodyPr/>
                    <a:lstStyle/>
                    <a:p>
                      <a:pPr algn="ctr"/>
                      <a:r>
                        <a:rPr lang="en-GB" dirty="0"/>
                        <a:t>h</a:t>
                      </a:r>
                      <a:endParaRPr lang="en-US" dirty="0"/>
                    </a:p>
                  </a:txBody>
                  <a:tcPr/>
                </a:tc>
                <a:tc>
                  <a:txBody>
                    <a:bodyPr/>
                    <a:lstStyle/>
                    <a:p>
                      <a:pPr algn="ctr"/>
                      <a:r>
                        <a:rPr lang="en-GB" dirty="0" err="1"/>
                        <a:t>th</a:t>
                      </a:r>
                      <a:endParaRPr lang="en-US" dirty="0"/>
                    </a:p>
                  </a:txBody>
                  <a:tcPr/>
                </a:tc>
                <a:tc>
                  <a:txBody>
                    <a:bodyPr/>
                    <a:lstStyle/>
                    <a:p>
                      <a:endParaRPr lang="en-US" dirty="0"/>
                    </a:p>
                  </a:txBody>
                  <a:tcPr/>
                </a:tc>
                <a:extLst>
                  <a:ext uri="{0D108BD9-81ED-4DB2-BD59-A6C34878D82A}">
                    <a16:rowId xmlns:a16="http://schemas.microsoft.com/office/drawing/2014/main" val="2449628029"/>
                  </a:ext>
                </a:extLst>
              </a:tr>
              <a:tr h="422738">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r>
                        <a:rPr lang="en-GB" sz="2400" dirty="0"/>
                        <a:t>.</a:t>
                      </a: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endParaRPr lang="en-US" dirty="0"/>
                    </a:p>
                  </a:txBody>
                  <a:tcPr/>
                </a:tc>
                <a:extLst>
                  <a:ext uri="{0D108BD9-81ED-4DB2-BD59-A6C34878D82A}">
                    <a16:rowId xmlns:a16="http://schemas.microsoft.com/office/drawing/2014/main" val="1817736521"/>
                  </a:ext>
                </a:extLst>
              </a:tr>
              <a:tr h="479103">
                <a:tc>
                  <a:txBody>
                    <a:bodyPr/>
                    <a:lstStyle/>
                    <a:p>
                      <a:endParaRPr lang="en-US" sz="2400" dirty="0"/>
                    </a:p>
                  </a:txBody>
                  <a:tcPr/>
                </a:tc>
                <a:tc>
                  <a:txBody>
                    <a:bodyPr/>
                    <a:lstStyle/>
                    <a:p>
                      <a:endParaRPr lang="en-US" sz="2400" dirty="0"/>
                    </a:p>
                  </a:txBody>
                  <a:tcPr/>
                </a:tc>
                <a:tc>
                  <a:txBody>
                    <a:bodyPr/>
                    <a:lstStyle/>
                    <a:p>
                      <a:endParaRPr lang="en-US" sz="2400" dirty="0"/>
                    </a:p>
                  </a:txBody>
                  <a:tcPr/>
                </a:tc>
                <a:tc>
                  <a:txBody>
                    <a:bodyPr/>
                    <a:lstStyle/>
                    <a:p>
                      <a:pPr algn="ctr"/>
                      <a:endParaRPr lang="en-US" sz="2400" dirty="0"/>
                    </a:p>
                  </a:txBody>
                  <a:tcPr/>
                </a:tc>
                <a:tc>
                  <a:txBody>
                    <a:bodyPr/>
                    <a:lstStyle/>
                    <a:p>
                      <a:pPr algn="ctr"/>
                      <a:r>
                        <a:rPr lang="en-GB" sz="2800" dirty="0"/>
                        <a:t>.</a:t>
                      </a:r>
                      <a:endParaRPr lang="en-US" sz="28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endParaRPr lang="en-US" dirty="0"/>
                    </a:p>
                  </a:txBody>
                  <a:tcPr/>
                </a:tc>
                <a:extLst>
                  <a:ext uri="{0D108BD9-81ED-4DB2-BD59-A6C34878D82A}">
                    <a16:rowId xmlns:a16="http://schemas.microsoft.com/office/drawing/2014/main" val="820169360"/>
                  </a:ext>
                </a:extLst>
              </a:tr>
            </a:tbl>
          </a:graphicData>
        </a:graphic>
      </p:graphicFrame>
      <p:graphicFrame>
        <p:nvGraphicFramePr>
          <p:cNvPr id="8" name="Table 7">
            <a:extLst>
              <a:ext uri="{FF2B5EF4-FFF2-40B4-BE49-F238E27FC236}">
                <a16:creationId xmlns:a16="http://schemas.microsoft.com/office/drawing/2014/main" id="{7B29548B-1992-41FE-B422-CF510C5DAD16}"/>
              </a:ext>
            </a:extLst>
          </p:cNvPr>
          <p:cNvGraphicFramePr>
            <a:graphicFrameLocks noGrp="1"/>
          </p:cNvGraphicFramePr>
          <p:nvPr>
            <p:extLst>
              <p:ext uri="{D42A27DB-BD31-4B8C-83A1-F6EECF244321}">
                <p14:modId xmlns:p14="http://schemas.microsoft.com/office/powerpoint/2010/main" val="1963192956"/>
              </p:ext>
            </p:extLst>
          </p:nvPr>
        </p:nvGraphicFramePr>
        <p:xfrm>
          <a:off x="6823889" y="1930160"/>
          <a:ext cx="4745259" cy="1341120"/>
        </p:xfrm>
        <a:graphic>
          <a:graphicData uri="http://schemas.openxmlformats.org/drawingml/2006/table">
            <a:tbl>
              <a:tblPr firstRow="1" bandRow="1">
                <a:tableStyleId>{5C22544A-7EE6-4342-B048-85BDC9FD1C3A}</a:tableStyleId>
              </a:tblPr>
              <a:tblGrid>
                <a:gridCol w="527251">
                  <a:extLst>
                    <a:ext uri="{9D8B030D-6E8A-4147-A177-3AD203B41FA5}">
                      <a16:colId xmlns:a16="http://schemas.microsoft.com/office/drawing/2014/main" val="2659275187"/>
                    </a:ext>
                  </a:extLst>
                </a:gridCol>
                <a:gridCol w="527251">
                  <a:extLst>
                    <a:ext uri="{9D8B030D-6E8A-4147-A177-3AD203B41FA5}">
                      <a16:colId xmlns:a16="http://schemas.microsoft.com/office/drawing/2014/main" val="1181718199"/>
                    </a:ext>
                  </a:extLst>
                </a:gridCol>
                <a:gridCol w="527251">
                  <a:extLst>
                    <a:ext uri="{9D8B030D-6E8A-4147-A177-3AD203B41FA5}">
                      <a16:colId xmlns:a16="http://schemas.microsoft.com/office/drawing/2014/main" val="1753874699"/>
                    </a:ext>
                  </a:extLst>
                </a:gridCol>
                <a:gridCol w="527251">
                  <a:extLst>
                    <a:ext uri="{9D8B030D-6E8A-4147-A177-3AD203B41FA5}">
                      <a16:colId xmlns:a16="http://schemas.microsoft.com/office/drawing/2014/main" val="2709824700"/>
                    </a:ext>
                  </a:extLst>
                </a:gridCol>
                <a:gridCol w="527251">
                  <a:extLst>
                    <a:ext uri="{9D8B030D-6E8A-4147-A177-3AD203B41FA5}">
                      <a16:colId xmlns:a16="http://schemas.microsoft.com/office/drawing/2014/main" val="2012290650"/>
                    </a:ext>
                  </a:extLst>
                </a:gridCol>
                <a:gridCol w="527251">
                  <a:extLst>
                    <a:ext uri="{9D8B030D-6E8A-4147-A177-3AD203B41FA5}">
                      <a16:colId xmlns:a16="http://schemas.microsoft.com/office/drawing/2014/main" val="3794360655"/>
                    </a:ext>
                  </a:extLst>
                </a:gridCol>
                <a:gridCol w="527251">
                  <a:extLst>
                    <a:ext uri="{9D8B030D-6E8A-4147-A177-3AD203B41FA5}">
                      <a16:colId xmlns:a16="http://schemas.microsoft.com/office/drawing/2014/main" val="3608085461"/>
                    </a:ext>
                  </a:extLst>
                </a:gridCol>
                <a:gridCol w="527251">
                  <a:extLst>
                    <a:ext uri="{9D8B030D-6E8A-4147-A177-3AD203B41FA5}">
                      <a16:colId xmlns:a16="http://schemas.microsoft.com/office/drawing/2014/main" val="3624763018"/>
                    </a:ext>
                  </a:extLst>
                </a:gridCol>
                <a:gridCol w="527251">
                  <a:extLst>
                    <a:ext uri="{9D8B030D-6E8A-4147-A177-3AD203B41FA5}">
                      <a16:colId xmlns:a16="http://schemas.microsoft.com/office/drawing/2014/main" val="31712686"/>
                    </a:ext>
                  </a:extLst>
                </a:gridCol>
              </a:tblGrid>
              <a:tr h="338190">
                <a:tc>
                  <a:txBody>
                    <a:bodyPr/>
                    <a:lstStyle/>
                    <a:p>
                      <a:pPr algn="ctr"/>
                      <a:r>
                        <a:rPr lang="en-GB" dirty="0"/>
                        <a:t>Th</a:t>
                      </a:r>
                      <a:endParaRPr lang="en-US" dirty="0"/>
                    </a:p>
                  </a:txBody>
                  <a:tcPr/>
                </a:tc>
                <a:tc>
                  <a:txBody>
                    <a:bodyPr/>
                    <a:lstStyle/>
                    <a:p>
                      <a:pPr algn="ctr"/>
                      <a:r>
                        <a:rPr lang="en-GB" dirty="0"/>
                        <a:t>H</a:t>
                      </a:r>
                      <a:endParaRPr lang="en-US" dirty="0"/>
                    </a:p>
                  </a:txBody>
                  <a:tcPr/>
                </a:tc>
                <a:tc>
                  <a:txBody>
                    <a:bodyPr/>
                    <a:lstStyle/>
                    <a:p>
                      <a:pPr algn="ctr"/>
                      <a:r>
                        <a:rPr lang="en-GB" dirty="0"/>
                        <a:t>T</a:t>
                      </a:r>
                      <a:endParaRPr lang="en-US" dirty="0"/>
                    </a:p>
                  </a:txBody>
                  <a:tcPr/>
                </a:tc>
                <a:tc>
                  <a:txBody>
                    <a:bodyPr/>
                    <a:lstStyle/>
                    <a:p>
                      <a:pPr algn="ctr"/>
                      <a:r>
                        <a:rPr lang="en-GB" dirty="0"/>
                        <a:t>O</a:t>
                      </a:r>
                      <a:endParaRPr lang="en-US" dirty="0"/>
                    </a:p>
                  </a:txBody>
                  <a:tcPr/>
                </a:tc>
                <a:tc>
                  <a:txBody>
                    <a:bodyPr/>
                    <a:lstStyle/>
                    <a:p>
                      <a:pPr algn="ctr"/>
                      <a:r>
                        <a:rPr lang="en-GB" dirty="0"/>
                        <a:t>.</a:t>
                      </a:r>
                      <a:endParaRPr lang="en-US" dirty="0"/>
                    </a:p>
                  </a:txBody>
                  <a:tcPr/>
                </a:tc>
                <a:tc>
                  <a:txBody>
                    <a:bodyPr/>
                    <a:lstStyle/>
                    <a:p>
                      <a:pPr algn="ctr"/>
                      <a:r>
                        <a:rPr lang="en-GB" dirty="0"/>
                        <a:t>t</a:t>
                      </a:r>
                      <a:endParaRPr lang="en-US" dirty="0"/>
                    </a:p>
                  </a:txBody>
                  <a:tcPr/>
                </a:tc>
                <a:tc>
                  <a:txBody>
                    <a:bodyPr/>
                    <a:lstStyle/>
                    <a:p>
                      <a:pPr algn="ctr"/>
                      <a:r>
                        <a:rPr lang="en-GB" dirty="0"/>
                        <a:t>h</a:t>
                      </a:r>
                      <a:endParaRPr lang="en-US" dirty="0"/>
                    </a:p>
                  </a:txBody>
                  <a:tcPr/>
                </a:tc>
                <a:tc>
                  <a:txBody>
                    <a:bodyPr/>
                    <a:lstStyle/>
                    <a:p>
                      <a:pPr algn="ctr"/>
                      <a:r>
                        <a:rPr lang="en-GB" dirty="0" err="1"/>
                        <a:t>th</a:t>
                      </a:r>
                      <a:endParaRPr lang="en-US" dirty="0"/>
                    </a:p>
                  </a:txBody>
                  <a:tcPr/>
                </a:tc>
                <a:tc>
                  <a:txBody>
                    <a:bodyPr/>
                    <a:lstStyle/>
                    <a:p>
                      <a:endParaRPr lang="en-US" dirty="0"/>
                    </a:p>
                  </a:txBody>
                  <a:tcPr/>
                </a:tc>
                <a:extLst>
                  <a:ext uri="{0D108BD9-81ED-4DB2-BD59-A6C34878D82A}">
                    <a16:rowId xmlns:a16="http://schemas.microsoft.com/office/drawing/2014/main" val="2449628029"/>
                  </a:ext>
                </a:extLst>
              </a:tr>
              <a:tr h="422738">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r>
                        <a:rPr lang="en-GB" sz="2400" dirty="0"/>
                        <a:t>.</a:t>
                      </a: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endParaRPr lang="en-US" dirty="0"/>
                    </a:p>
                  </a:txBody>
                  <a:tcPr/>
                </a:tc>
                <a:extLst>
                  <a:ext uri="{0D108BD9-81ED-4DB2-BD59-A6C34878D82A}">
                    <a16:rowId xmlns:a16="http://schemas.microsoft.com/office/drawing/2014/main" val="1817736521"/>
                  </a:ext>
                </a:extLst>
              </a:tr>
              <a:tr h="479103">
                <a:tc>
                  <a:txBody>
                    <a:bodyPr/>
                    <a:lstStyle/>
                    <a:p>
                      <a:endParaRPr lang="en-US" sz="2400" dirty="0"/>
                    </a:p>
                  </a:txBody>
                  <a:tcPr/>
                </a:tc>
                <a:tc>
                  <a:txBody>
                    <a:bodyPr/>
                    <a:lstStyle/>
                    <a:p>
                      <a:endParaRPr lang="en-US" sz="2400" dirty="0"/>
                    </a:p>
                  </a:txBody>
                  <a:tcPr/>
                </a:tc>
                <a:tc>
                  <a:txBody>
                    <a:bodyPr/>
                    <a:lstStyle/>
                    <a:p>
                      <a:endParaRPr lang="en-US" sz="2400" dirty="0"/>
                    </a:p>
                  </a:txBody>
                  <a:tcPr/>
                </a:tc>
                <a:tc>
                  <a:txBody>
                    <a:bodyPr/>
                    <a:lstStyle/>
                    <a:p>
                      <a:pPr algn="ctr"/>
                      <a:endParaRPr lang="en-US" sz="2400" dirty="0"/>
                    </a:p>
                  </a:txBody>
                  <a:tcPr/>
                </a:tc>
                <a:tc>
                  <a:txBody>
                    <a:bodyPr/>
                    <a:lstStyle/>
                    <a:p>
                      <a:pPr algn="ctr"/>
                      <a:r>
                        <a:rPr lang="en-GB" sz="2800" dirty="0"/>
                        <a:t>.</a:t>
                      </a:r>
                      <a:endParaRPr lang="en-US" sz="28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endParaRPr lang="en-US" dirty="0"/>
                    </a:p>
                  </a:txBody>
                  <a:tcPr/>
                </a:tc>
                <a:extLst>
                  <a:ext uri="{0D108BD9-81ED-4DB2-BD59-A6C34878D82A}">
                    <a16:rowId xmlns:a16="http://schemas.microsoft.com/office/drawing/2014/main" val="820169360"/>
                  </a:ext>
                </a:extLst>
              </a:tr>
            </a:tbl>
          </a:graphicData>
        </a:graphic>
      </p:graphicFrame>
    </p:spTree>
    <p:extLst>
      <p:ext uri="{BB962C8B-B14F-4D97-AF65-F5344CB8AC3E}">
        <p14:creationId xmlns:p14="http://schemas.microsoft.com/office/powerpoint/2010/main" val="1208098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BBB3DCE-8E0D-4D80-A2A3-9DD8852B36CB}"/>
              </a:ext>
            </a:extLst>
          </p:cNvPr>
          <p:cNvSpPr txBox="1"/>
          <p:nvPr/>
        </p:nvSpPr>
        <p:spPr>
          <a:xfrm>
            <a:off x="1367156" y="337504"/>
            <a:ext cx="10201992"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GB" sz="2400" dirty="0"/>
              <a:t>Your Turn. Have a go at ordering these masses from smallest to largest:</a:t>
            </a:r>
          </a:p>
          <a:p>
            <a:endParaRPr lang="en-GB" sz="2400" dirty="0"/>
          </a:p>
          <a:p>
            <a:r>
              <a:rPr lang="en-GB" sz="2400" dirty="0"/>
              <a:t>46g, 4.6kg, 4kg, 460g, 5kg</a:t>
            </a:r>
          </a:p>
        </p:txBody>
      </p:sp>
      <p:graphicFrame>
        <p:nvGraphicFramePr>
          <p:cNvPr id="7" name="Table 7">
            <a:extLst>
              <a:ext uri="{FF2B5EF4-FFF2-40B4-BE49-F238E27FC236}">
                <a16:creationId xmlns:a16="http://schemas.microsoft.com/office/drawing/2014/main" id="{99B3DFB4-6A22-4A43-AFD5-502BD2F0FC90}"/>
              </a:ext>
            </a:extLst>
          </p:cNvPr>
          <p:cNvGraphicFramePr>
            <a:graphicFrameLocks noGrp="1"/>
          </p:cNvGraphicFramePr>
          <p:nvPr/>
        </p:nvGraphicFramePr>
        <p:xfrm>
          <a:off x="1367156" y="1930160"/>
          <a:ext cx="4745259" cy="1341120"/>
        </p:xfrm>
        <a:graphic>
          <a:graphicData uri="http://schemas.openxmlformats.org/drawingml/2006/table">
            <a:tbl>
              <a:tblPr firstRow="1" bandRow="1">
                <a:tableStyleId>{5C22544A-7EE6-4342-B048-85BDC9FD1C3A}</a:tableStyleId>
              </a:tblPr>
              <a:tblGrid>
                <a:gridCol w="527251">
                  <a:extLst>
                    <a:ext uri="{9D8B030D-6E8A-4147-A177-3AD203B41FA5}">
                      <a16:colId xmlns:a16="http://schemas.microsoft.com/office/drawing/2014/main" val="2659275187"/>
                    </a:ext>
                  </a:extLst>
                </a:gridCol>
                <a:gridCol w="527251">
                  <a:extLst>
                    <a:ext uri="{9D8B030D-6E8A-4147-A177-3AD203B41FA5}">
                      <a16:colId xmlns:a16="http://schemas.microsoft.com/office/drawing/2014/main" val="1181718199"/>
                    </a:ext>
                  </a:extLst>
                </a:gridCol>
                <a:gridCol w="527251">
                  <a:extLst>
                    <a:ext uri="{9D8B030D-6E8A-4147-A177-3AD203B41FA5}">
                      <a16:colId xmlns:a16="http://schemas.microsoft.com/office/drawing/2014/main" val="1753874699"/>
                    </a:ext>
                  </a:extLst>
                </a:gridCol>
                <a:gridCol w="527251">
                  <a:extLst>
                    <a:ext uri="{9D8B030D-6E8A-4147-A177-3AD203B41FA5}">
                      <a16:colId xmlns:a16="http://schemas.microsoft.com/office/drawing/2014/main" val="2709824700"/>
                    </a:ext>
                  </a:extLst>
                </a:gridCol>
                <a:gridCol w="527251">
                  <a:extLst>
                    <a:ext uri="{9D8B030D-6E8A-4147-A177-3AD203B41FA5}">
                      <a16:colId xmlns:a16="http://schemas.microsoft.com/office/drawing/2014/main" val="2012290650"/>
                    </a:ext>
                  </a:extLst>
                </a:gridCol>
                <a:gridCol w="527251">
                  <a:extLst>
                    <a:ext uri="{9D8B030D-6E8A-4147-A177-3AD203B41FA5}">
                      <a16:colId xmlns:a16="http://schemas.microsoft.com/office/drawing/2014/main" val="3794360655"/>
                    </a:ext>
                  </a:extLst>
                </a:gridCol>
                <a:gridCol w="527251">
                  <a:extLst>
                    <a:ext uri="{9D8B030D-6E8A-4147-A177-3AD203B41FA5}">
                      <a16:colId xmlns:a16="http://schemas.microsoft.com/office/drawing/2014/main" val="3608085461"/>
                    </a:ext>
                  </a:extLst>
                </a:gridCol>
                <a:gridCol w="527251">
                  <a:extLst>
                    <a:ext uri="{9D8B030D-6E8A-4147-A177-3AD203B41FA5}">
                      <a16:colId xmlns:a16="http://schemas.microsoft.com/office/drawing/2014/main" val="3624763018"/>
                    </a:ext>
                  </a:extLst>
                </a:gridCol>
                <a:gridCol w="527251">
                  <a:extLst>
                    <a:ext uri="{9D8B030D-6E8A-4147-A177-3AD203B41FA5}">
                      <a16:colId xmlns:a16="http://schemas.microsoft.com/office/drawing/2014/main" val="31712686"/>
                    </a:ext>
                  </a:extLst>
                </a:gridCol>
              </a:tblGrid>
              <a:tr h="338190">
                <a:tc>
                  <a:txBody>
                    <a:bodyPr/>
                    <a:lstStyle/>
                    <a:p>
                      <a:pPr algn="ctr"/>
                      <a:r>
                        <a:rPr lang="en-GB" dirty="0"/>
                        <a:t>Th</a:t>
                      </a:r>
                      <a:endParaRPr lang="en-US" dirty="0"/>
                    </a:p>
                  </a:txBody>
                  <a:tcPr/>
                </a:tc>
                <a:tc>
                  <a:txBody>
                    <a:bodyPr/>
                    <a:lstStyle/>
                    <a:p>
                      <a:pPr algn="ctr"/>
                      <a:r>
                        <a:rPr lang="en-GB" dirty="0"/>
                        <a:t>H</a:t>
                      </a:r>
                      <a:endParaRPr lang="en-US" dirty="0"/>
                    </a:p>
                  </a:txBody>
                  <a:tcPr/>
                </a:tc>
                <a:tc>
                  <a:txBody>
                    <a:bodyPr/>
                    <a:lstStyle/>
                    <a:p>
                      <a:pPr algn="ctr"/>
                      <a:r>
                        <a:rPr lang="en-GB" dirty="0"/>
                        <a:t>T</a:t>
                      </a:r>
                      <a:endParaRPr lang="en-US" dirty="0"/>
                    </a:p>
                  </a:txBody>
                  <a:tcPr/>
                </a:tc>
                <a:tc>
                  <a:txBody>
                    <a:bodyPr/>
                    <a:lstStyle/>
                    <a:p>
                      <a:pPr algn="ctr"/>
                      <a:r>
                        <a:rPr lang="en-GB" dirty="0"/>
                        <a:t>O</a:t>
                      </a:r>
                      <a:endParaRPr lang="en-US" dirty="0"/>
                    </a:p>
                  </a:txBody>
                  <a:tcPr/>
                </a:tc>
                <a:tc>
                  <a:txBody>
                    <a:bodyPr/>
                    <a:lstStyle/>
                    <a:p>
                      <a:pPr algn="ctr"/>
                      <a:r>
                        <a:rPr lang="en-GB" dirty="0"/>
                        <a:t>.</a:t>
                      </a:r>
                      <a:endParaRPr lang="en-US" dirty="0"/>
                    </a:p>
                  </a:txBody>
                  <a:tcPr/>
                </a:tc>
                <a:tc>
                  <a:txBody>
                    <a:bodyPr/>
                    <a:lstStyle/>
                    <a:p>
                      <a:pPr algn="ctr"/>
                      <a:r>
                        <a:rPr lang="en-GB" dirty="0"/>
                        <a:t>t</a:t>
                      </a:r>
                      <a:endParaRPr lang="en-US" dirty="0"/>
                    </a:p>
                  </a:txBody>
                  <a:tcPr/>
                </a:tc>
                <a:tc>
                  <a:txBody>
                    <a:bodyPr/>
                    <a:lstStyle/>
                    <a:p>
                      <a:pPr algn="ctr"/>
                      <a:r>
                        <a:rPr lang="en-GB" dirty="0"/>
                        <a:t>h</a:t>
                      </a:r>
                      <a:endParaRPr lang="en-US" dirty="0"/>
                    </a:p>
                  </a:txBody>
                  <a:tcPr/>
                </a:tc>
                <a:tc>
                  <a:txBody>
                    <a:bodyPr/>
                    <a:lstStyle/>
                    <a:p>
                      <a:pPr algn="ctr"/>
                      <a:r>
                        <a:rPr lang="en-GB" dirty="0" err="1"/>
                        <a:t>th</a:t>
                      </a:r>
                      <a:endParaRPr lang="en-US" dirty="0"/>
                    </a:p>
                  </a:txBody>
                  <a:tcPr/>
                </a:tc>
                <a:tc>
                  <a:txBody>
                    <a:bodyPr/>
                    <a:lstStyle/>
                    <a:p>
                      <a:endParaRPr lang="en-US" dirty="0"/>
                    </a:p>
                  </a:txBody>
                  <a:tcPr/>
                </a:tc>
                <a:extLst>
                  <a:ext uri="{0D108BD9-81ED-4DB2-BD59-A6C34878D82A}">
                    <a16:rowId xmlns:a16="http://schemas.microsoft.com/office/drawing/2014/main" val="2449628029"/>
                  </a:ext>
                </a:extLst>
              </a:tr>
              <a:tr h="422738">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r>
                        <a:rPr lang="en-GB" sz="2400" dirty="0"/>
                        <a:t>.</a:t>
                      </a: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endParaRPr lang="en-US" dirty="0"/>
                    </a:p>
                  </a:txBody>
                  <a:tcPr/>
                </a:tc>
                <a:extLst>
                  <a:ext uri="{0D108BD9-81ED-4DB2-BD59-A6C34878D82A}">
                    <a16:rowId xmlns:a16="http://schemas.microsoft.com/office/drawing/2014/main" val="1817736521"/>
                  </a:ext>
                </a:extLst>
              </a:tr>
              <a:tr h="479103">
                <a:tc>
                  <a:txBody>
                    <a:bodyPr/>
                    <a:lstStyle/>
                    <a:p>
                      <a:endParaRPr lang="en-US" sz="2400" dirty="0"/>
                    </a:p>
                  </a:txBody>
                  <a:tcPr/>
                </a:tc>
                <a:tc>
                  <a:txBody>
                    <a:bodyPr/>
                    <a:lstStyle/>
                    <a:p>
                      <a:endParaRPr lang="en-US" sz="2400" dirty="0"/>
                    </a:p>
                  </a:txBody>
                  <a:tcPr/>
                </a:tc>
                <a:tc>
                  <a:txBody>
                    <a:bodyPr/>
                    <a:lstStyle/>
                    <a:p>
                      <a:endParaRPr lang="en-US" sz="2400" dirty="0"/>
                    </a:p>
                  </a:txBody>
                  <a:tcPr/>
                </a:tc>
                <a:tc>
                  <a:txBody>
                    <a:bodyPr/>
                    <a:lstStyle/>
                    <a:p>
                      <a:pPr algn="ctr"/>
                      <a:endParaRPr lang="en-US" sz="2400" dirty="0"/>
                    </a:p>
                  </a:txBody>
                  <a:tcPr/>
                </a:tc>
                <a:tc>
                  <a:txBody>
                    <a:bodyPr/>
                    <a:lstStyle/>
                    <a:p>
                      <a:pPr algn="ctr"/>
                      <a:r>
                        <a:rPr lang="en-GB" sz="2800" dirty="0"/>
                        <a:t>.</a:t>
                      </a:r>
                      <a:endParaRPr lang="en-US" sz="28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endParaRPr lang="en-US" dirty="0"/>
                    </a:p>
                  </a:txBody>
                  <a:tcPr/>
                </a:tc>
                <a:extLst>
                  <a:ext uri="{0D108BD9-81ED-4DB2-BD59-A6C34878D82A}">
                    <a16:rowId xmlns:a16="http://schemas.microsoft.com/office/drawing/2014/main" val="820169360"/>
                  </a:ext>
                </a:extLst>
              </a:tr>
            </a:tbl>
          </a:graphicData>
        </a:graphic>
      </p:graphicFrame>
      <p:graphicFrame>
        <p:nvGraphicFramePr>
          <p:cNvPr id="8" name="Table 7">
            <a:extLst>
              <a:ext uri="{FF2B5EF4-FFF2-40B4-BE49-F238E27FC236}">
                <a16:creationId xmlns:a16="http://schemas.microsoft.com/office/drawing/2014/main" id="{7B29548B-1992-41FE-B422-CF510C5DAD16}"/>
              </a:ext>
            </a:extLst>
          </p:cNvPr>
          <p:cNvGraphicFramePr>
            <a:graphicFrameLocks noGrp="1"/>
          </p:cNvGraphicFramePr>
          <p:nvPr/>
        </p:nvGraphicFramePr>
        <p:xfrm>
          <a:off x="6823889" y="1930160"/>
          <a:ext cx="4745259" cy="1341120"/>
        </p:xfrm>
        <a:graphic>
          <a:graphicData uri="http://schemas.openxmlformats.org/drawingml/2006/table">
            <a:tbl>
              <a:tblPr firstRow="1" bandRow="1">
                <a:tableStyleId>{5C22544A-7EE6-4342-B048-85BDC9FD1C3A}</a:tableStyleId>
              </a:tblPr>
              <a:tblGrid>
                <a:gridCol w="527251">
                  <a:extLst>
                    <a:ext uri="{9D8B030D-6E8A-4147-A177-3AD203B41FA5}">
                      <a16:colId xmlns:a16="http://schemas.microsoft.com/office/drawing/2014/main" val="2659275187"/>
                    </a:ext>
                  </a:extLst>
                </a:gridCol>
                <a:gridCol w="527251">
                  <a:extLst>
                    <a:ext uri="{9D8B030D-6E8A-4147-A177-3AD203B41FA5}">
                      <a16:colId xmlns:a16="http://schemas.microsoft.com/office/drawing/2014/main" val="1181718199"/>
                    </a:ext>
                  </a:extLst>
                </a:gridCol>
                <a:gridCol w="527251">
                  <a:extLst>
                    <a:ext uri="{9D8B030D-6E8A-4147-A177-3AD203B41FA5}">
                      <a16:colId xmlns:a16="http://schemas.microsoft.com/office/drawing/2014/main" val="1753874699"/>
                    </a:ext>
                  </a:extLst>
                </a:gridCol>
                <a:gridCol w="527251">
                  <a:extLst>
                    <a:ext uri="{9D8B030D-6E8A-4147-A177-3AD203B41FA5}">
                      <a16:colId xmlns:a16="http://schemas.microsoft.com/office/drawing/2014/main" val="2709824700"/>
                    </a:ext>
                  </a:extLst>
                </a:gridCol>
                <a:gridCol w="527251">
                  <a:extLst>
                    <a:ext uri="{9D8B030D-6E8A-4147-A177-3AD203B41FA5}">
                      <a16:colId xmlns:a16="http://schemas.microsoft.com/office/drawing/2014/main" val="2012290650"/>
                    </a:ext>
                  </a:extLst>
                </a:gridCol>
                <a:gridCol w="527251">
                  <a:extLst>
                    <a:ext uri="{9D8B030D-6E8A-4147-A177-3AD203B41FA5}">
                      <a16:colId xmlns:a16="http://schemas.microsoft.com/office/drawing/2014/main" val="3794360655"/>
                    </a:ext>
                  </a:extLst>
                </a:gridCol>
                <a:gridCol w="527251">
                  <a:extLst>
                    <a:ext uri="{9D8B030D-6E8A-4147-A177-3AD203B41FA5}">
                      <a16:colId xmlns:a16="http://schemas.microsoft.com/office/drawing/2014/main" val="3608085461"/>
                    </a:ext>
                  </a:extLst>
                </a:gridCol>
                <a:gridCol w="527251">
                  <a:extLst>
                    <a:ext uri="{9D8B030D-6E8A-4147-A177-3AD203B41FA5}">
                      <a16:colId xmlns:a16="http://schemas.microsoft.com/office/drawing/2014/main" val="3624763018"/>
                    </a:ext>
                  </a:extLst>
                </a:gridCol>
                <a:gridCol w="527251">
                  <a:extLst>
                    <a:ext uri="{9D8B030D-6E8A-4147-A177-3AD203B41FA5}">
                      <a16:colId xmlns:a16="http://schemas.microsoft.com/office/drawing/2014/main" val="31712686"/>
                    </a:ext>
                  </a:extLst>
                </a:gridCol>
              </a:tblGrid>
              <a:tr h="338190">
                <a:tc>
                  <a:txBody>
                    <a:bodyPr/>
                    <a:lstStyle/>
                    <a:p>
                      <a:pPr algn="ctr"/>
                      <a:r>
                        <a:rPr lang="en-GB" dirty="0"/>
                        <a:t>Th</a:t>
                      </a:r>
                      <a:endParaRPr lang="en-US" dirty="0"/>
                    </a:p>
                  </a:txBody>
                  <a:tcPr/>
                </a:tc>
                <a:tc>
                  <a:txBody>
                    <a:bodyPr/>
                    <a:lstStyle/>
                    <a:p>
                      <a:pPr algn="ctr"/>
                      <a:r>
                        <a:rPr lang="en-GB" dirty="0"/>
                        <a:t>H</a:t>
                      </a:r>
                      <a:endParaRPr lang="en-US" dirty="0"/>
                    </a:p>
                  </a:txBody>
                  <a:tcPr/>
                </a:tc>
                <a:tc>
                  <a:txBody>
                    <a:bodyPr/>
                    <a:lstStyle/>
                    <a:p>
                      <a:pPr algn="ctr"/>
                      <a:r>
                        <a:rPr lang="en-GB" dirty="0"/>
                        <a:t>T</a:t>
                      </a:r>
                      <a:endParaRPr lang="en-US" dirty="0"/>
                    </a:p>
                  </a:txBody>
                  <a:tcPr/>
                </a:tc>
                <a:tc>
                  <a:txBody>
                    <a:bodyPr/>
                    <a:lstStyle/>
                    <a:p>
                      <a:pPr algn="ctr"/>
                      <a:r>
                        <a:rPr lang="en-GB" dirty="0"/>
                        <a:t>O</a:t>
                      </a:r>
                      <a:endParaRPr lang="en-US" dirty="0"/>
                    </a:p>
                  </a:txBody>
                  <a:tcPr/>
                </a:tc>
                <a:tc>
                  <a:txBody>
                    <a:bodyPr/>
                    <a:lstStyle/>
                    <a:p>
                      <a:pPr algn="ctr"/>
                      <a:r>
                        <a:rPr lang="en-GB" dirty="0"/>
                        <a:t>.</a:t>
                      </a:r>
                      <a:endParaRPr lang="en-US" dirty="0"/>
                    </a:p>
                  </a:txBody>
                  <a:tcPr/>
                </a:tc>
                <a:tc>
                  <a:txBody>
                    <a:bodyPr/>
                    <a:lstStyle/>
                    <a:p>
                      <a:pPr algn="ctr"/>
                      <a:r>
                        <a:rPr lang="en-GB" dirty="0"/>
                        <a:t>t</a:t>
                      </a:r>
                      <a:endParaRPr lang="en-US" dirty="0"/>
                    </a:p>
                  </a:txBody>
                  <a:tcPr/>
                </a:tc>
                <a:tc>
                  <a:txBody>
                    <a:bodyPr/>
                    <a:lstStyle/>
                    <a:p>
                      <a:pPr algn="ctr"/>
                      <a:r>
                        <a:rPr lang="en-GB" dirty="0"/>
                        <a:t>h</a:t>
                      </a:r>
                      <a:endParaRPr lang="en-US" dirty="0"/>
                    </a:p>
                  </a:txBody>
                  <a:tcPr/>
                </a:tc>
                <a:tc>
                  <a:txBody>
                    <a:bodyPr/>
                    <a:lstStyle/>
                    <a:p>
                      <a:pPr algn="ctr"/>
                      <a:r>
                        <a:rPr lang="en-GB" dirty="0" err="1"/>
                        <a:t>th</a:t>
                      </a:r>
                      <a:endParaRPr lang="en-US" dirty="0"/>
                    </a:p>
                  </a:txBody>
                  <a:tcPr/>
                </a:tc>
                <a:tc>
                  <a:txBody>
                    <a:bodyPr/>
                    <a:lstStyle/>
                    <a:p>
                      <a:endParaRPr lang="en-US" dirty="0"/>
                    </a:p>
                  </a:txBody>
                  <a:tcPr/>
                </a:tc>
                <a:extLst>
                  <a:ext uri="{0D108BD9-81ED-4DB2-BD59-A6C34878D82A}">
                    <a16:rowId xmlns:a16="http://schemas.microsoft.com/office/drawing/2014/main" val="2449628029"/>
                  </a:ext>
                </a:extLst>
              </a:tr>
              <a:tr h="422738">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r>
                        <a:rPr lang="en-GB" sz="2400" dirty="0"/>
                        <a:t>.</a:t>
                      </a: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endParaRPr lang="en-US" dirty="0"/>
                    </a:p>
                  </a:txBody>
                  <a:tcPr/>
                </a:tc>
                <a:extLst>
                  <a:ext uri="{0D108BD9-81ED-4DB2-BD59-A6C34878D82A}">
                    <a16:rowId xmlns:a16="http://schemas.microsoft.com/office/drawing/2014/main" val="1817736521"/>
                  </a:ext>
                </a:extLst>
              </a:tr>
              <a:tr h="479103">
                <a:tc>
                  <a:txBody>
                    <a:bodyPr/>
                    <a:lstStyle/>
                    <a:p>
                      <a:endParaRPr lang="en-US" sz="2400" dirty="0"/>
                    </a:p>
                  </a:txBody>
                  <a:tcPr/>
                </a:tc>
                <a:tc>
                  <a:txBody>
                    <a:bodyPr/>
                    <a:lstStyle/>
                    <a:p>
                      <a:endParaRPr lang="en-US" sz="2400" dirty="0"/>
                    </a:p>
                  </a:txBody>
                  <a:tcPr/>
                </a:tc>
                <a:tc>
                  <a:txBody>
                    <a:bodyPr/>
                    <a:lstStyle/>
                    <a:p>
                      <a:endParaRPr lang="en-US" sz="2400" dirty="0"/>
                    </a:p>
                  </a:txBody>
                  <a:tcPr/>
                </a:tc>
                <a:tc>
                  <a:txBody>
                    <a:bodyPr/>
                    <a:lstStyle/>
                    <a:p>
                      <a:pPr algn="ctr"/>
                      <a:endParaRPr lang="en-US" sz="2400" dirty="0"/>
                    </a:p>
                  </a:txBody>
                  <a:tcPr/>
                </a:tc>
                <a:tc>
                  <a:txBody>
                    <a:bodyPr/>
                    <a:lstStyle/>
                    <a:p>
                      <a:pPr algn="ctr"/>
                      <a:r>
                        <a:rPr lang="en-GB" sz="2800" dirty="0"/>
                        <a:t>.</a:t>
                      </a:r>
                      <a:endParaRPr lang="en-US" sz="28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endParaRPr lang="en-US" dirty="0"/>
                    </a:p>
                  </a:txBody>
                  <a:tcPr/>
                </a:tc>
                <a:extLst>
                  <a:ext uri="{0D108BD9-81ED-4DB2-BD59-A6C34878D82A}">
                    <a16:rowId xmlns:a16="http://schemas.microsoft.com/office/drawing/2014/main" val="820169360"/>
                  </a:ext>
                </a:extLst>
              </a:tr>
            </a:tbl>
          </a:graphicData>
        </a:graphic>
      </p:graphicFrame>
    </p:spTree>
    <p:extLst>
      <p:ext uri="{BB962C8B-B14F-4D97-AF65-F5344CB8AC3E}">
        <p14:creationId xmlns:p14="http://schemas.microsoft.com/office/powerpoint/2010/main" val="3166104084"/>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1211</TotalTime>
  <Words>466</Words>
  <Application>Microsoft Office PowerPoint</Application>
  <PresentationFormat>Widescreen</PresentationFormat>
  <Paragraphs>105</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Calibri</vt:lpstr>
      <vt:lpstr>Franklin Gothic Book</vt:lpstr>
      <vt:lpstr>Crop</vt:lpstr>
      <vt:lpstr>Year 4 Measurement</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 Spring Section 3 – Multiplication</dc:title>
  <dc:creator>Laura Whitehouse</dc:creator>
  <cp:lastModifiedBy>Tom Duffy</cp:lastModifiedBy>
  <cp:revision>101</cp:revision>
  <dcterms:created xsi:type="dcterms:W3CDTF">2020-03-20T11:22:32Z</dcterms:created>
  <dcterms:modified xsi:type="dcterms:W3CDTF">2020-05-14T09:31:32Z</dcterms:modified>
</cp:coreProperties>
</file>