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8"/>
  </p:notesMasterIdLst>
  <p:sldIdLst>
    <p:sldId id="256" r:id="rId2"/>
    <p:sldId id="257" r:id="rId3"/>
    <p:sldId id="258" r:id="rId4"/>
    <p:sldId id="262" r:id="rId5"/>
    <p:sldId id="263" r:id="rId6"/>
    <p:sldId id="264"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0" autoAdjust="0"/>
    <p:restoredTop sz="91935"/>
  </p:normalViewPr>
  <p:slideViewPr>
    <p:cSldViewPr snapToGrid="0">
      <p:cViewPr varScale="1">
        <p:scale>
          <a:sx n="82" d="100"/>
          <a:sy n="82" d="100"/>
        </p:scale>
        <p:origin x="1184"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C72343-0786-2D4E-AACD-078F62C4E206}" type="datetimeFigureOut">
              <a:rPr lang="en-US" smtClean="0"/>
              <a:t>5/29/20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C0143-7CB7-7B42-A184-C38C0672D31A}" type="slidenum">
              <a:rPr lang="en-US" smtClean="0"/>
              <a:t>‹#›</a:t>
            </a:fld>
            <a:endParaRPr lang="en-US"/>
          </a:p>
        </p:txBody>
      </p:sp>
    </p:spTree>
    <p:extLst>
      <p:ext uri="{BB962C8B-B14F-4D97-AF65-F5344CB8AC3E}">
        <p14:creationId xmlns:p14="http://schemas.microsoft.com/office/powerpoint/2010/main" val="4110297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6C0143-7CB7-7B42-A184-C38C0672D31A}" type="slidenum">
              <a:rPr lang="en-US" smtClean="0"/>
              <a:t>1</a:t>
            </a:fld>
            <a:endParaRPr lang="en-US"/>
          </a:p>
        </p:txBody>
      </p:sp>
    </p:spTree>
    <p:extLst>
      <p:ext uri="{BB962C8B-B14F-4D97-AF65-F5344CB8AC3E}">
        <p14:creationId xmlns:p14="http://schemas.microsoft.com/office/powerpoint/2010/main" val="2019212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720m = 0.72km </a:t>
            </a:r>
          </a:p>
          <a:p>
            <a:r>
              <a:rPr lang="en-US" dirty="0"/>
              <a:t>7400m = 7.4km</a:t>
            </a:r>
          </a:p>
          <a:p>
            <a:r>
              <a:rPr lang="en-US" dirty="0"/>
              <a:t>Smallest to largest = 0.72km, 7km, 7.1km, 7.4km, 7.6km</a:t>
            </a:r>
          </a:p>
          <a:p>
            <a:r>
              <a:rPr lang="en-US" dirty="0"/>
              <a:t>In original form = 720m, 7km, 7.1km, 7400m, 7.6km</a:t>
            </a:r>
          </a:p>
        </p:txBody>
      </p:sp>
      <p:sp>
        <p:nvSpPr>
          <p:cNvPr id="4" name="Slide Number Placeholder 3"/>
          <p:cNvSpPr>
            <a:spLocks noGrp="1"/>
          </p:cNvSpPr>
          <p:nvPr>
            <p:ph type="sldNum" sz="quarter" idx="5"/>
          </p:nvPr>
        </p:nvSpPr>
        <p:spPr/>
        <p:txBody>
          <a:bodyPr/>
          <a:lstStyle/>
          <a:p>
            <a:fld id="{006C0143-7CB7-7B42-A184-C38C0672D31A}" type="slidenum">
              <a:rPr lang="en-US" smtClean="0"/>
              <a:t>4</a:t>
            </a:fld>
            <a:endParaRPr lang="en-US"/>
          </a:p>
        </p:txBody>
      </p:sp>
    </p:spTree>
    <p:extLst>
      <p:ext uri="{BB962C8B-B14F-4D97-AF65-F5344CB8AC3E}">
        <p14:creationId xmlns:p14="http://schemas.microsoft.com/office/powerpoint/2010/main" val="3382975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32m = 0.032km</a:t>
            </a:r>
          </a:p>
          <a:p>
            <a:r>
              <a:rPr lang="en-US" dirty="0"/>
              <a:t>3200m = 3.2km</a:t>
            </a:r>
          </a:p>
          <a:p>
            <a:r>
              <a:rPr lang="en-US" dirty="0"/>
              <a:t>Smallest to largest = 0.032km, 3.1km, 3.2km, 320km, 2300km</a:t>
            </a:r>
          </a:p>
          <a:p>
            <a:r>
              <a:rPr lang="en-US" dirty="0"/>
              <a:t>In original form = 32m, 3.1km, 3200m, 320km, 2300km</a:t>
            </a:r>
          </a:p>
        </p:txBody>
      </p:sp>
      <p:sp>
        <p:nvSpPr>
          <p:cNvPr id="4" name="Slide Number Placeholder 3"/>
          <p:cNvSpPr>
            <a:spLocks noGrp="1"/>
          </p:cNvSpPr>
          <p:nvPr>
            <p:ph type="sldNum" sz="quarter" idx="5"/>
          </p:nvPr>
        </p:nvSpPr>
        <p:spPr/>
        <p:txBody>
          <a:bodyPr/>
          <a:lstStyle/>
          <a:p>
            <a:fld id="{006C0143-7CB7-7B42-A184-C38C0672D31A}" type="slidenum">
              <a:rPr lang="en-US" smtClean="0"/>
              <a:t>5</a:t>
            </a:fld>
            <a:endParaRPr lang="en-US"/>
          </a:p>
        </p:txBody>
      </p:sp>
    </p:spTree>
    <p:extLst>
      <p:ext uri="{BB962C8B-B14F-4D97-AF65-F5344CB8AC3E}">
        <p14:creationId xmlns:p14="http://schemas.microsoft.com/office/powerpoint/2010/main" val="4277889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0.95km = 950m</a:t>
            </a:r>
          </a:p>
          <a:p>
            <a:r>
              <a:rPr lang="en-US" dirty="0"/>
              <a:t>9.2km = 9200m</a:t>
            </a:r>
          </a:p>
          <a:p>
            <a:r>
              <a:rPr lang="en-US" dirty="0"/>
              <a:t>Smallest to largest = 95m, 920m, 950m, 9200m, 9250m</a:t>
            </a:r>
          </a:p>
          <a:p>
            <a:r>
              <a:rPr lang="en-US" dirty="0"/>
              <a:t>Original form = 95m, 920m, 0.95km, 9.2km, 9250m</a:t>
            </a:r>
          </a:p>
        </p:txBody>
      </p:sp>
      <p:sp>
        <p:nvSpPr>
          <p:cNvPr id="4" name="Slide Number Placeholder 3"/>
          <p:cNvSpPr>
            <a:spLocks noGrp="1"/>
          </p:cNvSpPr>
          <p:nvPr>
            <p:ph type="sldNum" sz="quarter" idx="5"/>
          </p:nvPr>
        </p:nvSpPr>
        <p:spPr/>
        <p:txBody>
          <a:bodyPr/>
          <a:lstStyle/>
          <a:p>
            <a:fld id="{006C0143-7CB7-7B42-A184-C38C0672D31A}" type="slidenum">
              <a:rPr lang="en-US" smtClean="0"/>
              <a:t>6</a:t>
            </a:fld>
            <a:endParaRPr lang="en-US"/>
          </a:p>
        </p:txBody>
      </p:sp>
    </p:spTree>
    <p:extLst>
      <p:ext uri="{BB962C8B-B14F-4D97-AF65-F5344CB8AC3E}">
        <p14:creationId xmlns:p14="http://schemas.microsoft.com/office/powerpoint/2010/main" val="2725989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29/05/2020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29/05/2020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29/05/2020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29/05/2020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29/05/2020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29/05/2020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29/05/2020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29/05/2020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29/05/2020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29/05/2020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29/05/2020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29/05/2020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4 Measurement</a:t>
            </a:r>
          </a:p>
        </p:txBody>
      </p:sp>
      <p:sp>
        <p:nvSpPr>
          <p:cNvPr id="4" name="Subtitle 2">
            <a:extLst>
              <a:ext uri="{FF2B5EF4-FFF2-40B4-BE49-F238E27FC236}">
                <a16:creationId xmlns:a16="http://schemas.microsoft.com/office/drawing/2014/main" id="{F59068A2-26A9-4B1D-86B6-6AB5C28F8528}"/>
              </a:ext>
            </a:extLst>
          </p:cNvPr>
          <p:cNvSpPr txBox="1">
            <a:spLocks/>
          </p:cNvSpPr>
          <p:nvPr/>
        </p:nvSpPr>
        <p:spPr>
          <a:xfrm>
            <a:off x="2832306" y="4108679"/>
            <a:ext cx="6831673" cy="1086237"/>
          </a:xfrm>
          <a:prstGeom prst="rect">
            <a:avLst/>
          </a:prstGeom>
        </p:spPr>
        <p:txBody>
          <a:bodyPr vert="horz" lIns="91440" tIns="45720" rIns="91440" bIns="45720" rtlCol="0" anchor="ctr">
            <a:norm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r>
              <a:rPr lang="en-GB" b="0" i="0" dirty="0">
                <a:solidFill>
                  <a:srgbClr val="000000"/>
                </a:solidFill>
                <a:effectLst/>
                <a:latin typeface="Calibri" panose="020F0502020204030204" pitchFamily="34" charset="0"/>
              </a:rPr>
              <a:t>Lesson </a:t>
            </a:r>
            <a:r>
              <a:rPr lang="en-GB" dirty="0">
                <a:solidFill>
                  <a:srgbClr val="000000"/>
                </a:solidFill>
                <a:latin typeface="Calibri" panose="020F0502020204030204" pitchFamily="34" charset="0"/>
              </a:rPr>
              <a:t>27</a:t>
            </a:r>
            <a:r>
              <a:rPr lang="en-GB" b="0" i="0" dirty="0">
                <a:solidFill>
                  <a:srgbClr val="000000"/>
                </a:solidFill>
                <a:effectLst/>
                <a:latin typeface="Calibri" panose="020F0502020204030204" pitchFamily="34" charset="0"/>
              </a:rPr>
              <a:t> Measurement Lesson #11 Ordering measurements in metres and kilometres</a:t>
            </a:r>
            <a:endParaRPr lang="en-GB" dirty="0"/>
          </a:p>
        </p:txBody>
      </p:sp>
    </p:spTree>
    <p:extLst>
      <p:ext uri="{BB962C8B-B14F-4D97-AF65-F5344CB8AC3E}">
        <p14:creationId xmlns:p14="http://schemas.microsoft.com/office/powerpoint/2010/main" val="3809328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B3FDC5D-D18B-4BF5-8C49-CE187C28379F}"/>
              </a:ext>
            </a:extLst>
          </p:cNvPr>
          <p:cNvSpPr txBox="1"/>
          <p:nvPr/>
        </p:nvSpPr>
        <p:spPr>
          <a:xfrm>
            <a:off x="996197" y="298276"/>
            <a:ext cx="9062203" cy="557075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2000" dirty="0"/>
              <a:t>To order lengths we need to compare several different lengths.</a:t>
            </a:r>
          </a:p>
          <a:p>
            <a:endParaRPr lang="en-GB" sz="2000" dirty="0"/>
          </a:p>
          <a:p>
            <a:r>
              <a:rPr lang="en-GB" sz="2000" dirty="0"/>
              <a:t>If the lengths are in the same unit of measure, we can just compare which number is larger by first looking at digit largest in value (the digit furthest left), and then working our way across to the right.</a:t>
            </a:r>
          </a:p>
          <a:p>
            <a:endParaRPr lang="en-GB" sz="2000" dirty="0"/>
          </a:p>
          <a:p>
            <a:r>
              <a:rPr lang="en-GB" sz="2000" dirty="0"/>
              <a:t>For example: 0.</a:t>
            </a:r>
            <a:r>
              <a:rPr lang="en-GB" sz="2000" dirty="0">
                <a:solidFill>
                  <a:srgbClr val="FF0000"/>
                </a:solidFill>
              </a:rPr>
              <a:t>18 </a:t>
            </a:r>
            <a:r>
              <a:rPr lang="en-GB" sz="2000" dirty="0"/>
              <a:t>m and 0.</a:t>
            </a:r>
            <a:r>
              <a:rPr lang="en-GB" sz="2000" dirty="0">
                <a:solidFill>
                  <a:srgbClr val="FF0000"/>
                </a:solidFill>
              </a:rPr>
              <a:t>81</a:t>
            </a:r>
            <a:r>
              <a:rPr lang="en-GB" sz="2000" dirty="0"/>
              <a:t> m.</a:t>
            </a:r>
          </a:p>
          <a:p>
            <a:endParaRPr lang="en-GB" sz="2000" dirty="0"/>
          </a:p>
          <a:p>
            <a:r>
              <a:rPr lang="en-GB" sz="2000" b="1" dirty="0"/>
              <a:t>0.81 m is larger </a:t>
            </a:r>
            <a:r>
              <a:rPr lang="en-GB" sz="2000" dirty="0"/>
              <a:t>because starting from the largest value, they both have zero in the ones column, but then 0.</a:t>
            </a:r>
            <a:r>
              <a:rPr lang="en-GB" sz="2000" dirty="0">
                <a:solidFill>
                  <a:srgbClr val="FF0000"/>
                </a:solidFill>
              </a:rPr>
              <a:t>81</a:t>
            </a:r>
            <a:r>
              <a:rPr lang="en-GB" sz="2000" dirty="0"/>
              <a:t> m has </a:t>
            </a:r>
            <a:r>
              <a:rPr lang="en-GB" sz="2000" dirty="0">
                <a:solidFill>
                  <a:srgbClr val="FF0000"/>
                </a:solidFill>
              </a:rPr>
              <a:t>8 tenths </a:t>
            </a:r>
            <a:r>
              <a:rPr lang="en-GB" sz="2000" dirty="0"/>
              <a:t>whereas 0.</a:t>
            </a:r>
            <a:r>
              <a:rPr lang="en-GB" sz="2000" dirty="0">
                <a:solidFill>
                  <a:srgbClr val="FF0000"/>
                </a:solidFill>
              </a:rPr>
              <a:t>18</a:t>
            </a:r>
            <a:r>
              <a:rPr lang="en-GB" sz="2000" dirty="0"/>
              <a:t> m has </a:t>
            </a:r>
            <a:r>
              <a:rPr lang="en-GB" sz="2000" dirty="0">
                <a:solidFill>
                  <a:srgbClr val="FF0000"/>
                </a:solidFill>
              </a:rPr>
              <a:t>1 tenth </a:t>
            </a:r>
            <a:r>
              <a:rPr lang="en-GB" sz="2000" dirty="0"/>
              <a:t>so 0.81 m is larger.</a:t>
            </a:r>
          </a:p>
          <a:p>
            <a:endParaRPr lang="en-GB" sz="2000" dirty="0"/>
          </a:p>
          <a:p>
            <a:r>
              <a:rPr lang="en-GB" sz="2000" dirty="0"/>
              <a:t>So if I wanted to order: 8m, 0.80m, 0.18m, 0.818 m and 80m </a:t>
            </a:r>
            <a:r>
              <a:rPr lang="en-GB" sz="2000" b="1" dirty="0"/>
              <a:t>from smallest to largest </a:t>
            </a:r>
            <a:r>
              <a:rPr lang="en-GB" sz="2000" dirty="0"/>
              <a:t>it would be:</a:t>
            </a:r>
          </a:p>
          <a:p>
            <a:endParaRPr lang="en-GB" sz="2000" b="1" dirty="0"/>
          </a:p>
          <a:p>
            <a:r>
              <a:rPr lang="en-GB" sz="2000" dirty="0"/>
              <a:t>0.18 m, 0.80 m, 0.818 m, 8m and 80 m</a:t>
            </a:r>
          </a:p>
          <a:p>
            <a:endParaRPr lang="en-GB" dirty="0"/>
          </a:p>
          <a:p>
            <a:endParaRPr lang="en-GB" dirty="0"/>
          </a:p>
        </p:txBody>
      </p:sp>
    </p:spTree>
    <p:extLst>
      <p:ext uri="{BB962C8B-B14F-4D97-AF65-F5344CB8AC3E}">
        <p14:creationId xmlns:p14="http://schemas.microsoft.com/office/powerpoint/2010/main" val="3146648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B3FDC5D-D18B-4BF5-8C49-CE187C28379F}"/>
              </a:ext>
            </a:extLst>
          </p:cNvPr>
          <p:cNvSpPr txBox="1"/>
          <p:nvPr/>
        </p:nvSpPr>
        <p:spPr>
          <a:xfrm>
            <a:off x="984738" y="197346"/>
            <a:ext cx="10902462" cy="646330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dirty="0"/>
              <a:t>If we are looking at two different units of measure (e.g. metres and kilometres), then we must first convert some of the lengths so that they are all in the same unit of measure. </a:t>
            </a:r>
          </a:p>
          <a:p>
            <a:endParaRPr lang="en-GB" dirty="0"/>
          </a:p>
          <a:p>
            <a:r>
              <a:rPr lang="en-GB" dirty="0"/>
              <a:t>E.g. 6 km, 0.006 km, 400 m, 3200 m, 4 km</a:t>
            </a:r>
            <a:br>
              <a:rPr lang="en-GB" dirty="0"/>
            </a:br>
            <a:br>
              <a:rPr lang="en-GB" dirty="0"/>
            </a:br>
            <a:r>
              <a:rPr lang="en-GB" dirty="0"/>
              <a:t>As there are less lengths in metres, it may be easiest to convert the metres into kilometres first.</a:t>
            </a:r>
          </a:p>
          <a:p>
            <a:endParaRPr lang="en-GB" dirty="0"/>
          </a:p>
          <a:p>
            <a:endParaRPr lang="en-GB" dirty="0"/>
          </a:p>
          <a:p>
            <a:endParaRPr lang="en-GB" dirty="0"/>
          </a:p>
          <a:p>
            <a:endParaRPr lang="en-GB" dirty="0"/>
          </a:p>
          <a:p>
            <a:endParaRPr lang="en-GB" dirty="0"/>
          </a:p>
          <a:p>
            <a:endParaRPr lang="en-GB" dirty="0"/>
          </a:p>
          <a:p>
            <a:r>
              <a:rPr lang="en-GB" dirty="0"/>
              <a:t>Now that all of the lengths are in the same unit of measure, I can order them from smallest to largest:</a:t>
            </a:r>
            <a:br>
              <a:rPr lang="en-GB" dirty="0"/>
            </a:br>
            <a:br>
              <a:rPr lang="en-GB" dirty="0"/>
            </a:br>
            <a:r>
              <a:rPr lang="en-GB" b="1" dirty="0"/>
              <a:t>0.006 km, 0.4 km, 3.2 km, 4 km, 6 km</a:t>
            </a:r>
            <a:br>
              <a:rPr lang="en-GB" dirty="0"/>
            </a:br>
            <a:br>
              <a:rPr lang="en-GB" dirty="0"/>
            </a:br>
            <a:r>
              <a:rPr lang="en-GB" dirty="0"/>
              <a:t>So looking at the original numbers: </a:t>
            </a:r>
            <a:r>
              <a:rPr lang="en-GB" b="1" dirty="0"/>
              <a:t>0.006 km, 400 m, 3200 m, 4 km, 6 km</a:t>
            </a:r>
            <a:br>
              <a:rPr lang="en-GB" dirty="0"/>
            </a:br>
            <a:br>
              <a:rPr lang="en-GB" dirty="0"/>
            </a:br>
            <a:endParaRPr lang="en-GB" dirty="0"/>
          </a:p>
          <a:p>
            <a:r>
              <a:rPr lang="en-GB" dirty="0"/>
              <a:t>If you are confident, you may be able to tell without converting which length is greater.</a:t>
            </a:r>
          </a:p>
          <a:p>
            <a:endParaRPr lang="en-GB" dirty="0"/>
          </a:p>
          <a:p>
            <a:r>
              <a:rPr lang="en-GB" dirty="0"/>
              <a:t>E.g. 752 m or 1 km. We should know there are 1000 m in every 1 km, so 752 m must be smaller than 1 km. This is something you could practise as you get more confident.</a:t>
            </a:r>
          </a:p>
        </p:txBody>
      </p:sp>
      <p:graphicFrame>
        <p:nvGraphicFramePr>
          <p:cNvPr id="12" name="Table 7">
            <a:extLst>
              <a:ext uri="{FF2B5EF4-FFF2-40B4-BE49-F238E27FC236}">
                <a16:creationId xmlns:a16="http://schemas.microsoft.com/office/drawing/2014/main" id="{A0985A4F-EE43-4A2E-80A8-997B3CAF316E}"/>
              </a:ext>
            </a:extLst>
          </p:cNvPr>
          <p:cNvGraphicFramePr>
            <a:graphicFrameLocks noGrp="1"/>
          </p:cNvGraphicFramePr>
          <p:nvPr>
            <p:extLst>
              <p:ext uri="{D42A27DB-BD31-4B8C-83A1-F6EECF244321}">
                <p14:modId xmlns:p14="http://schemas.microsoft.com/office/powerpoint/2010/main" val="2995022756"/>
              </p:ext>
            </p:extLst>
          </p:nvPr>
        </p:nvGraphicFramePr>
        <p:xfrm>
          <a:off x="6096000" y="2188969"/>
          <a:ext cx="5357205" cy="1341120"/>
        </p:xfrm>
        <a:graphic>
          <a:graphicData uri="http://schemas.openxmlformats.org/drawingml/2006/table">
            <a:tbl>
              <a:tblPr firstRow="1" bandRow="1">
                <a:tableStyleId>{5C22544A-7EE6-4342-B048-85BDC9FD1C3A}</a:tableStyleId>
              </a:tblPr>
              <a:tblGrid>
                <a:gridCol w="595245">
                  <a:extLst>
                    <a:ext uri="{9D8B030D-6E8A-4147-A177-3AD203B41FA5}">
                      <a16:colId xmlns:a16="http://schemas.microsoft.com/office/drawing/2014/main" val="2659275187"/>
                    </a:ext>
                  </a:extLst>
                </a:gridCol>
                <a:gridCol w="595245">
                  <a:extLst>
                    <a:ext uri="{9D8B030D-6E8A-4147-A177-3AD203B41FA5}">
                      <a16:colId xmlns:a16="http://schemas.microsoft.com/office/drawing/2014/main" val="1181718199"/>
                    </a:ext>
                  </a:extLst>
                </a:gridCol>
                <a:gridCol w="595245">
                  <a:extLst>
                    <a:ext uri="{9D8B030D-6E8A-4147-A177-3AD203B41FA5}">
                      <a16:colId xmlns:a16="http://schemas.microsoft.com/office/drawing/2014/main" val="1753874699"/>
                    </a:ext>
                  </a:extLst>
                </a:gridCol>
                <a:gridCol w="595245">
                  <a:extLst>
                    <a:ext uri="{9D8B030D-6E8A-4147-A177-3AD203B41FA5}">
                      <a16:colId xmlns:a16="http://schemas.microsoft.com/office/drawing/2014/main" val="2709824700"/>
                    </a:ext>
                  </a:extLst>
                </a:gridCol>
                <a:gridCol w="595245">
                  <a:extLst>
                    <a:ext uri="{9D8B030D-6E8A-4147-A177-3AD203B41FA5}">
                      <a16:colId xmlns:a16="http://schemas.microsoft.com/office/drawing/2014/main" val="2012290650"/>
                    </a:ext>
                  </a:extLst>
                </a:gridCol>
                <a:gridCol w="595245">
                  <a:extLst>
                    <a:ext uri="{9D8B030D-6E8A-4147-A177-3AD203B41FA5}">
                      <a16:colId xmlns:a16="http://schemas.microsoft.com/office/drawing/2014/main" val="3794360655"/>
                    </a:ext>
                  </a:extLst>
                </a:gridCol>
                <a:gridCol w="595245">
                  <a:extLst>
                    <a:ext uri="{9D8B030D-6E8A-4147-A177-3AD203B41FA5}">
                      <a16:colId xmlns:a16="http://schemas.microsoft.com/office/drawing/2014/main" val="3608085461"/>
                    </a:ext>
                  </a:extLst>
                </a:gridCol>
                <a:gridCol w="595245">
                  <a:extLst>
                    <a:ext uri="{9D8B030D-6E8A-4147-A177-3AD203B41FA5}">
                      <a16:colId xmlns:a16="http://schemas.microsoft.com/office/drawing/2014/main" val="3624763018"/>
                    </a:ext>
                  </a:extLst>
                </a:gridCol>
                <a:gridCol w="595245">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r>
                        <a:rPr lang="en-US" sz="2400" dirty="0"/>
                        <a:t>3</a:t>
                      </a:r>
                    </a:p>
                  </a:txBody>
                  <a:tcPr/>
                </a:tc>
                <a:tc>
                  <a:txBody>
                    <a:bodyPr/>
                    <a:lstStyle/>
                    <a:p>
                      <a:pPr algn="ctr"/>
                      <a:r>
                        <a:rPr lang="en-US" sz="2400" dirty="0"/>
                        <a:t>2</a:t>
                      </a:r>
                    </a:p>
                  </a:txBody>
                  <a:tcPr/>
                </a:tc>
                <a:tc>
                  <a:txBody>
                    <a:bodyPr/>
                    <a:lstStyle/>
                    <a:p>
                      <a:pPr algn="ctr"/>
                      <a:r>
                        <a:rPr lang="en-GB" sz="2400" dirty="0"/>
                        <a:t>0</a:t>
                      </a:r>
                      <a:endParaRPr lang="en-US" sz="2400" dirty="0"/>
                    </a:p>
                  </a:txBody>
                  <a:tcPr/>
                </a:tc>
                <a:tc>
                  <a:txBody>
                    <a:bodyPr/>
                    <a:lstStyle/>
                    <a:p>
                      <a:pPr algn="ctr"/>
                      <a:r>
                        <a:rPr lang="en-GB" sz="2400" dirty="0"/>
                        <a:t>0</a:t>
                      </a:r>
                      <a:endParaRPr lang="en-US" sz="2400" dirty="0"/>
                    </a:p>
                  </a:txBody>
                  <a:tcPr/>
                </a:tc>
                <a:tc>
                  <a:txBody>
                    <a:bodyPr/>
                    <a:lstStyle/>
                    <a:p>
                      <a:pPr algn="ctr"/>
                      <a:r>
                        <a:rPr lang="en-GB" sz="2400" dirty="0"/>
                        <a:t>m</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r>
                        <a:rPr lang="en-GB" sz="2400" dirty="0"/>
                        <a:t>3</a:t>
                      </a:r>
                      <a:endParaRPr lang="en-US" sz="2400" dirty="0"/>
                    </a:p>
                  </a:txBody>
                  <a:tcPr/>
                </a:tc>
                <a:tc>
                  <a:txBody>
                    <a:bodyPr/>
                    <a:lstStyle/>
                    <a:p>
                      <a:pPr algn="ctr"/>
                      <a:r>
                        <a:rPr lang="en-GB" sz="2800" dirty="0"/>
                        <a:t>.</a:t>
                      </a:r>
                      <a:endParaRPr lang="en-US" sz="2800" dirty="0"/>
                    </a:p>
                  </a:txBody>
                  <a:tcPr/>
                </a:tc>
                <a:tc>
                  <a:txBody>
                    <a:bodyPr/>
                    <a:lstStyle/>
                    <a:p>
                      <a:pPr algn="ctr"/>
                      <a:r>
                        <a:rPr lang="en-GB" sz="2400" dirty="0"/>
                        <a:t>2</a:t>
                      </a:r>
                      <a:endParaRPr lang="en-US" sz="2400" dirty="0"/>
                    </a:p>
                  </a:txBody>
                  <a:tcPr/>
                </a:tc>
                <a:tc>
                  <a:txBody>
                    <a:bodyPr/>
                    <a:lstStyle/>
                    <a:p>
                      <a:pPr algn="ctr"/>
                      <a:r>
                        <a:rPr lang="en-GB" sz="2400" dirty="0"/>
                        <a:t>km</a:t>
                      </a: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graphicFrame>
        <p:nvGraphicFramePr>
          <p:cNvPr id="13" name="Table 7">
            <a:extLst>
              <a:ext uri="{FF2B5EF4-FFF2-40B4-BE49-F238E27FC236}">
                <a16:creationId xmlns:a16="http://schemas.microsoft.com/office/drawing/2014/main" id="{CED3B7F4-408C-4397-B7F3-FC4FDB68C0B2}"/>
              </a:ext>
            </a:extLst>
          </p:cNvPr>
          <p:cNvGraphicFramePr>
            <a:graphicFrameLocks noGrp="1"/>
          </p:cNvGraphicFramePr>
          <p:nvPr>
            <p:extLst>
              <p:ext uri="{D42A27DB-BD31-4B8C-83A1-F6EECF244321}">
                <p14:modId xmlns:p14="http://schemas.microsoft.com/office/powerpoint/2010/main" val="1033451731"/>
              </p:ext>
            </p:extLst>
          </p:nvPr>
        </p:nvGraphicFramePr>
        <p:xfrm>
          <a:off x="1092833" y="2185723"/>
          <a:ext cx="4745259" cy="1341120"/>
        </p:xfrm>
        <a:graphic>
          <a:graphicData uri="http://schemas.openxmlformats.org/drawingml/2006/table">
            <a:tbl>
              <a:tblPr firstRow="1" bandRow="1">
                <a:tableStyleId>{5C22544A-7EE6-4342-B048-85BDC9FD1C3A}</a:tableStyleId>
              </a:tblPr>
              <a:tblGrid>
                <a:gridCol w="527251">
                  <a:extLst>
                    <a:ext uri="{9D8B030D-6E8A-4147-A177-3AD203B41FA5}">
                      <a16:colId xmlns:a16="http://schemas.microsoft.com/office/drawing/2014/main" val="2659275187"/>
                    </a:ext>
                  </a:extLst>
                </a:gridCol>
                <a:gridCol w="527251">
                  <a:extLst>
                    <a:ext uri="{9D8B030D-6E8A-4147-A177-3AD203B41FA5}">
                      <a16:colId xmlns:a16="http://schemas.microsoft.com/office/drawing/2014/main" val="1181718199"/>
                    </a:ext>
                  </a:extLst>
                </a:gridCol>
                <a:gridCol w="527251">
                  <a:extLst>
                    <a:ext uri="{9D8B030D-6E8A-4147-A177-3AD203B41FA5}">
                      <a16:colId xmlns:a16="http://schemas.microsoft.com/office/drawing/2014/main" val="1753874699"/>
                    </a:ext>
                  </a:extLst>
                </a:gridCol>
                <a:gridCol w="527251">
                  <a:extLst>
                    <a:ext uri="{9D8B030D-6E8A-4147-A177-3AD203B41FA5}">
                      <a16:colId xmlns:a16="http://schemas.microsoft.com/office/drawing/2014/main" val="2709824700"/>
                    </a:ext>
                  </a:extLst>
                </a:gridCol>
                <a:gridCol w="527251">
                  <a:extLst>
                    <a:ext uri="{9D8B030D-6E8A-4147-A177-3AD203B41FA5}">
                      <a16:colId xmlns:a16="http://schemas.microsoft.com/office/drawing/2014/main" val="2012290650"/>
                    </a:ext>
                  </a:extLst>
                </a:gridCol>
                <a:gridCol w="527251">
                  <a:extLst>
                    <a:ext uri="{9D8B030D-6E8A-4147-A177-3AD203B41FA5}">
                      <a16:colId xmlns:a16="http://schemas.microsoft.com/office/drawing/2014/main" val="3794360655"/>
                    </a:ext>
                  </a:extLst>
                </a:gridCol>
                <a:gridCol w="672122">
                  <a:extLst>
                    <a:ext uri="{9D8B030D-6E8A-4147-A177-3AD203B41FA5}">
                      <a16:colId xmlns:a16="http://schemas.microsoft.com/office/drawing/2014/main" val="3608085461"/>
                    </a:ext>
                  </a:extLst>
                </a:gridCol>
                <a:gridCol w="382380">
                  <a:extLst>
                    <a:ext uri="{9D8B030D-6E8A-4147-A177-3AD203B41FA5}">
                      <a16:colId xmlns:a16="http://schemas.microsoft.com/office/drawing/2014/main" val="3624763018"/>
                    </a:ext>
                  </a:extLst>
                </a:gridCol>
                <a:gridCol w="527251">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endParaRPr lang="en-US" sz="2400" dirty="0"/>
                    </a:p>
                  </a:txBody>
                  <a:tcPr/>
                </a:tc>
                <a:tc>
                  <a:txBody>
                    <a:bodyPr/>
                    <a:lstStyle/>
                    <a:p>
                      <a:pPr algn="ctr"/>
                      <a:r>
                        <a:rPr lang="en-US" sz="2400" dirty="0"/>
                        <a:t>4</a:t>
                      </a:r>
                    </a:p>
                  </a:txBody>
                  <a:tcPr/>
                </a:tc>
                <a:tc>
                  <a:txBody>
                    <a:bodyPr/>
                    <a:lstStyle/>
                    <a:p>
                      <a:pPr algn="ctr"/>
                      <a:r>
                        <a:rPr lang="en-US" sz="2400" dirty="0"/>
                        <a:t>0</a:t>
                      </a:r>
                    </a:p>
                  </a:txBody>
                  <a:tcPr/>
                </a:tc>
                <a:tc>
                  <a:txBody>
                    <a:bodyPr/>
                    <a:lstStyle/>
                    <a:p>
                      <a:pPr algn="ctr"/>
                      <a:r>
                        <a:rPr lang="en-GB" sz="2400" dirty="0"/>
                        <a:t>0</a:t>
                      </a:r>
                      <a:endParaRPr lang="en-US" sz="2400" dirty="0"/>
                    </a:p>
                  </a:txBody>
                  <a:tcPr/>
                </a:tc>
                <a:tc>
                  <a:txBody>
                    <a:bodyPr/>
                    <a:lstStyle/>
                    <a:p>
                      <a:pPr algn="ctr"/>
                      <a:r>
                        <a:rPr lang="en-GB" sz="2400" dirty="0"/>
                        <a:t>m</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r>
                        <a:rPr lang="en-GB" sz="2400" dirty="0"/>
                        <a:t>0</a:t>
                      </a:r>
                      <a:endParaRPr lang="en-US" sz="2400" dirty="0"/>
                    </a:p>
                  </a:txBody>
                  <a:tcPr/>
                </a:tc>
                <a:tc>
                  <a:txBody>
                    <a:bodyPr/>
                    <a:lstStyle/>
                    <a:p>
                      <a:pPr algn="ctr"/>
                      <a:r>
                        <a:rPr lang="en-GB" sz="2800" dirty="0"/>
                        <a:t>.</a:t>
                      </a:r>
                      <a:endParaRPr lang="en-US" sz="2800" dirty="0"/>
                    </a:p>
                  </a:txBody>
                  <a:tcPr/>
                </a:tc>
                <a:tc>
                  <a:txBody>
                    <a:bodyPr/>
                    <a:lstStyle/>
                    <a:p>
                      <a:pPr algn="ctr"/>
                      <a:r>
                        <a:rPr lang="en-GB" sz="2400" dirty="0"/>
                        <a:t>4</a:t>
                      </a:r>
                      <a:endParaRPr lang="en-US" sz="2400" dirty="0"/>
                    </a:p>
                  </a:txBody>
                  <a:tcPr/>
                </a:tc>
                <a:tc>
                  <a:txBody>
                    <a:bodyPr/>
                    <a:lstStyle/>
                    <a:p>
                      <a:pPr algn="ctr"/>
                      <a:r>
                        <a:rPr lang="en-GB" sz="2400" dirty="0"/>
                        <a:t>km</a:t>
                      </a: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spTree>
    <p:extLst>
      <p:ext uri="{BB962C8B-B14F-4D97-AF65-F5344CB8AC3E}">
        <p14:creationId xmlns:p14="http://schemas.microsoft.com/office/powerpoint/2010/main" val="3860350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BB3DCE-8E0D-4D80-A2A3-9DD8852B36CB}"/>
              </a:ext>
            </a:extLst>
          </p:cNvPr>
          <p:cNvSpPr txBox="1"/>
          <p:nvPr/>
        </p:nvSpPr>
        <p:spPr>
          <a:xfrm>
            <a:off x="1367156" y="337504"/>
            <a:ext cx="10201992"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2400" dirty="0"/>
              <a:t>Your Turn. Have a go at ordering these lengths from smallest to largest:</a:t>
            </a:r>
          </a:p>
          <a:p>
            <a:endParaRPr lang="en-GB" sz="2400" dirty="0"/>
          </a:p>
          <a:p>
            <a:r>
              <a:rPr lang="en-GB" sz="2400" dirty="0"/>
              <a:t>7.1km, 720m, 7400m, 7km, 7.6km</a:t>
            </a:r>
          </a:p>
        </p:txBody>
      </p:sp>
      <p:graphicFrame>
        <p:nvGraphicFramePr>
          <p:cNvPr id="7" name="Table 7">
            <a:extLst>
              <a:ext uri="{FF2B5EF4-FFF2-40B4-BE49-F238E27FC236}">
                <a16:creationId xmlns:a16="http://schemas.microsoft.com/office/drawing/2014/main" id="{99B3DFB4-6A22-4A43-AFD5-502BD2F0FC90}"/>
              </a:ext>
            </a:extLst>
          </p:cNvPr>
          <p:cNvGraphicFramePr>
            <a:graphicFrameLocks noGrp="1"/>
          </p:cNvGraphicFramePr>
          <p:nvPr/>
        </p:nvGraphicFramePr>
        <p:xfrm>
          <a:off x="1367156" y="1930160"/>
          <a:ext cx="4745259" cy="1341120"/>
        </p:xfrm>
        <a:graphic>
          <a:graphicData uri="http://schemas.openxmlformats.org/drawingml/2006/table">
            <a:tbl>
              <a:tblPr firstRow="1" bandRow="1">
                <a:tableStyleId>{5C22544A-7EE6-4342-B048-85BDC9FD1C3A}</a:tableStyleId>
              </a:tblPr>
              <a:tblGrid>
                <a:gridCol w="527251">
                  <a:extLst>
                    <a:ext uri="{9D8B030D-6E8A-4147-A177-3AD203B41FA5}">
                      <a16:colId xmlns:a16="http://schemas.microsoft.com/office/drawing/2014/main" val="2659275187"/>
                    </a:ext>
                  </a:extLst>
                </a:gridCol>
                <a:gridCol w="527251">
                  <a:extLst>
                    <a:ext uri="{9D8B030D-6E8A-4147-A177-3AD203B41FA5}">
                      <a16:colId xmlns:a16="http://schemas.microsoft.com/office/drawing/2014/main" val="1181718199"/>
                    </a:ext>
                  </a:extLst>
                </a:gridCol>
                <a:gridCol w="527251">
                  <a:extLst>
                    <a:ext uri="{9D8B030D-6E8A-4147-A177-3AD203B41FA5}">
                      <a16:colId xmlns:a16="http://schemas.microsoft.com/office/drawing/2014/main" val="1753874699"/>
                    </a:ext>
                  </a:extLst>
                </a:gridCol>
                <a:gridCol w="527251">
                  <a:extLst>
                    <a:ext uri="{9D8B030D-6E8A-4147-A177-3AD203B41FA5}">
                      <a16:colId xmlns:a16="http://schemas.microsoft.com/office/drawing/2014/main" val="2709824700"/>
                    </a:ext>
                  </a:extLst>
                </a:gridCol>
                <a:gridCol w="527251">
                  <a:extLst>
                    <a:ext uri="{9D8B030D-6E8A-4147-A177-3AD203B41FA5}">
                      <a16:colId xmlns:a16="http://schemas.microsoft.com/office/drawing/2014/main" val="2012290650"/>
                    </a:ext>
                  </a:extLst>
                </a:gridCol>
                <a:gridCol w="527251">
                  <a:extLst>
                    <a:ext uri="{9D8B030D-6E8A-4147-A177-3AD203B41FA5}">
                      <a16:colId xmlns:a16="http://schemas.microsoft.com/office/drawing/2014/main" val="3794360655"/>
                    </a:ext>
                  </a:extLst>
                </a:gridCol>
                <a:gridCol w="527251">
                  <a:extLst>
                    <a:ext uri="{9D8B030D-6E8A-4147-A177-3AD203B41FA5}">
                      <a16:colId xmlns:a16="http://schemas.microsoft.com/office/drawing/2014/main" val="3608085461"/>
                    </a:ext>
                  </a:extLst>
                </a:gridCol>
                <a:gridCol w="527251">
                  <a:extLst>
                    <a:ext uri="{9D8B030D-6E8A-4147-A177-3AD203B41FA5}">
                      <a16:colId xmlns:a16="http://schemas.microsoft.com/office/drawing/2014/main" val="3624763018"/>
                    </a:ext>
                  </a:extLst>
                </a:gridCol>
                <a:gridCol w="527251">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r>
                        <a:rPr lang="en-GB" sz="2400" dirty="0"/>
                        <a:t>.</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endParaRPr lang="en-US" sz="2400" dirty="0"/>
                    </a:p>
                  </a:txBody>
                  <a:tcPr/>
                </a:tc>
                <a:tc>
                  <a:txBody>
                    <a:bodyPr/>
                    <a:lstStyle/>
                    <a:p>
                      <a:pPr algn="ctr"/>
                      <a:r>
                        <a:rPr lang="en-GB" sz="2800" dirty="0"/>
                        <a:t>.</a:t>
                      </a:r>
                      <a:endParaRPr lang="en-US" sz="28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graphicFrame>
        <p:nvGraphicFramePr>
          <p:cNvPr id="8" name="Table 7">
            <a:extLst>
              <a:ext uri="{FF2B5EF4-FFF2-40B4-BE49-F238E27FC236}">
                <a16:creationId xmlns:a16="http://schemas.microsoft.com/office/drawing/2014/main" id="{7B29548B-1992-41FE-B422-CF510C5DAD16}"/>
              </a:ext>
            </a:extLst>
          </p:cNvPr>
          <p:cNvGraphicFramePr>
            <a:graphicFrameLocks noGrp="1"/>
          </p:cNvGraphicFramePr>
          <p:nvPr/>
        </p:nvGraphicFramePr>
        <p:xfrm>
          <a:off x="6823889" y="1930160"/>
          <a:ext cx="4745259" cy="1341120"/>
        </p:xfrm>
        <a:graphic>
          <a:graphicData uri="http://schemas.openxmlformats.org/drawingml/2006/table">
            <a:tbl>
              <a:tblPr firstRow="1" bandRow="1">
                <a:tableStyleId>{5C22544A-7EE6-4342-B048-85BDC9FD1C3A}</a:tableStyleId>
              </a:tblPr>
              <a:tblGrid>
                <a:gridCol w="527251">
                  <a:extLst>
                    <a:ext uri="{9D8B030D-6E8A-4147-A177-3AD203B41FA5}">
                      <a16:colId xmlns:a16="http://schemas.microsoft.com/office/drawing/2014/main" val="2659275187"/>
                    </a:ext>
                  </a:extLst>
                </a:gridCol>
                <a:gridCol w="527251">
                  <a:extLst>
                    <a:ext uri="{9D8B030D-6E8A-4147-A177-3AD203B41FA5}">
                      <a16:colId xmlns:a16="http://schemas.microsoft.com/office/drawing/2014/main" val="1181718199"/>
                    </a:ext>
                  </a:extLst>
                </a:gridCol>
                <a:gridCol w="527251">
                  <a:extLst>
                    <a:ext uri="{9D8B030D-6E8A-4147-A177-3AD203B41FA5}">
                      <a16:colId xmlns:a16="http://schemas.microsoft.com/office/drawing/2014/main" val="1753874699"/>
                    </a:ext>
                  </a:extLst>
                </a:gridCol>
                <a:gridCol w="527251">
                  <a:extLst>
                    <a:ext uri="{9D8B030D-6E8A-4147-A177-3AD203B41FA5}">
                      <a16:colId xmlns:a16="http://schemas.microsoft.com/office/drawing/2014/main" val="2709824700"/>
                    </a:ext>
                  </a:extLst>
                </a:gridCol>
                <a:gridCol w="527251">
                  <a:extLst>
                    <a:ext uri="{9D8B030D-6E8A-4147-A177-3AD203B41FA5}">
                      <a16:colId xmlns:a16="http://schemas.microsoft.com/office/drawing/2014/main" val="2012290650"/>
                    </a:ext>
                  </a:extLst>
                </a:gridCol>
                <a:gridCol w="527251">
                  <a:extLst>
                    <a:ext uri="{9D8B030D-6E8A-4147-A177-3AD203B41FA5}">
                      <a16:colId xmlns:a16="http://schemas.microsoft.com/office/drawing/2014/main" val="3794360655"/>
                    </a:ext>
                  </a:extLst>
                </a:gridCol>
                <a:gridCol w="527251">
                  <a:extLst>
                    <a:ext uri="{9D8B030D-6E8A-4147-A177-3AD203B41FA5}">
                      <a16:colId xmlns:a16="http://schemas.microsoft.com/office/drawing/2014/main" val="3608085461"/>
                    </a:ext>
                  </a:extLst>
                </a:gridCol>
                <a:gridCol w="527251">
                  <a:extLst>
                    <a:ext uri="{9D8B030D-6E8A-4147-A177-3AD203B41FA5}">
                      <a16:colId xmlns:a16="http://schemas.microsoft.com/office/drawing/2014/main" val="3624763018"/>
                    </a:ext>
                  </a:extLst>
                </a:gridCol>
                <a:gridCol w="527251">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r>
                        <a:rPr lang="en-GB" sz="2400" dirty="0"/>
                        <a:t>.</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endParaRPr lang="en-US" sz="2400" dirty="0"/>
                    </a:p>
                  </a:txBody>
                  <a:tcPr/>
                </a:tc>
                <a:tc>
                  <a:txBody>
                    <a:bodyPr/>
                    <a:lstStyle/>
                    <a:p>
                      <a:pPr algn="ctr"/>
                      <a:r>
                        <a:rPr lang="en-GB" sz="2800" dirty="0"/>
                        <a:t>.</a:t>
                      </a:r>
                      <a:endParaRPr lang="en-US" sz="28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spTree>
    <p:extLst>
      <p:ext uri="{BB962C8B-B14F-4D97-AF65-F5344CB8AC3E}">
        <p14:creationId xmlns:p14="http://schemas.microsoft.com/office/powerpoint/2010/main" val="511186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BB3DCE-8E0D-4D80-A2A3-9DD8852B36CB}"/>
              </a:ext>
            </a:extLst>
          </p:cNvPr>
          <p:cNvSpPr txBox="1"/>
          <p:nvPr/>
        </p:nvSpPr>
        <p:spPr>
          <a:xfrm>
            <a:off x="1367156" y="337504"/>
            <a:ext cx="10201992"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2400" dirty="0"/>
              <a:t>Your Turn. Have a go at ordering these lengths from smallest to largest:</a:t>
            </a:r>
          </a:p>
          <a:p>
            <a:endParaRPr lang="en-GB" sz="2400" dirty="0"/>
          </a:p>
          <a:p>
            <a:r>
              <a:rPr lang="en-GB" sz="2400" dirty="0"/>
              <a:t>32m, 2300km, 3200m, 3.1km, 320km</a:t>
            </a:r>
          </a:p>
        </p:txBody>
      </p:sp>
      <p:graphicFrame>
        <p:nvGraphicFramePr>
          <p:cNvPr id="7" name="Table 7">
            <a:extLst>
              <a:ext uri="{FF2B5EF4-FFF2-40B4-BE49-F238E27FC236}">
                <a16:creationId xmlns:a16="http://schemas.microsoft.com/office/drawing/2014/main" id="{99B3DFB4-6A22-4A43-AFD5-502BD2F0FC90}"/>
              </a:ext>
            </a:extLst>
          </p:cNvPr>
          <p:cNvGraphicFramePr>
            <a:graphicFrameLocks noGrp="1"/>
          </p:cNvGraphicFramePr>
          <p:nvPr/>
        </p:nvGraphicFramePr>
        <p:xfrm>
          <a:off x="1367156" y="1930160"/>
          <a:ext cx="4745259" cy="1341120"/>
        </p:xfrm>
        <a:graphic>
          <a:graphicData uri="http://schemas.openxmlformats.org/drawingml/2006/table">
            <a:tbl>
              <a:tblPr firstRow="1" bandRow="1">
                <a:tableStyleId>{5C22544A-7EE6-4342-B048-85BDC9FD1C3A}</a:tableStyleId>
              </a:tblPr>
              <a:tblGrid>
                <a:gridCol w="527251">
                  <a:extLst>
                    <a:ext uri="{9D8B030D-6E8A-4147-A177-3AD203B41FA5}">
                      <a16:colId xmlns:a16="http://schemas.microsoft.com/office/drawing/2014/main" val="2659275187"/>
                    </a:ext>
                  </a:extLst>
                </a:gridCol>
                <a:gridCol w="527251">
                  <a:extLst>
                    <a:ext uri="{9D8B030D-6E8A-4147-A177-3AD203B41FA5}">
                      <a16:colId xmlns:a16="http://schemas.microsoft.com/office/drawing/2014/main" val="1181718199"/>
                    </a:ext>
                  </a:extLst>
                </a:gridCol>
                <a:gridCol w="527251">
                  <a:extLst>
                    <a:ext uri="{9D8B030D-6E8A-4147-A177-3AD203B41FA5}">
                      <a16:colId xmlns:a16="http://schemas.microsoft.com/office/drawing/2014/main" val="1753874699"/>
                    </a:ext>
                  </a:extLst>
                </a:gridCol>
                <a:gridCol w="527251">
                  <a:extLst>
                    <a:ext uri="{9D8B030D-6E8A-4147-A177-3AD203B41FA5}">
                      <a16:colId xmlns:a16="http://schemas.microsoft.com/office/drawing/2014/main" val="2709824700"/>
                    </a:ext>
                  </a:extLst>
                </a:gridCol>
                <a:gridCol w="527251">
                  <a:extLst>
                    <a:ext uri="{9D8B030D-6E8A-4147-A177-3AD203B41FA5}">
                      <a16:colId xmlns:a16="http://schemas.microsoft.com/office/drawing/2014/main" val="2012290650"/>
                    </a:ext>
                  </a:extLst>
                </a:gridCol>
                <a:gridCol w="527251">
                  <a:extLst>
                    <a:ext uri="{9D8B030D-6E8A-4147-A177-3AD203B41FA5}">
                      <a16:colId xmlns:a16="http://schemas.microsoft.com/office/drawing/2014/main" val="3794360655"/>
                    </a:ext>
                  </a:extLst>
                </a:gridCol>
                <a:gridCol w="527251">
                  <a:extLst>
                    <a:ext uri="{9D8B030D-6E8A-4147-A177-3AD203B41FA5}">
                      <a16:colId xmlns:a16="http://schemas.microsoft.com/office/drawing/2014/main" val="3608085461"/>
                    </a:ext>
                  </a:extLst>
                </a:gridCol>
                <a:gridCol w="527251">
                  <a:extLst>
                    <a:ext uri="{9D8B030D-6E8A-4147-A177-3AD203B41FA5}">
                      <a16:colId xmlns:a16="http://schemas.microsoft.com/office/drawing/2014/main" val="3624763018"/>
                    </a:ext>
                  </a:extLst>
                </a:gridCol>
                <a:gridCol w="527251">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r>
                        <a:rPr lang="en-GB" sz="2400" dirty="0"/>
                        <a:t>.</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endParaRPr lang="en-US" sz="2400" dirty="0"/>
                    </a:p>
                  </a:txBody>
                  <a:tcPr/>
                </a:tc>
                <a:tc>
                  <a:txBody>
                    <a:bodyPr/>
                    <a:lstStyle/>
                    <a:p>
                      <a:pPr algn="ctr"/>
                      <a:r>
                        <a:rPr lang="en-GB" sz="2800" dirty="0"/>
                        <a:t>.</a:t>
                      </a:r>
                      <a:endParaRPr lang="en-US" sz="28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graphicFrame>
        <p:nvGraphicFramePr>
          <p:cNvPr id="8" name="Table 7">
            <a:extLst>
              <a:ext uri="{FF2B5EF4-FFF2-40B4-BE49-F238E27FC236}">
                <a16:creationId xmlns:a16="http://schemas.microsoft.com/office/drawing/2014/main" id="{7B29548B-1992-41FE-B422-CF510C5DAD16}"/>
              </a:ext>
            </a:extLst>
          </p:cNvPr>
          <p:cNvGraphicFramePr>
            <a:graphicFrameLocks noGrp="1"/>
          </p:cNvGraphicFramePr>
          <p:nvPr/>
        </p:nvGraphicFramePr>
        <p:xfrm>
          <a:off x="6823889" y="1930160"/>
          <a:ext cx="4745259" cy="1341120"/>
        </p:xfrm>
        <a:graphic>
          <a:graphicData uri="http://schemas.openxmlformats.org/drawingml/2006/table">
            <a:tbl>
              <a:tblPr firstRow="1" bandRow="1">
                <a:tableStyleId>{5C22544A-7EE6-4342-B048-85BDC9FD1C3A}</a:tableStyleId>
              </a:tblPr>
              <a:tblGrid>
                <a:gridCol w="527251">
                  <a:extLst>
                    <a:ext uri="{9D8B030D-6E8A-4147-A177-3AD203B41FA5}">
                      <a16:colId xmlns:a16="http://schemas.microsoft.com/office/drawing/2014/main" val="2659275187"/>
                    </a:ext>
                  </a:extLst>
                </a:gridCol>
                <a:gridCol w="527251">
                  <a:extLst>
                    <a:ext uri="{9D8B030D-6E8A-4147-A177-3AD203B41FA5}">
                      <a16:colId xmlns:a16="http://schemas.microsoft.com/office/drawing/2014/main" val="1181718199"/>
                    </a:ext>
                  </a:extLst>
                </a:gridCol>
                <a:gridCol w="527251">
                  <a:extLst>
                    <a:ext uri="{9D8B030D-6E8A-4147-A177-3AD203B41FA5}">
                      <a16:colId xmlns:a16="http://schemas.microsoft.com/office/drawing/2014/main" val="1753874699"/>
                    </a:ext>
                  </a:extLst>
                </a:gridCol>
                <a:gridCol w="527251">
                  <a:extLst>
                    <a:ext uri="{9D8B030D-6E8A-4147-A177-3AD203B41FA5}">
                      <a16:colId xmlns:a16="http://schemas.microsoft.com/office/drawing/2014/main" val="2709824700"/>
                    </a:ext>
                  </a:extLst>
                </a:gridCol>
                <a:gridCol w="527251">
                  <a:extLst>
                    <a:ext uri="{9D8B030D-6E8A-4147-A177-3AD203B41FA5}">
                      <a16:colId xmlns:a16="http://schemas.microsoft.com/office/drawing/2014/main" val="2012290650"/>
                    </a:ext>
                  </a:extLst>
                </a:gridCol>
                <a:gridCol w="527251">
                  <a:extLst>
                    <a:ext uri="{9D8B030D-6E8A-4147-A177-3AD203B41FA5}">
                      <a16:colId xmlns:a16="http://schemas.microsoft.com/office/drawing/2014/main" val="3794360655"/>
                    </a:ext>
                  </a:extLst>
                </a:gridCol>
                <a:gridCol w="527251">
                  <a:extLst>
                    <a:ext uri="{9D8B030D-6E8A-4147-A177-3AD203B41FA5}">
                      <a16:colId xmlns:a16="http://schemas.microsoft.com/office/drawing/2014/main" val="3608085461"/>
                    </a:ext>
                  </a:extLst>
                </a:gridCol>
                <a:gridCol w="527251">
                  <a:extLst>
                    <a:ext uri="{9D8B030D-6E8A-4147-A177-3AD203B41FA5}">
                      <a16:colId xmlns:a16="http://schemas.microsoft.com/office/drawing/2014/main" val="3624763018"/>
                    </a:ext>
                  </a:extLst>
                </a:gridCol>
                <a:gridCol w="527251">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r>
                        <a:rPr lang="en-GB" sz="2400" dirty="0"/>
                        <a:t>.</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endParaRPr lang="en-US" sz="2400" dirty="0"/>
                    </a:p>
                  </a:txBody>
                  <a:tcPr/>
                </a:tc>
                <a:tc>
                  <a:txBody>
                    <a:bodyPr/>
                    <a:lstStyle/>
                    <a:p>
                      <a:pPr algn="ctr"/>
                      <a:r>
                        <a:rPr lang="en-GB" sz="2800" dirty="0"/>
                        <a:t>.</a:t>
                      </a:r>
                      <a:endParaRPr lang="en-US" sz="28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spTree>
    <p:extLst>
      <p:ext uri="{BB962C8B-B14F-4D97-AF65-F5344CB8AC3E}">
        <p14:creationId xmlns:p14="http://schemas.microsoft.com/office/powerpoint/2010/main" val="4272204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BB3DCE-8E0D-4D80-A2A3-9DD8852B36CB}"/>
              </a:ext>
            </a:extLst>
          </p:cNvPr>
          <p:cNvSpPr txBox="1"/>
          <p:nvPr/>
        </p:nvSpPr>
        <p:spPr>
          <a:xfrm>
            <a:off x="1367156" y="337504"/>
            <a:ext cx="10201992"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2400" dirty="0"/>
              <a:t>Your Turn. Have a go at ordering these lengths from smallest to largest:</a:t>
            </a:r>
          </a:p>
          <a:p>
            <a:endParaRPr lang="en-GB" sz="2400" dirty="0"/>
          </a:p>
          <a:p>
            <a:r>
              <a:rPr lang="en-GB" sz="2400" dirty="0"/>
              <a:t>0.95km, 920m, 9.2km, 95m, 9250m</a:t>
            </a:r>
          </a:p>
        </p:txBody>
      </p:sp>
      <p:graphicFrame>
        <p:nvGraphicFramePr>
          <p:cNvPr id="7" name="Table 7">
            <a:extLst>
              <a:ext uri="{FF2B5EF4-FFF2-40B4-BE49-F238E27FC236}">
                <a16:creationId xmlns:a16="http://schemas.microsoft.com/office/drawing/2014/main" id="{99B3DFB4-6A22-4A43-AFD5-502BD2F0FC90}"/>
              </a:ext>
            </a:extLst>
          </p:cNvPr>
          <p:cNvGraphicFramePr>
            <a:graphicFrameLocks noGrp="1"/>
          </p:cNvGraphicFramePr>
          <p:nvPr/>
        </p:nvGraphicFramePr>
        <p:xfrm>
          <a:off x="1367156" y="1930160"/>
          <a:ext cx="4745259" cy="1341120"/>
        </p:xfrm>
        <a:graphic>
          <a:graphicData uri="http://schemas.openxmlformats.org/drawingml/2006/table">
            <a:tbl>
              <a:tblPr firstRow="1" bandRow="1">
                <a:tableStyleId>{5C22544A-7EE6-4342-B048-85BDC9FD1C3A}</a:tableStyleId>
              </a:tblPr>
              <a:tblGrid>
                <a:gridCol w="527251">
                  <a:extLst>
                    <a:ext uri="{9D8B030D-6E8A-4147-A177-3AD203B41FA5}">
                      <a16:colId xmlns:a16="http://schemas.microsoft.com/office/drawing/2014/main" val="2659275187"/>
                    </a:ext>
                  </a:extLst>
                </a:gridCol>
                <a:gridCol w="527251">
                  <a:extLst>
                    <a:ext uri="{9D8B030D-6E8A-4147-A177-3AD203B41FA5}">
                      <a16:colId xmlns:a16="http://schemas.microsoft.com/office/drawing/2014/main" val="1181718199"/>
                    </a:ext>
                  </a:extLst>
                </a:gridCol>
                <a:gridCol w="527251">
                  <a:extLst>
                    <a:ext uri="{9D8B030D-6E8A-4147-A177-3AD203B41FA5}">
                      <a16:colId xmlns:a16="http://schemas.microsoft.com/office/drawing/2014/main" val="1753874699"/>
                    </a:ext>
                  </a:extLst>
                </a:gridCol>
                <a:gridCol w="527251">
                  <a:extLst>
                    <a:ext uri="{9D8B030D-6E8A-4147-A177-3AD203B41FA5}">
                      <a16:colId xmlns:a16="http://schemas.microsoft.com/office/drawing/2014/main" val="2709824700"/>
                    </a:ext>
                  </a:extLst>
                </a:gridCol>
                <a:gridCol w="527251">
                  <a:extLst>
                    <a:ext uri="{9D8B030D-6E8A-4147-A177-3AD203B41FA5}">
                      <a16:colId xmlns:a16="http://schemas.microsoft.com/office/drawing/2014/main" val="2012290650"/>
                    </a:ext>
                  </a:extLst>
                </a:gridCol>
                <a:gridCol w="527251">
                  <a:extLst>
                    <a:ext uri="{9D8B030D-6E8A-4147-A177-3AD203B41FA5}">
                      <a16:colId xmlns:a16="http://schemas.microsoft.com/office/drawing/2014/main" val="3794360655"/>
                    </a:ext>
                  </a:extLst>
                </a:gridCol>
                <a:gridCol w="527251">
                  <a:extLst>
                    <a:ext uri="{9D8B030D-6E8A-4147-A177-3AD203B41FA5}">
                      <a16:colId xmlns:a16="http://schemas.microsoft.com/office/drawing/2014/main" val="3608085461"/>
                    </a:ext>
                  </a:extLst>
                </a:gridCol>
                <a:gridCol w="527251">
                  <a:extLst>
                    <a:ext uri="{9D8B030D-6E8A-4147-A177-3AD203B41FA5}">
                      <a16:colId xmlns:a16="http://schemas.microsoft.com/office/drawing/2014/main" val="3624763018"/>
                    </a:ext>
                  </a:extLst>
                </a:gridCol>
                <a:gridCol w="527251">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r>
                        <a:rPr lang="en-GB" sz="2400" dirty="0"/>
                        <a:t>.</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endParaRPr lang="en-US" sz="2400" dirty="0"/>
                    </a:p>
                  </a:txBody>
                  <a:tcPr/>
                </a:tc>
                <a:tc>
                  <a:txBody>
                    <a:bodyPr/>
                    <a:lstStyle/>
                    <a:p>
                      <a:pPr algn="ctr"/>
                      <a:r>
                        <a:rPr lang="en-GB" sz="2800" dirty="0"/>
                        <a:t>.</a:t>
                      </a:r>
                      <a:endParaRPr lang="en-US" sz="28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graphicFrame>
        <p:nvGraphicFramePr>
          <p:cNvPr id="8" name="Table 7">
            <a:extLst>
              <a:ext uri="{FF2B5EF4-FFF2-40B4-BE49-F238E27FC236}">
                <a16:creationId xmlns:a16="http://schemas.microsoft.com/office/drawing/2014/main" id="{7B29548B-1992-41FE-B422-CF510C5DAD16}"/>
              </a:ext>
            </a:extLst>
          </p:cNvPr>
          <p:cNvGraphicFramePr>
            <a:graphicFrameLocks noGrp="1"/>
          </p:cNvGraphicFramePr>
          <p:nvPr/>
        </p:nvGraphicFramePr>
        <p:xfrm>
          <a:off x="6823889" y="1930160"/>
          <a:ext cx="4745259" cy="1341120"/>
        </p:xfrm>
        <a:graphic>
          <a:graphicData uri="http://schemas.openxmlformats.org/drawingml/2006/table">
            <a:tbl>
              <a:tblPr firstRow="1" bandRow="1">
                <a:tableStyleId>{5C22544A-7EE6-4342-B048-85BDC9FD1C3A}</a:tableStyleId>
              </a:tblPr>
              <a:tblGrid>
                <a:gridCol w="527251">
                  <a:extLst>
                    <a:ext uri="{9D8B030D-6E8A-4147-A177-3AD203B41FA5}">
                      <a16:colId xmlns:a16="http://schemas.microsoft.com/office/drawing/2014/main" val="2659275187"/>
                    </a:ext>
                  </a:extLst>
                </a:gridCol>
                <a:gridCol w="527251">
                  <a:extLst>
                    <a:ext uri="{9D8B030D-6E8A-4147-A177-3AD203B41FA5}">
                      <a16:colId xmlns:a16="http://schemas.microsoft.com/office/drawing/2014/main" val="1181718199"/>
                    </a:ext>
                  </a:extLst>
                </a:gridCol>
                <a:gridCol w="527251">
                  <a:extLst>
                    <a:ext uri="{9D8B030D-6E8A-4147-A177-3AD203B41FA5}">
                      <a16:colId xmlns:a16="http://schemas.microsoft.com/office/drawing/2014/main" val="1753874699"/>
                    </a:ext>
                  </a:extLst>
                </a:gridCol>
                <a:gridCol w="527251">
                  <a:extLst>
                    <a:ext uri="{9D8B030D-6E8A-4147-A177-3AD203B41FA5}">
                      <a16:colId xmlns:a16="http://schemas.microsoft.com/office/drawing/2014/main" val="2709824700"/>
                    </a:ext>
                  </a:extLst>
                </a:gridCol>
                <a:gridCol w="527251">
                  <a:extLst>
                    <a:ext uri="{9D8B030D-6E8A-4147-A177-3AD203B41FA5}">
                      <a16:colId xmlns:a16="http://schemas.microsoft.com/office/drawing/2014/main" val="2012290650"/>
                    </a:ext>
                  </a:extLst>
                </a:gridCol>
                <a:gridCol w="527251">
                  <a:extLst>
                    <a:ext uri="{9D8B030D-6E8A-4147-A177-3AD203B41FA5}">
                      <a16:colId xmlns:a16="http://schemas.microsoft.com/office/drawing/2014/main" val="3794360655"/>
                    </a:ext>
                  </a:extLst>
                </a:gridCol>
                <a:gridCol w="527251">
                  <a:extLst>
                    <a:ext uri="{9D8B030D-6E8A-4147-A177-3AD203B41FA5}">
                      <a16:colId xmlns:a16="http://schemas.microsoft.com/office/drawing/2014/main" val="3608085461"/>
                    </a:ext>
                  </a:extLst>
                </a:gridCol>
                <a:gridCol w="527251">
                  <a:extLst>
                    <a:ext uri="{9D8B030D-6E8A-4147-A177-3AD203B41FA5}">
                      <a16:colId xmlns:a16="http://schemas.microsoft.com/office/drawing/2014/main" val="3624763018"/>
                    </a:ext>
                  </a:extLst>
                </a:gridCol>
                <a:gridCol w="527251">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r>
                        <a:rPr lang="en-GB" sz="2400" dirty="0"/>
                        <a:t>.</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endParaRPr lang="en-US" sz="2400" dirty="0"/>
                    </a:p>
                  </a:txBody>
                  <a:tcPr/>
                </a:tc>
                <a:tc>
                  <a:txBody>
                    <a:bodyPr/>
                    <a:lstStyle/>
                    <a:p>
                      <a:pPr algn="ctr"/>
                      <a:r>
                        <a:rPr lang="en-GB" sz="2800" dirty="0"/>
                        <a:t>.</a:t>
                      </a:r>
                      <a:endParaRPr lang="en-US" sz="28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sp>
        <p:nvSpPr>
          <p:cNvPr id="5" name="TextBox 4">
            <a:extLst>
              <a:ext uri="{FF2B5EF4-FFF2-40B4-BE49-F238E27FC236}">
                <a16:creationId xmlns:a16="http://schemas.microsoft.com/office/drawing/2014/main" id="{5D7E6424-84C2-C442-A11C-C6E1E8B62249}"/>
              </a:ext>
            </a:extLst>
          </p:cNvPr>
          <p:cNvSpPr txBox="1"/>
          <p:nvPr/>
        </p:nvSpPr>
        <p:spPr>
          <a:xfrm>
            <a:off x="2606679" y="4975827"/>
            <a:ext cx="7722945"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en-GB" sz="2400" dirty="0"/>
          </a:p>
          <a:p>
            <a:r>
              <a:rPr lang="en-GB" sz="2400" dirty="0"/>
              <a:t>This time, you might want to try converting from km to m.</a:t>
            </a:r>
            <a:endParaRPr lang="en-GB" dirty="0"/>
          </a:p>
          <a:p>
            <a:endParaRPr lang="en-GB" sz="2400" dirty="0"/>
          </a:p>
        </p:txBody>
      </p:sp>
    </p:spTree>
    <p:extLst>
      <p:ext uri="{BB962C8B-B14F-4D97-AF65-F5344CB8AC3E}">
        <p14:creationId xmlns:p14="http://schemas.microsoft.com/office/powerpoint/2010/main" val="85745230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1353</TotalTime>
  <Words>639</Words>
  <Application>Microsoft Macintosh PowerPoint</Application>
  <PresentationFormat>Widescreen</PresentationFormat>
  <Paragraphs>146</Paragraphs>
  <Slides>6</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Calibri</vt:lpstr>
      <vt:lpstr>Franklin Gothic Book</vt:lpstr>
      <vt:lpstr>Crop</vt:lpstr>
      <vt:lpstr>Year 4 Measurement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Spring Section 3 – Multiplication</dc:title>
  <dc:creator>Laura Whitehouse</dc:creator>
  <cp:lastModifiedBy>Microsoft Office User</cp:lastModifiedBy>
  <cp:revision>125</cp:revision>
  <dcterms:created xsi:type="dcterms:W3CDTF">2020-03-20T11:22:32Z</dcterms:created>
  <dcterms:modified xsi:type="dcterms:W3CDTF">2020-05-29T07:25:22Z</dcterms:modified>
</cp:coreProperties>
</file>