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6" r:id="rId3"/>
    <p:sldId id="267" r:id="rId4"/>
    <p:sldId id="263" r:id="rId5"/>
    <p:sldId id="264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7F3D1A2-CCDE-4FC7-B439-6423D55E5986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29AA471-CA20-45DF-96A9-C221619D680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513292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D1A2-CCDE-4FC7-B439-6423D55E5986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A471-CA20-45DF-96A9-C221619D6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03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D1A2-CCDE-4FC7-B439-6423D55E5986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A471-CA20-45DF-96A9-C221619D6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383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D1A2-CCDE-4FC7-B439-6423D55E5986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A471-CA20-45DF-96A9-C221619D6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45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F3D1A2-CCDE-4FC7-B439-6423D55E5986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9AA471-CA20-45DF-96A9-C221619D680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007023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D1A2-CCDE-4FC7-B439-6423D55E5986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A471-CA20-45DF-96A9-C221619D6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25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D1A2-CCDE-4FC7-B439-6423D55E5986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A471-CA20-45DF-96A9-C221619D6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29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D1A2-CCDE-4FC7-B439-6423D55E5986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A471-CA20-45DF-96A9-C221619D6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692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D1A2-CCDE-4FC7-B439-6423D55E5986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AA471-CA20-45DF-96A9-C221619D68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6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F3D1A2-CCDE-4FC7-B439-6423D55E5986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9AA471-CA20-45DF-96A9-C221619D680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6994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F3D1A2-CCDE-4FC7-B439-6423D55E5986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9AA471-CA20-45DF-96A9-C221619D680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0778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7F3D1A2-CCDE-4FC7-B439-6423D55E5986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29AA471-CA20-45DF-96A9-C221619D680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388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Measurement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Lesson 18 Measurement Lesson #2 Comparing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 Mass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D2737F-0CCF-4435-BF78-26F55FA97501}"/>
              </a:ext>
            </a:extLst>
          </p:cNvPr>
          <p:cNvSpPr txBox="1"/>
          <p:nvPr/>
        </p:nvSpPr>
        <p:spPr>
          <a:xfrm>
            <a:off x="1533378" y="410818"/>
            <a:ext cx="10326155" cy="36933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Remember to compare two different numbers, we start with the greatest value (the left hand side) and work our way across to the right.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For example, 2302 ml is greater than the 2102 ml.</a:t>
            </a:r>
          </a:p>
          <a:p>
            <a:endParaRPr lang="en-GB" dirty="0"/>
          </a:p>
          <a:p>
            <a:r>
              <a:rPr lang="en-GB" dirty="0"/>
              <a:t>2302 ml &gt; 2102 ml.</a:t>
            </a:r>
          </a:p>
          <a:p>
            <a:endParaRPr lang="en-GB" dirty="0"/>
          </a:p>
          <a:p>
            <a:r>
              <a:rPr lang="en-GB" dirty="0"/>
              <a:t>We can see they both have 2 in the thousands column and then 3 hundreds is greater than 1 hundred.</a:t>
            </a:r>
          </a:p>
          <a:p>
            <a:endParaRPr lang="en-GB" dirty="0"/>
          </a:p>
          <a:p>
            <a:r>
              <a:rPr lang="en-GB" dirty="0"/>
              <a:t>With measure, this works fine if both numbers are in the same unit of measure like above.</a:t>
            </a:r>
          </a:p>
          <a:p>
            <a:endParaRPr lang="en-GB" dirty="0"/>
          </a:p>
          <a:p>
            <a:r>
              <a:rPr lang="en-GB" dirty="0"/>
              <a:t>If they have different units of measure, we must first convert.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26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1533378" y="410818"/>
            <a:ext cx="10326155" cy="618630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To compare two different volumes , the same unit of measure must be used.</a:t>
            </a:r>
          </a:p>
          <a:p>
            <a:r>
              <a:rPr lang="en-GB" dirty="0"/>
              <a:t>For example, you have to see the volume of each item both in litres or see the volume of each item in millilitres. </a:t>
            </a:r>
          </a:p>
          <a:p>
            <a:endParaRPr lang="en-GB" dirty="0"/>
          </a:p>
          <a:p>
            <a:r>
              <a:rPr lang="en-GB" dirty="0"/>
              <a:t>3.2 l and 320 millilitres cannot be compared because two different measures have been used. I must chose to convert the litres to millilitres or millilitres to litres to make them comparable.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So 3.2 l = 3200 millilitres.</a:t>
            </a:r>
          </a:p>
          <a:p>
            <a:endParaRPr lang="en-GB" dirty="0"/>
          </a:p>
          <a:p>
            <a:r>
              <a:rPr lang="en-GB" dirty="0"/>
              <a:t>3200 millilitres is greater than 320 millilitres.</a:t>
            </a:r>
          </a:p>
          <a:p>
            <a:endParaRPr lang="en-GB" dirty="0"/>
          </a:p>
          <a:p>
            <a:r>
              <a:rPr lang="en-GB" dirty="0"/>
              <a:t>3200 millilitres &gt; 320 millilitres.</a:t>
            </a:r>
          </a:p>
          <a:p>
            <a:br>
              <a:rPr lang="en-GB" dirty="0"/>
            </a:br>
            <a:r>
              <a:rPr lang="en-GB" dirty="0"/>
              <a:t>Therefore</a:t>
            </a:r>
          </a:p>
          <a:p>
            <a:endParaRPr lang="en-GB" dirty="0"/>
          </a:p>
          <a:p>
            <a:r>
              <a:rPr lang="en-GB" dirty="0"/>
              <a:t>3.2 litres &gt; 320 millilitres</a:t>
            </a:r>
          </a:p>
          <a:p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7B1B287-7E8A-4D2C-B34F-1477C700B78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771335" y="2082800"/>
          <a:ext cx="798911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423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048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1533378" y="410818"/>
            <a:ext cx="10326155" cy="480131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Which is greater – 2302 millilitres or 2.302 litres?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So 2302 ml = 2.302 l.</a:t>
            </a:r>
          </a:p>
          <a:p>
            <a:endParaRPr lang="en-GB" dirty="0"/>
          </a:p>
          <a:p>
            <a:r>
              <a:rPr lang="en-GB" dirty="0"/>
              <a:t>2.302 ml is the same as 2.302 l.</a:t>
            </a:r>
          </a:p>
          <a:p>
            <a:endParaRPr lang="en-GB" dirty="0"/>
          </a:p>
          <a:p>
            <a:r>
              <a:rPr lang="en-GB" dirty="0"/>
              <a:t>2.302 l = 2.302 l.</a:t>
            </a:r>
          </a:p>
          <a:p>
            <a:br>
              <a:rPr lang="en-GB" dirty="0"/>
            </a:br>
            <a:r>
              <a:rPr lang="en-GB" dirty="0"/>
              <a:t>Therefore</a:t>
            </a:r>
          </a:p>
          <a:p>
            <a:endParaRPr lang="en-GB" dirty="0"/>
          </a:p>
          <a:p>
            <a:r>
              <a:rPr lang="en-GB" dirty="0"/>
              <a:t>2302 millilitres &gt; 2.320 litres</a:t>
            </a:r>
          </a:p>
          <a:p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7B1B287-7E8A-4D2C-B34F-1477C700B78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701895" y="972768"/>
          <a:ext cx="798911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423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002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1533378" y="410818"/>
            <a:ext cx="10326155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Your turn:</a:t>
            </a:r>
          </a:p>
          <a:p>
            <a:endParaRPr lang="en-GB" dirty="0"/>
          </a:p>
          <a:p>
            <a:r>
              <a:rPr lang="en-GB" dirty="0"/>
              <a:t>Which is greater, 20 millilitres or 0.2 litres?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7B1B287-7E8A-4D2C-B34F-1477C700B78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701895" y="1422934"/>
          <a:ext cx="798911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423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6E714EA-4BE3-417F-8EA4-8348EAA612AC}"/>
              </a:ext>
            </a:extLst>
          </p:cNvPr>
          <p:cNvSpPr txBox="1"/>
          <p:nvPr/>
        </p:nvSpPr>
        <p:spPr>
          <a:xfrm>
            <a:off x="1683026" y="4108174"/>
            <a:ext cx="6406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1. Convert one of the measurements so that they are the same.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3F284F-7A4F-4FA3-A98A-7E976F801784}"/>
              </a:ext>
            </a:extLst>
          </p:cNvPr>
          <p:cNvSpPr txBox="1"/>
          <p:nvPr/>
        </p:nvSpPr>
        <p:spPr>
          <a:xfrm>
            <a:off x="1680506" y="4562109"/>
            <a:ext cx="10031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 I am going to convert 0.2 litres to ml to help me, so put 0.2 into the place value grid then make it 3 columns bigger.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BC8BB0-9E24-4056-BB6A-D413D559E407}"/>
              </a:ext>
            </a:extLst>
          </p:cNvPr>
          <p:cNvSpPr txBox="1"/>
          <p:nvPr/>
        </p:nvSpPr>
        <p:spPr>
          <a:xfrm>
            <a:off x="5632174" y="1884599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B1661F-0A02-48F5-9E41-CE01565C4E7C}"/>
              </a:ext>
            </a:extLst>
          </p:cNvPr>
          <p:cNvSpPr txBox="1"/>
          <p:nvPr/>
        </p:nvSpPr>
        <p:spPr>
          <a:xfrm>
            <a:off x="7388087" y="178547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363C23E-D414-4339-9388-EECE9BF04950}"/>
              </a:ext>
            </a:extLst>
          </p:cNvPr>
          <p:cNvCxnSpPr/>
          <p:nvPr/>
        </p:nvCxnSpPr>
        <p:spPr>
          <a:xfrm flipH="1">
            <a:off x="3180522" y="2154804"/>
            <a:ext cx="2451652" cy="217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868FEB4-B408-4E4D-8396-5B9301B97517}"/>
              </a:ext>
            </a:extLst>
          </p:cNvPr>
          <p:cNvSpPr txBox="1"/>
          <p:nvPr/>
        </p:nvSpPr>
        <p:spPr>
          <a:xfrm>
            <a:off x="2875722" y="230572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FCBB9D3-1DAE-456B-BD5C-436BD24E43D0}"/>
              </a:ext>
            </a:extLst>
          </p:cNvPr>
          <p:cNvCxnSpPr>
            <a:cxnSpLocks/>
          </p:cNvCxnSpPr>
          <p:nvPr/>
        </p:nvCxnSpPr>
        <p:spPr>
          <a:xfrm flipH="1">
            <a:off x="4174435" y="2188052"/>
            <a:ext cx="3267825" cy="271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C2FCFBF-21FF-4225-8FF0-228733EF8C66}"/>
              </a:ext>
            </a:extLst>
          </p:cNvPr>
          <p:cNvSpPr txBox="1"/>
          <p:nvPr/>
        </p:nvSpPr>
        <p:spPr>
          <a:xfrm>
            <a:off x="3775463" y="233893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9E83164-D9D4-40F6-AA3C-FF1A06057A24}"/>
              </a:ext>
            </a:extLst>
          </p:cNvPr>
          <p:cNvCxnSpPr>
            <a:cxnSpLocks/>
          </p:cNvCxnSpPr>
          <p:nvPr/>
        </p:nvCxnSpPr>
        <p:spPr>
          <a:xfrm flipH="1">
            <a:off x="4977656" y="2195981"/>
            <a:ext cx="3267825" cy="271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6B54014-5AE8-421E-B9D4-D995CED16D36}"/>
              </a:ext>
            </a:extLst>
          </p:cNvPr>
          <p:cNvSpPr txBox="1"/>
          <p:nvPr/>
        </p:nvSpPr>
        <p:spPr>
          <a:xfrm>
            <a:off x="4578684" y="2335499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A6D9B89-BC9B-4729-8F8E-15538E189803}"/>
              </a:ext>
            </a:extLst>
          </p:cNvPr>
          <p:cNvSpPr txBox="1"/>
          <p:nvPr/>
        </p:nvSpPr>
        <p:spPr>
          <a:xfrm>
            <a:off x="5479683" y="2352814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D36BCD0-6D68-4A98-904C-E9F3E4CF2CB1}"/>
              </a:ext>
            </a:extLst>
          </p:cNvPr>
          <p:cNvSpPr txBox="1"/>
          <p:nvPr/>
        </p:nvSpPr>
        <p:spPr>
          <a:xfrm>
            <a:off x="1680506" y="5253599"/>
            <a:ext cx="1003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   0.2litres = 200 so…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4B682DA-E4DB-4521-B083-E9B492BC626D}"/>
              </a:ext>
            </a:extLst>
          </p:cNvPr>
          <p:cNvSpPr txBox="1"/>
          <p:nvPr/>
        </p:nvSpPr>
        <p:spPr>
          <a:xfrm>
            <a:off x="1680506" y="5677614"/>
            <a:ext cx="1003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4.  20ml &lt; 200 ml but using the original  measurements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268F371-2A15-4BEE-9727-B8A9BD14A73A}"/>
              </a:ext>
            </a:extLst>
          </p:cNvPr>
          <p:cNvSpPr txBox="1"/>
          <p:nvPr/>
        </p:nvSpPr>
        <p:spPr>
          <a:xfrm>
            <a:off x="1680506" y="6078269"/>
            <a:ext cx="1003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5.  20 ml  &lt; 0.2 l </a:t>
            </a:r>
          </a:p>
        </p:txBody>
      </p:sp>
    </p:spTree>
    <p:extLst>
      <p:ext uri="{BB962C8B-B14F-4D97-AF65-F5344CB8AC3E}">
        <p14:creationId xmlns:p14="http://schemas.microsoft.com/office/powerpoint/2010/main" val="287885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1533378" y="410818"/>
            <a:ext cx="10326155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Your turn:</a:t>
            </a:r>
          </a:p>
          <a:p>
            <a:endParaRPr lang="en-GB" dirty="0"/>
          </a:p>
          <a:p>
            <a:r>
              <a:rPr lang="en-GB" dirty="0"/>
              <a:t>Which is greater, 380 millilitres or 0.3 litres?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7B1B287-7E8A-4D2C-B34F-1477C700B78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701895" y="1422934"/>
          <a:ext cx="798911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423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6E714EA-4BE3-417F-8EA4-8348EAA612AC}"/>
              </a:ext>
            </a:extLst>
          </p:cNvPr>
          <p:cNvSpPr txBox="1"/>
          <p:nvPr/>
        </p:nvSpPr>
        <p:spPr>
          <a:xfrm>
            <a:off x="1683026" y="4108174"/>
            <a:ext cx="6406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1. Convert one of the measurements so that they are the same.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3F284F-7A4F-4FA3-A98A-7E976F801784}"/>
              </a:ext>
            </a:extLst>
          </p:cNvPr>
          <p:cNvSpPr txBox="1"/>
          <p:nvPr/>
        </p:nvSpPr>
        <p:spPr>
          <a:xfrm>
            <a:off x="1680506" y="4562109"/>
            <a:ext cx="10031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 I am going to convert 0.3 litres to ml to help me, so put 0.3 into the place value grid then make it 3 columns bigger.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BC8BB0-9E24-4056-BB6A-D413D559E407}"/>
              </a:ext>
            </a:extLst>
          </p:cNvPr>
          <p:cNvSpPr txBox="1"/>
          <p:nvPr/>
        </p:nvSpPr>
        <p:spPr>
          <a:xfrm>
            <a:off x="5632174" y="1884599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B1661F-0A02-48F5-9E41-CE01565C4E7C}"/>
              </a:ext>
            </a:extLst>
          </p:cNvPr>
          <p:cNvSpPr txBox="1"/>
          <p:nvPr/>
        </p:nvSpPr>
        <p:spPr>
          <a:xfrm>
            <a:off x="7388087" y="178547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3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363C23E-D414-4339-9388-EECE9BF04950}"/>
              </a:ext>
            </a:extLst>
          </p:cNvPr>
          <p:cNvCxnSpPr/>
          <p:nvPr/>
        </p:nvCxnSpPr>
        <p:spPr>
          <a:xfrm flipH="1">
            <a:off x="3180522" y="2154804"/>
            <a:ext cx="2451652" cy="217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868FEB4-B408-4E4D-8396-5B9301B97517}"/>
              </a:ext>
            </a:extLst>
          </p:cNvPr>
          <p:cNvSpPr txBox="1"/>
          <p:nvPr/>
        </p:nvSpPr>
        <p:spPr>
          <a:xfrm>
            <a:off x="2875722" y="230572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FCBB9D3-1DAE-456B-BD5C-436BD24E43D0}"/>
              </a:ext>
            </a:extLst>
          </p:cNvPr>
          <p:cNvCxnSpPr>
            <a:cxnSpLocks/>
          </p:cNvCxnSpPr>
          <p:nvPr/>
        </p:nvCxnSpPr>
        <p:spPr>
          <a:xfrm flipH="1">
            <a:off x="4174435" y="2188052"/>
            <a:ext cx="3267825" cy="271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C2FCFBF-21FF-4225-8FF0-228733EF8C66}"/>
              </a:ext>
            </a:extLst>
          </p:cNvPr>
          <p:cNvSpPr txBox="1"/>
          <p:nvPr/>
        </p:nvSpPr>
        <p:spPr>
          <a:xfrm>
            <a:off x="3775463" y="233893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3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9E83164-D9D4-40F6-AA3C-FF1A06057A24}"/>
              </a:ext>
            </a:extLst>
          </p:cNvPr>
          <p:cNvCxnSpPr>
            <a:cxnSpLocks/>
          </p:cNvCxnSpPr>
          <p:nvPr/>
        </p:nvCxnSpPr>
        <p:spPr>
          <a:xfrm flipH="1">
            <a:off x="4977656" y="2195981"/>
            <a:ext cx="3267825" cy="271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6B54014-5AE8-421E-B9D4-D995CED16D36}"/>
              </a:ext>
            </a:extLst>
          </p:cNvPr>
          <p:cNvSpPr txBox="1"/>
          <p:nvPr/>
        </p:nvSpPr>
        <p:spPr>
          <a:xfrm>
            <a:off x="4578684" y="2335499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A6D9B89-BC9B-4729-8F8E-15538E189803}"/>
              </a:ext>
            </a:extLst>
          </p:cNvPr>
          <p:cNvSpPr txBox="1"/>
          <p:nvPr/>
        </p:nvSpPr>
        <p:spPr>
          <a:xfrm>
            <a:off x="5479683" y="2352814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D36BCD0-6D68-4A98-904C-E9F3E4CF2CB1}"/>
              </a:ext>
            </a:extLst>
          </p:cNvPr>
          <p:cNvSpPr txBox="1"/>
          <p:nvPr/>
        </p:nvSpPr>
        <p:spPr>
          <a:xfrm>
            <a:off x="1680506" y="5253599"/>
            <a:ext cx="1003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   0.3litres = 200ml so…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4B682DA-E4DB-4521-B083-E9B492BC626D}"/>
              </a:ext>
            </a:extLst>
          </p:cNvPr>
          <p:cNvSpPr txBox="1"/>
          <p:nvPr/>
        </p:nvSpPr>
        <p:spPr>
          <a:xfrm>
            <a:off x="1680506" y="5677614"/>
            <a:ext cx="1003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4.  380ml &gt; 300 ml but using the original  measurements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268F371-2A15-4BEE-9727-B8A9BD14A73A}"/>
              </a:ext>
            </a:extLst>
          </p:cNvPr>
          <p:cNvSpPr txBox="1"/>
          <p:nvPr/>
        </p:nvSpPr>
        <p:spPr>
          <a:xfrm>
            <a:off x="1680506" y="6078269"/>
            <a:ext cx="1003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5.  380 ml  &lt; 0.3 l </a:t>
            </a:r>
          </a:p>
        </p:txBody>
      </p:sp>
    </p:spTree>
    <p:extLst>
      <p:ext uri="{BB962C8B-B14F-4D97-AF65-F5344CB8AC3E}">
        <p14:creationId xmlns:p14="http://schemas.microsoft.com/office/powerpoint/2010/main" val="425844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1533378" y="410818"/>
            <a:ext cx="10326155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Your turn:</a:t>
            </a:r>
          </a:p>
          <a:p>
            <a:endParaRPr lang="en-GB" dirty="0"/>
          </a:p>
          <a:p>
            <a:r>
              <a:rPr lang="en-GB" dirty="0"/>
              <a:t>Which is greater, 7050 millilitres or 7.5 litres?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7B1B287-7E8A-4D2C-B34F-1477C700B78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701895" y="1422934"/>
          <a:ext cx="7989119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4231">
                  <a:extLst>
                    <a:ext uri="{9D8B030D-6E8A-4147-A177-3AD203B41FA5}">
                      <a16:colId xmlns:a16="http://schemas.microsoft.com/office/drawing/2014/main" val="2659275187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1817181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175387469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70982470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1229065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79436065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0808546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624763018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712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28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3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6936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6E714EA-4BE3-417F-8EA4-8348EAA612AC}"/>
              </a:ext>
            </a:extLst>
          </p:cNvPr>
          <p:cNvSpPr txBox="1"/>
          <p:nvPr/>
        </p:nvSpPr>
        <p:spPr>
          <a:xfrm>
            <a:off x="1683026" y="4108174"/>
            <a:ext cx="6406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1. Convert one of the measurements so that they are the same.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3F284F-7A4F-4FA3-A98A-7E976F801784}"/>
              </a:ext>
            </a:extLst>
          </p:cNvPr>
          <p:cNvSpPr txBox="1"/>
          <p:nvPr/>
        </p:nvSpPr>
        <p:spPr>
          <a:xfrm>
            <a:off x="1680506" y="4562109"/>
            <a:ext cx="10031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 This time I am going to convert ml into l so I am going put 7050 ml into the place value grid then make it 3 place value columns smaller. 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D36BCD0-6D68-4A98-904C-E9F3E4CF2CB1}"/>
              </a:ext>
            </a:extLst>
          </p:cNvPr>
          <p:cNvSpPr txBox="1"/>
          <p:nvPr/>
        </p:nvSpPr>
        <p:spPr>
          <a:xfrm>
            <a:off x="1680506" y="5253599"/>
            <a:ext cx="1003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   7050ml = 7.050l so…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4B682DA-E4DB-4521-B083-E9B492BC626D}"/>
              </a:ext>
            </a:extLst>
          </p:cNvPr>
          <p:cNvSpPr txBox="1"/>
          <p:nvPr/>
        </p:nvSpPr>
        <p:spPr>
          <a:xfrm>
            <a:off x="1680506" y="5677614"/>
            <a:ext cx="1003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4.  7.050l  &lt; 7.5l  but using the original  measurements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268F371-2A15-4BEE-9727-B8A9BD14A73A}"/>
              </a:ext>
            </a:extLst>
          </p:cNvPr>
          <p:cNvSpPr txBox="1"/>
          <p:nvPr/>
        </p:nvSpPr>
        <p:spPr>
          <a:xfrm>
            <a:off x="1680506" y="6078269"/>
            <a:ext cx="1003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5.  7050ml &lt; 7.5l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3D020DD-C319-488E-9D9E-C651B03F9AA4}"/>
              </a:ext>
            </a:extLst>
          </p:cNvPr>
          <p:cNvSpPr txBox="1"/>
          <p:nvPr/>
        </p:nvSpPr>
        <p:spPr>
          <a:xfrm>
            <a:off x="2993550" y="1862309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402FF67-673F-4AA6-B83B-E106C260A8CA}"/>
              </a:ext>
            </a:extLst>
          </p:cNvPr>
          <p:cNvSpPr txBox="1"/>
          <p:nvPr/>
        </p:nvSpPr>
        <p:spPr>
          <a:xfrm>
            <a:off x="3792724" y="1862879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4F4C8A4-C7C3-4A4B-9E5D-A7D936FA91A5}"/>
              </a:ext>
            </a:extLst>
          </p:cNvPr>
          <p:cNvSpPr txBox="1"/>
          <p:nvPr/>
        </p:nvSpPr>
        <p:spPr>
          <a:xfrm>
            <a:off x="4566796" y="187613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AF31837-DECA-415A-B475-B83419A2B6ED}"/>
              </a:ext>
            </a:extLst>
          </p:cNvPr>
          <p:cNvSpPr txBox="1"/>
          <p:nvPr/>
        </p:nvSpPr>
        <p:spPr>
          <a:xfrm>
            <a:off x="5632174" y="1884599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7EAC4F4-B6DA-40A5-869F-B40DC6604107}"/>
              </a:ext>
            </a:extLst>
          </p:cNvPr>
          <p:cNvCxnSpPr/>
          <p:nvPr/>
        </p:nvCxnSpPr>
        <p:spPr>
          <a:xfrm>
            <a:off x="3312868" y="2096034"/>
            <a:ext cx="2080767" cy="2616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BE7533D-5DD0-4D11-B992-F3B7D734899C}"/>
              </a:ext>
            </a:extLst>
          </p:cNvPr>
          <p:cNvSpPr txBox="1"/>
          <p:nvPr/>
        </p:nvSpPr>
        <p:spPr>
          <a:xfrm>
            <a:off x="5632174" y="2384675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7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1D62670-A8BF-49AD-A9BA-85B9C74B8A91}"/>
              </a:ext>
            </a:extLst>
          </p:cNvPr>
          <p:cNvCxnSpPr>
            <a:cxnSpLocks/>
          </p:cNvCxnSpPr>
          <p:nvPr/>
        </p:nvCxnSpPr>
        <p:spPr>
          <a:xfrm>
            <a:off x="4194928" y="2130285"/>
            <a:ext cx="2974498" cy="272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2644C056-28A0-4B32-AAB7-CD165B857104}"/>
              </a:ext>
            </a:extLst>
          </p:cNvPr>
          <p:cNvSpPr txBox="1"/>
          <p:nvPr/>
        </p:nvSpPr>
        <p:spPr>
          <a:xfrm>
            <a:off x="7407315" y="2282536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FFB6F89-6984-4FEA-9A39-0C041D450D39}"/>
              </a:ext>
            </a:extLst>
          </p:cNvPr>
          <p:cNvCxnSpPr>
            <a:cxnSpLocks/>
          </p:cNvCxnSpPr>
          <p:nvPr/>
        </p:nvCxnSpPr>
        <p:spPr>
          <a:xfrm>
            <a:off x="4886114" y="2123663"/>
            <a:ext cx="3203089" cy="261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D03960F9-8A01-4473-A4A5-96213D78CCB6}"/>
              </a:ext>
            </a:extLst>
          </p:cNvPr>
          <p:cNvSpPr txBox="1"/>
          <p:nvPr/>
        </p:nvSpPr>
        <p:spPr>
          <a:xfrm>
            <a:off x="8248862" y="2282536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F0DE914-D896-4B58-9F57-1E6D1672B43F}"/>
              </a:ext>
            </a:extLst>
          </p:cNvPr>
          <p:cNvCxnSpPr>
            <a:cxnSpLocks/>
          </p:cNvCxnSpPr>
          <p:nvPr/>
        </p:nvCxnSpPr>
        <p:spPr>
          <a:xfrm>
            <a:off x="5873491" y="2077522"/>
            <a:ext cx="3203089" cy="261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AD77D8B-F265-4D7E-BCFA-22A5A5112941}"/>
              </a:ext>
            </a:extLst>
          </p:cNvPr>
          <p:cNvSpPr txBox="1"/>
          <p:nvPr/>
        </p:nvSpPr>
        <p:spPr>
          <a:xfrm>
            <a:off x="9098061" y="2282536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55518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10</TotalTime>
  <Words>496</Words>
  <Application>Microsoft Office PowerPoint</Application>
  <PresentationFormat>Widescreen</PresentationFormat>
  <Paragraphs>173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Franklin Gothic Book</vt:lpstr>
      <vt:lpstr>Crop</vt:lpstr>
      <vt:lpstr>Year 4 Measurement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4 Measurement</dc:title>
  <dc:creator>Laura Whitehouse</dc:creator>
  <cp:lastModifiedBy>Laura Whitehouse</cp:lastModifiedBy>
  <cp:revision>3</cp:revision>
  <dcterms:created xsi:type="dcterms:W3CDTF">2020-05-21T11:46:25Z</dcterms:created>
  <dcterms:modified xsi:type="dcterms:W3CDTF">2020-05-21T11:56:35Z</dcterms:modified>
</cp:coreProperties>
</file>