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8"/>
  </p:notesMasterIdLst>
  <p:sldIdLst>
    <p:sldId id="256" r:id="rId2"/>
    <p:sldId id="268" r:id="rId3"/>
    <p:sldId id="286" r:id="rId4"/>
    <p:sldId id="285" r:id="rId5"/>
    <p:sldId id="287" r:id="rId6"/>
    <p:sldId id="28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1" autoAdjust="0"/>
    <p:restoredTop sz="91905"/>
  </p:normalViewPr>
  <p:slideViewPr>
    <p:cSldViewPr snapToGrid="0">
      <p:cViewPr>
        <p:scale>
          <a:sx n="96" d="100"/>
          <a:sy n="96" d="100"/>
        </p:scale>
        <p:origin x="648" y="-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C72343-0786-2D4E-AACD-078F62C4E206}" type="datetimeFigureOut">
              <a:rPr lang="en-US" smtClean="0"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C0143-7CB7-7B42-A184-C38C0672D3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97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6C0143-7CB7-7B42-A184-C38C0672D31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Geometry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F59068A2-26A9-4B1D-86B6-6AB5C28F8528}"/>
              </a:ext>
            </a:extLst>
          </p:cNvPr>
          <p:cNvSpPr txBox="1">
            <a:spLocks/>
          </p:cNvSpPr>
          <p:nvPr/>
        </p:nvSpPr>
        <p:spPr>
          <a:xfrm>
            <a:off x="2832306" y="4108679"/>
            <a:ext cx="6831673" cy="10862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23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Lesson 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29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Geometry Lesson #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1 </a:t>
            </a:r>
            <a:r>
              <a:rPr lang="en-GB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Finding th</a:t>
            </a:r>
            <a:r>
              <a:rPr lang="en-GB" dirty="0">
                <a:solidFill>
                  <a:srgbClr val="000000"/>
                </a:solidFill>
                <a:latin typeface="Calibri" panose="020F0502020204030204" pitchFamily="34" charset="0"/>
              </a:rPr>
              <a:t>e perimeter on a grid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D2148F-9AA6-4CAD-804C-3BC589A04447}"/>
              </a:ext>
            </a:extLst>
          </p:cNvPr>
          <p:cNvSpPr txBox="1"/>
          <p:nvPr/>
        </p:nvSpPr>
        <p:spPr>
          <a:xfrm>
            <a:off x="1073427" y="2708240"/>
            <a:ext cx="103632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The perimeter is the distance measured around the edge of a shape.</a:t>
            </a:r>
          </a:p>
          <a:p>
            <a:pPr algn="ctr"/>
            <a:r>
              <a:rPr lang="en-GB" sz="2400" dirty="0"/>
              <a:t>To find the perimeter, we add up the length of all the sides.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B4233D3-EA77-4CDE-A94E-56E9216B618A}"/>
              </a:ext>
            </a:extLst>
          </p:cNvPr>
          <p:cNvSpPr txBox="1"/>
          <p:nvPr/>
        </p:nvSpPr>
        <p:spPr>
          <a:xfrm>
            <a:off x="1073427" y="4541386"/>
            <a:ext cx="103632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This week we are going to be looking at the perimeter of shapes on a grid, the perimeter of shapes and rectangles and calculating the perimeter of rectilinear shapes.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AFABB-7B85-BC46-BF7A-E25608B09D2F}"/>
              </a:ext>
            </a:extLst>
          </p:cNvPr>
          <p:cNvSpPr txBox="1"/>
          <p:nvPr/>
        </p:nvSpPr>
        <p:spPr>
          <a:xfrm>
            <a:off x="1073427" y="1001222"/>
            <a:ext cx="10363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400" dirty="0"/>
              <a:t>What is the perimeter?</a:t>
            </a:r>
          </a:p>
        </p:txBody>
      </p:sp>
    </p:spTree>
    <p:extLst>
      <p:ext uri="{BB962C8B-B14F-4D97-AF65-F5344CB8AC3E}">
        <p14:creationId xmlns:p14="http://schemas.microsoft.com/office/powerpoint/2010/main" val="41017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id">
            <a:extLst>
              <a:ext uri="{FF2B5EF4-FFF2-40B4-BE49-F238E27FC236}">
                <a16:creationId xmlns:a16="http://schemas.microsoft.com/office/drawing/2014/main" id="{B0F5DB4A-5A4F-1544-9778-27BB93BCBE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518924"/>
              </p:ext>
            </p:extLst>
          </p:nvPr>
        </p:nvGraphicFramePr>
        <p:xfrm>
          <a:off x="3120336" y="2000749"/>
          <a:ext cx="7315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36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" name="Shape">
            <a:extLst>
              <a:ext uri="{FF2B5EF4-FFF2-40B4-BE49-F238E27FC236}">
                <a16:creationId xmlns:a16="http://schemas.microsoft.com/office/drawing/2014/main" id="{DE6DC4B7-84D0-604D-BA87-9395018E23C6}"/>
              </a:ext>
            </a:extLst>
          </p:cNvPr>
          <p:cNvSpPr/>
          <p:nvPr/>
        </p:nvSpPr>
        <p:spPr>
          <a:xfrm>
            <a:off x="5673036" y="3096125"/>
            <a:ext cx="1471211" cy="1465535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" name="Button 1">
            <a:extLst>
              <a:ext uri="{FF2B5EF4-FFF2-40B4-BE49-F238E27FC236}">
                <a16:creationId xmlns:a16="http://schemas.microsoft.com/office/drawing/2014/main" id="{E66F5F86-CCBF-1947-A79C-5B9A240C1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178" y="2420910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5" name="Button 1">
            <a:extLst>
              <a:ext uri="{FF2B5EF4-FFF2-40B4-BE49-F238E27FC236}">
                <a16:creationId xmlns:a16="http://schemas.microsoft.com/office/drawing/2014/main" id="{AB6DEC48-785C-DF48-8FA4-9E263EDED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93542" y="355504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6" name="Button 1">
            <a:extLst>
              <a:ext uri="{FF2B5EF4-FFF2-40B4-BE49-F238E27FC236}">
                <a16:creationId xmlns:a16="http://schemas.microsoft.com/office/drawing/2014/main" id="{5E072977-9C63-0D43-8B65-27129522D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0414" y="355504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7" name="Button 1">
            <a:extLst>
              <a:ext uri="{FF2B5EF4-FFF2-40B4-BE49-F238E27FC236}">
                <a16:creationId xmlns:a16="http://schemas.microsoft.com/office/drawing/2014/main" id="{6B0BF70D-9AAE-4246-8277-126F0BC07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0178" y="468918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4670B5-1F56-9849-971E-B0B009D6F8D3}"/>
              </a:ext>
            </a:extLst>
          </p:cNvPr>
          <p:cNvSpPr txBox="1"/>
          <p:nvPr/>
        </p:nvSpPr>
        <p:spPr>
          <a:xfrm>
            <a:off x="1101660" y="481215"/>
            <a:ext cx="10363200" cy="107721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What is the perimeter of this shape? </a:t>
            </a:r>
          </a:p>
          <a:p>
            <a:pPr algn="ctr"/>
            <a:r>
              <a:rPr lang="en-GB" sz="3200" dirty="0"/>
              <a:t>Where would you start?</a:t>
            </a:r>
          </a:p>
        </p:txBody>
      </p:sp>
    </p:spTree>
    <p:extLst>
      <p:ext uri="{BB962C8B-B14F-4D97-AF65-F5344CB8AC3E}">
        <p14:creationId xmlns:p14="http://schemas.microsoft.com/office/powerpoint/2010/main" val="282469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id">
            <a:extLst>
              <a:ext uri="{FF2B5EF4-FFF2-40B4-BE49-F238E27FC236}">
                <a16:creationId xmlns:a16="http://schemas.microsoft.com/office/drawing/2014/main" id="{932BBBF2-556B-7340-8BA6-FA44EB42F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477274"/>
              </p:ext>
            </p:extLst>
          </p:nvPr>
        </p:nvGraphicFramePr>
        <p:xfrm>
          <a:off x="1046235" y="2992439"/>
          <a:ext cx="7315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36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3" name="Shape">
            <a:extLst>
              <a:ext uri="{FF2B5EF4-FFF2-40B4-BE49-F238E27FC236}">
                <a16:creationId xmlns:a16="http://schemas.microsoft.com/office/drawing/2014/main" id="{67A9576B-102A-4541-BC12-E2201BDE0F10}"/>
              </a:ext>
            </a:extLst>
          </p:cNvPr>
          <p:cNvSpPr/>
          <p:nvPr/>
        </p:nvSpPr>
        <p:spPr>
          <a:xfrm>
            <a:off x="3598935" y="4087815"/>
            <a:ext cx="1471211" cy="1465535"/>
          </a:xfrm>
          <a:prstGeom prst="rect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Button 1">
            <a:extLst>
              <a:ext uri="{FF2B5EF4-FFF2-40B4-BE49-F238E27FC236}">
                <a16:creationId xmlns:a16="http://schemas.microsoft.com/office/drawing/2014/main" id="{C45522C2-01FA-7B46-BF2C-986582D2D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6077" y="3412600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24" name="Button 1">
            <a:extLst>
              <a:ext uri="{FF2B5EF4-FFF2-40B4-BE49-F238E27FC236}">
                <a16:creationId xmlns:a16="http://schemas.microsoft.com/office/drawing/2014/main" id="{93DCE750-4D18-1C47-847F-5FD65A9E2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441" y="454673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25" name="Button 1">
            <a:extLst>
              <a:ext uri="{FF2B5EF4-FFF2-40B4-BE49-F238E27FC236}">
                <a16:creationId xmlns:a16="http://schemas.microsoft.com/office/drawing/2014/main" id="{DE34D5DC-5952-BE44-8C80-FA05E7741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6313" y="454673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26" name="Button 1">
            <a:extLst>
              <a:ext uri="{FF2B5EF4-FFF2-40B4-BE49-F238E27FC236}">
                <a16:creationId xmlns:a16="http://schemas.microsoft.com/office/drawing/2014/main" id="{FD37D772-8530-944E-8447-09268DAB7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6077" y="5680878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778490F-3C3A-304B-BB2F-D440796678F9}"/>
              </a:ext>
            </a:extLst>
          </p:cNvPr>
          <p:cNvSpPr txBox="1"/>
          <p:nvPr/>
        </p:nvSpPr>
        <p:spPr>
          <a:xfrm>
            <a:off x="914400" y="207961"/>
            <a:ext cx="10363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calculate the perimeter of a shape on a square grid, you count the squares across each side. </a:t>
            </a:r>
          </a:p>
          <a:p>
            <a:pPr algn="ctr"/>
            <a:r>
              <a:rPr lang="en-GB" sz="2000" dirty="0"/>
              <a:t>You can mark the squares as you count them to make sure you don’t count them incorrectly.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E7BC0E-67A1-824C-A961-FBD7B66A5359}"/>
              </a:ext>
            </a:extLst>
          </p:cNvPr>
          <p:cNvCxnSpPr/>
          <p:nvPr/>
        </p:nvCxnSpPr>
        <p:spPr>
          <a:xfrm flipV="1">
            <a:off x="3782163" y="3924976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98ED352-164B-7E4C-A11B-2EB06B2C08DC}"/>
              </a:ext>
            </a:extLst>
          </p:cNvPr>
          <p:cNvCxnSpPr/>
          <p:nvPr/>
        </p:nvCxnSpPr>
        <p:spPr>
          <a:xfrm flipV="1">
            <a:off x="4147279" y="3960287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DFE1CEA-6DFF-404A-B454-7933CB274D3B}"/>
              </a:ext>
            </a:extLst>
          </p:cNvPr>
          <p:cNvCxnSpPr/>
          <p:nvPr/>
        </p:nvCxnSpPr>
        <p:spPr>
          <a:xfrm flipV="1">
            <a:off x="4512395" y="3960286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D2F4214-D2F0-994F-8C47-51C2933379D6}"/>
              </a:ext>
            </a:extLst>
          </p:cNvPr>
          <p:cNvCxnSpPr/>
          <p:nvPr/>
        </p:nvCxnSpPr>
        <p:spPr>
          <a:xfrm flipV="1">
            <a:off x="4877511" y="3960285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6F0F3BF-29FC-2246-952E-92A4E805850A}"/>
              </a:ext>
            </a:extLst>
          </p:cNvPr>
          <p:cNvSpPr txBox="1"/>
          <p:nvPr/>
        </p:nvSpPr>
        <p:spPr>
          <a:xfrm>
            <a:off x="914400" y="1386463"/>
            <a:ext cx="10363200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There are four squares from left to right, therefore the length is 4cm.</a:t>
            </a:r>
          </a:p>
          <a:p>
            <a:pPr algn="ctr"/>
            <a:r>
              <a:rPr lang="en-GB" sz="2000" dirty="0"/>
              <a:t>To calculate the perimeter you need to add all four sides together.</a:t>
            </a:r>
          </a:p>
          <a:p>
            <a:pPr algn="ctr"/>
            <a:r>
              <a:rPr lang="en-GB" sz="2000" dirty="0"/>
              <a:t>4cm + 4cm + 4cm + 4cm = 16cm (this is the same as 4cm x 4 = 16cm)</a:t>
            </a:r>
          </a:p>
          <a:p>
            <a:pPr algn="ctr"/>
            <a:r>
              <a:rPr lang="en-GB" sz="2000" dirty="0"/>
              <a:t>The perimeter of this square is 16cm.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203108C1-2657-C840-AD15-5AB44E229CE9}"/>
              </a:ext>
            </a:extLst>
          </p:cNvPr>
          <p:cNvCxnSpPr/>
          <p:nvPr/>
        </p:nvCxnSpPr>
        <p:spPr>
          <a:xfrm flipV="1">
            <a:off x="4893939" y="4285962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34FB347-2539-4E4A-9BBC-4306315B4EDF}"/>
              </a:ext>
            </a:extLst>
          </p:cNvPr>
          <p:cNvCxnSpPr/>
          <p:nvPr/>
        </p:nvCxnSpPr>
        <p:spPr>
          <a:xfrm flipV="1">
            <a:off x="4828224" y="4606698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FA1020B-E4E6-7047-BA32-61809FC910E2}"/>
              </a:ext>
            </a:extLst>
          </p:cNvPr>
          <p:cNvCxnSpPr/>
          <p:nvPr/>
        </p:nvCxnSpPr>
        <p:spPr>
          <a:xfrm flipV="1">
            <a:off x="4892008" y="4947100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5C72EF4-ACE7-D541-A467-737B79DA2320}"/>
              </a:ext>
            </a:extLst>
          </p:cNvPr>
          <p:cNvCxnSpPr/>
          <p:nvPr/>
        </p:nvCxnSpPr>
        <p:spPr>
          <a:xfrm flipV="1">
            <a:off x="4828224" y="5342006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463FBA0-B2D6-354F-86FF-21258F498931}"/>
              </a:ext>
            </a:extLst>
          </p:cNvPr>
          <p:cNvCxnSpPr/>
          <p:nvPr/>
        </p:nvCxnSpPr>
        <p:spPr>
          <a:xfrm flipV="1">
            <a:off x="4846196" y="5405325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3A4C81A8-59A1-C040-A59E-8DD0056F8BC7}"/>
              </a:ext>
            </a:extLst>
          </p:cNvPr>
          <p:cNvCxnSpPr/>
          <p:nvPr/>
        </p:nvCxnSpPr>
        <p:spPr>
          <a:xfrm flipV="1">
            <a:off x="4512710" y="5378606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79FC062-FBA4-8B4D-B2E1-E0DE38B9E99F}"/>
              </a:ext>
            </a:extLst>
          </p:cNvPr>
          <p:cNvCxnSpPr/>
          <p:nvPr/>
        </p:nvCxnSpPr>
        <p:spPr>
          <a:xfrm flipV="1">
            <a:off x="4130449" y="5381204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CEF7708-1303-EC42-A29D-DD5E80F03361}"/>
              </a:ext>
            </a:extLst>
          </p:cNvPr>
          <p:cNvCxnSpPr/>
          <p:nvPr/>
        </p:nvCxnSpPr>
        <p:spPr>
          <a:xfrm flipV="1">
            <a:off x="3766257" y="5378606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F741698-0A47-4546-B336-FA004A9218B5}"/>
              </a:ext>
            </a:extLst>
          </p:cNvPr>
          <p:cNvCxnSpPr/>
          <p:nvPr/>
        </p:nvCxnSpPr>
        <p:spPr>
          <a:xfrm flipV="1">
            <a:off x="3420523" y="5392551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378A1C4-56F8-124E-80D3-2E036DABD02D}"/>
              </a:ext>
            </a:extLst>
          </p:cNvPr>
          <p:cNvCxnSpPr/>
          <p:nvPr/>
        </p:nvCxnSpPr>
        <p:spPr>
          <a:xfrm flipV="1">
            <a:off x="3448500" y="4970536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E59B8913-AD16-B94D-A507-A9405F78F3AC}"/>
              </a:ext>
            </a:extLst>
          </p:cNvPr>
          <p:cNvCxnSpPr/>
          <p:nvPr/>
        </p:nvCxnSpPr>
        <p:spPr>
          <a:xfrm flipV="1">
            <a:off x="3420523" y="4650430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91CAB28-3617-A34D-BC87-F00427A04CCB}"/>
              </a:ext>
            </a:extLst>
          </p:cNvPr>
          <p:cNvCxnSpPr/>
          <p:nvPr/>
        </p:nvCxnSpPr>
        <p:spPr>
          <a:xfrm flipV="1">
            <a:off x="3421007" y="4280285"/>
            <a:ext cx="340005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3E66018B-DFAC-5D46-9208-FCD6D4EFD2CC}"/>
              </a:ext>
            </a:extLst>
          </p:cNvPr>
          <p:cNvSpPr txBox="1"/>
          <p:nvPr/>
        </p:nvSpPr>
        <p:spPr>
          <a:xfrm>
            <a:off x="8555807" y="3741886"/>
            <a:ext cx="342748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There are ______ squares around the edge of this square.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The perimeter of this square is ______ cm.</a:t>
            </a:r>
          </a:p>
        </p:txBody>
      </p:sp>
    </p:spTree>
    <p:extLst>
      <p:ext uri="{BB962C8B-B14F-4D97-AF65-F5344CB8AC3E}">
        <p14:creationId xmlns:p14="http://schemas.microsoft.com/office/powerpoint/2010/main" val="206535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id">
            <a:extLst>
              <a:ext uri="{FF2B5EF4-FFF2-40B4-BE49-F238E27FC236}">
                <a16:creationId xmlns:a16="http://schemas.microsoft.com/office/drawing/2014/main" id="{932BBBF2-556B-7340-8BA6-FA44EB42FB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4423487"/>
              </p:ext>
            </p:extLst>
          </p:nvPr>
        </p:nvGraphicFramePr>
        <p:xfrm>
          <a:off x="1046235" y="2992439"/>
          <a:ext cx="7315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36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8778490F-3C3A-304B-BB2F-D440796678F9}"/>
              </a:ext>
            </a:extLst>
          </p:cNvPr>
          <p:cNvSpPr txBox="1"/>
          <p:nvPr/>
        </p:nvSpPr>
        <p:spPr>
          <a:xfrm>
            <a:off x="914400" y="207961"/>
            <a:ext cx="10363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calculate the perimeter of a shape on a square grid, you count the squares across each side. </a:t>
            </a:r>
          </a:p>
          <a:p>
            <a:pPr algn="ctr"/>
            <a:r>
              <a:rPr lang="en-GB" sz="2000" dirty="0"/>
              <a:t>You can mark the squares as you count them to make sure you don’t count them incorrectly.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F0F3BF-29FC-2246-952E-92A4E805850A}"/>
              </a:ext>
            </a:extLst>
          </p:cNvPr>
          <p:cNvSpPr txBox="1"/>
          <p:nvPr/>
        </p:nvSpPr>
        <p:spPr>
          <a:xfrm>
            <a:off x="914400" y="1386463"/>
            <a:ext cx="10363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calculate the perimeter of this triangle you need to add all three sides together.</a:t>
            </a:r>
          </a:p>
          <a:p>
            <a:pPr algn="ctr"/>
            <a:r>
              <a:rPr lang="en-GB" sz="2000" dirty="0"/>
              <a:t>6cm + 4cm +6cm = 16cm</a:t>
            </a:r>
          </a:p>
          <a:p>
            <a:pPr algn="ctr"/>
            <a:r>
              <a:rPr lang="en-GB" sz="2000" dirty="0"/>
              <a:t>The perimeter of this triangle is 16cm.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E66018B-DFAC-5D46-9208-FCD6D4EFD2CC}"/>
              </a:ext>
            </a:extLst>
          </p:cNvPr>
          <p:cNvSpPr txBox="1"/>
          <p:nvPr/>
        </p:nvSpPr>
        <p:spPr>
          <a:xfrm>
            <a:off x="8555807" y="3741886"/>
            <a:ext cx="342748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There are ______ squares around the edge of this triangle.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The perimeter of this triangle is ______ cm.</a:t>
            </a:r>
          </a:p>
        </p:txBody>
      </p:sp>
      <p:sp>
        <p:nvSpPr>
          <p:cNvPr id="28" name="Isosceles Triangle 22">
            <a:extLst>
              <a:ext uri="{FF2B5EF4-FFF2-40B4-BE49-F238E27FC236}">
                <a16:creationId xmlns:a16="http://schemas.microsoft.com/office/drawing/2014/main" id="{6AE11308-1AD0-C646-9900-D0761B33242E}"/>
              </a:ext>
            </a:extLst>
          </p:cNvPr>
          <p:cNvSpPr/>
          <p:nvPr/>
        </p:nvSpPr>
        <p:spPr>
          <a:xfrm>
            <a:off x="3618251" y="3429001"/>
            <a:ext cx="1456168" cy="2117690"/>
          </a:xfrm>
          <a:prstGeom prst="triangle">
            <a:avLst/>
          </a:prstGeom>
          <a:solidFill>
            <a:srgbClr val="FF000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A8DD9A48-CA89-9E4E-AD8D-482D1918E277}"/>
              </a:ext>
            </a:extLst>
          </p:cNvPr>
          <p:cNvCxnSpPr>
            <a:cxnSpLocks/>
          </p:cNvCxnSpPr>
          <p:nvPr/>
        </p:nvCxnSpPr>
        <p:spPr>
          <a:xfrm flipV="1">
            <a:off x="4396296" y="3506874"/>
            <a:ext cx="230970" cy="16851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5E5143B-8487-2F42-81FF-F3C82489DBA2}"/>
              </a:ext>
            </a:extLst>
          </p:cNvPr>
          <p:cNvCxnSpPr>
            <a:cxnSpLocks/>
          </p:cNvCxnSpPr>
          <p:nvPr/>
        </p:nvCxnSpPr>
        <p:spPr>
          <a:xfrm flipV="1">
            <a:off x="4587286" y="4142804"/>
            <a:ext cx="230970" cy="16851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2733552C-05CA-2942-BFF0-289972D2591C}"/>
              </a:ext>
            </a:extLst>
          </p:cNvPr>
          <p:cNvCxnSpPr>
            <a:cxnSpLocks/>
          </p:cNvCxnSpPr>
          <p:nvPr/>
        </p:nvCxnSpPr>
        <p:spPr>
          <a:xfrm flipV="1">
            <a:off x="4481778" y="3789411"/>
            <a:ext cx="230970" cy="16851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CB492E0-D237-6942-A22C-477FE2EC6C94}"/>
              </a:ext>
            </a:extLst>
          </p:cNvPr>
          <p:cNvCxnSpPr>
            <a:cxnSpLocks/>
          </p:cNvCxnSpPr>
          <p:nvPr/>
        </p:nvCxnSpPr>
        <p:spPr>
          <a:xfrm flipV="1">
            <a:off x="4940635" y="5244915"/>
            <a:ext cx="230970" cy="16851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3B2C3E7-D9A3-CD41-B206-9F311B4E32F1}"/>
              </a:ext>
            </a:extLst>
          </p:cNvPr>
          <p:cNvCxnSpPr>
            <a:cxnSpLocks/>
          </p:cNvCxnSpPr>
          <p:nvPr/>
        </p:nvCxnSpPr>
        <p:spPr>
          <a:xfrm flipV="1">
            <a:off x="4841663" y="4905748"/>
            <a:ext cx="230970" cy="16851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095A0556-1AFE-0940-8A32-3916626C4C04}"/>
              </a:ext>
            </a:extLst>
          </p:cNvPr>
          <p:cNvCxnSpPr>
            <a:cxnSpLocks/>
          </p:cNvCxnSpPr>
          <p:nvPr/>
        </p:nvCxnSpPr>
        <p:spPr>
          <a:xfrm flipV="1">
            <a:off x="4735812" y="4542870"/>
            <a:ext cx="230970" cy="16851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CCD8B59-1415-A541-BA93-443826A848CB}"/>
              </a:ext>
            </a:extLst>
          </p:cNvPr>
          <p:cNvCxnSpPr>
            <a:cxnSpLocks/>
          </p:cNvCxnSpPr>
          <p:nvPr/>
        </p:nvCxnSpPr>
        <p:spPr>
          <a:xfrm flipV="1">
            <a:off x="4841663" y="5450542"/>
            <a:ext cx="67163" cy="2755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61E25D69-43FD-C649-9513-3B22EA8C627E}"/>
              </a:ext>
            </a:extLst>
          </p:cNvPr>
          <p:cNvCxnSpPr>
            <a:cxnSpLocks/>
          </p:cNvCxnSpPr>
          <p:nvPr/>
        </p:nvCxnSpPr>
        <p:spPr>
          <a:xfrm flipV="1">
            <a:off x="4481778" y="5450542"/>
            <a:ext cx="67163" cy="2755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4FF65B2C-2769-E646-A678-507E3A29F0C4}"/>
              </a:ext>
            </a:extLst>
          </p:cNvPr>
          <p:cNvCxnSpPr>
            <a:cxnSpLocks/>
          </p:cNvCxnSpPr>
          <p:nvPr/>
        </p:nvCxnSpPr>
        <p:spPr>
          <a:xfrm flipV="1">
            <a:off x="4120455" y="5449076"/>
            <a:ext cx="67163" cy="2755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F5AD565D-3E91-1F46-95E9-F81D3F376028}"/>
              </a:ext>
            </a:extLst>
          </p:cNvPr>
          <p:cNvCxnSpPr>
            <a:cxnSpLocks/>
          </p:cNvCxnSpPr>
          <p:nvPr/>
        </p:nvCxnSpPr>
        <p:spPr>
          <a:xfrm flipV="1">
            <a:off x="3759132" y="5446144"/>
            <a:ext cx="67163" cy="27555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24BE7D38-40A4-5A49-81CF-3662A08A3C86}"/>
              </a:ext>
            </a:extLst>
          </p:cNvPr>
          <p:cNvCxnSpPr>
            <a:cxnSpLocks/>
          </p:cNvCxnSpPr>
          <p:nvPr/>
        </p:nvCxnSpPr>
        <p:spPr>
          <a:xfrm flipV="1">
            <a:off x="3423879" y="5374095"/>
            <a:ext cx="335253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3C8577DF-0491-B74E-A303-6759B951B04A}"/>
              </a:ext>
            </a:extLst>
          </p:cNvPr>
          <p:cNvCxnSpPr>
            <a:cxnSpLocks/>
          </p:cNvCxnSpPr>
          <p:nvPr/>
        </p:nvCxnSpPr>
        <p:spPr>
          <a:xfrm flipV="1">
            <a:off x="3591505" y="4996746"/>
            <a:ext cx="335253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91E16EA-DBA9-5D41-AD72-D29921451D7A}"/>
              </a:ext>
            </a:extLst>
          </p:cNvPr>
          <p:cNvCxnSpPr>
            <a:cxnSpLocks/>
          </p:cNvCxnSpPr>
          <p:nvPr/>
        </p:nvCxnSpPr>
        <p:spPr>
          <a:xfrm flipV="1">
            <a:off x="3618251" y="4691716"/>
            <a:ext cx="335253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DA2A3E7F-388B-F347-AB22-336D94045BED}"/>
              </a:ext>
            </a:extLst>
          </p:cNvPr>
          <p:cNvCxnSpPr>
            <a:cxnSpLocks/>
          </p:cNvCxnSpPr>
          <p:nvPr/>
        </p:nvCxnSpPr>
        <p:spPr>
          <a:xfrm flipV="1">
            <a:off x="3792713" y="4257981"/>
            <a:ext cx="335253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412B75A-E22A-0247-B917-4FC85ACBBAC5}"/>
              </a:ext>
            </a:extLst>
          </p:cNvPr>
          <p:cNvCxnSpPr>
            <a:cxnSpLocks/>
          </p:cNvCxnSpPr>
          <p:nvPr/>
        </p:nvCxnSpPr>
        <p:spPr>
          <a:xfrm flipV="1">
            <a:off x="3926758" y="3900298"/>
            <a:ext cx="335253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AD582104-80F9-EF49-A7EC-D9B31165FC70}"/>
              </a:ext>
            </a:extLst>
          </p:cNvPr>
          <p:cNvCxnSpPr>
            <a:cxnSpLocks/>
          </p:cNvCxnSpPr>
          <p:nvPr/>
        </p:nvCxnSpPr>
        <p:spPr>
          <a:xfrm flipV="1">
            <a:off x="3986409" y="3642685"/>
            <a:ext cx="335253" cy="39332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Button 1">
            <a:extLst>
              <a:ext uri="{FF2B5EF4-FFF2-40B4-BE49-F238E27FC236}">
                <a16:creationId xmlns:a16="http://schemas.microsoft.com/office/drawing/2014/main" id="{E1267D47-9405-B14F-9626-1236ED7DC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1605" y="4142804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6cm</a:t>
            </a:r>
          </a:p>
        </p:txBody>
      </p:sp>
      <p:sp>
        <p:nvSpPr>
          <p:cNvPr id="65" name="Button 1">
            <a:extLst>
              <a:ext uri="{FF2B5EF4-FFF2-40B4-BE49-F238E27FC236}">
                <a16:creationId xmlns:a16="http://schemas.microsoft.com/office/drawing/2014/main" id="{BA949464-31DC-6546-A616-0BDF8C173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7501" y="4137483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6cm</a:t>
            </a:r>
          </a:p>
        </p:txBody>
      </p:sp>
      <p:sp>
        <p:nvSpPr>
          <p:cNvPr id="66" name="Button 1">
            <a:extLst>
              <a:ext uri="{FF2B5EF4-FFF2-40B4-BE49-F238E27FC236}">
                <a16:creationId xmlns:a16="http://schemas.microsoft.com/office/drawing/2014/main" id="{D81DA690-A328-5947-84C7-710074265D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0539" y="5793387"/>
            <a:ext cx="796925" cy="547687"/>
          </a:xfrm>
          <a:prstGeom prst="roundRect">
            <a:avLst>
              <a:gd name="adj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108000" rIns="108000" bIns="108000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>
                <a:solidFill>
                  <a:srgbClr val="1C1C1C"/>
                </a:solidFill>
                <a:latin typeface="Twinkl" pitchFamily="2" charset="0"/>
                <a:ea typeface="Sassoon Infant Rg" pitchFamily="50" charset="0"/>
                <a:cs typeface="Sassoon Infant Rg" pitchFamily="50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b="1" dirty="0">
                <a:solidFill>
                  <a:schemeClr val="tx1"/>
                </a:solidFill>
              </a:rPr>
              <a:t>4cm</a:t>
            </a:r>
          </a:p>
        </p:txBody>
      </p:sp>
    </p:spTree>
    <p:extLst>
      <p:ext uri="{BB962C8B-B14F-4D97-AF65-F5344CB8AC3E}">
        <p14:creationId xmlns:p14="http://schemas.microsoft.com/office/powerpoint/2010/main" val="102320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id">
            <a:extLst>
              <a:ext uri="{FF2B5EF4-FFF2-40B4-BE49-F238E27FC236}">
                <a16:creationId xmlns:a16="http://schemas.microsoft.com/office/drawing/2014/main" id="{932BBBF2-556B-7340-8BA6-FA44EB42FBCC}"/>
              </a:ext>
            </a:extLst>
          </p:cNvPr>
          <p:cNvGraphicFramePr>
            <a:graphicFrameLocks noGrp="1"/>
          </p:cNvGraphicFramePr>
          <p:nvPr/>
        </p:nvGraphicFramePr>
        <p:xfrm>
          <a:off x="1046235" y="2992439"/>
          <a:ext cx="73152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657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</a:tblGrid>
              <a:tr h="3636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3600"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7" name="TextBox 26">
            <a:extLst>
              <a:ext uri="{FF2B5EF4-FFF2-40B4-BE49-F238E27FC236}">
                <a16:creationId xmlns:a16="http://schemas.microsoft.com/office/drawing/2014/main" id="{8778490F-3C3A-304B-BB2F-D440796678F9}"/>
              </a:ext>
            </a:extLst>
          </p:cNvPr>
          <p:cNvSpPr txBox="1"/>
          <p:nvPr/>
        </p:nvSpPr>
        <p:spPr>
          <a:xfrm>
            <a:off x="914400" y="207961"/>
            <a:ext cx="10363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calculate the perimeter of a shape on a square grid, you count the squares across each side. </a:t>
            </a:r>
          </a:p>
          <a:p>
            <a:pPr algn="ctr"/>
            <a:r>
              <a:rPr lang="en-GB" sz="2000" dirty="0"/>
              <a:t>You can mark the squares as you count them to make sure you don’t count them incorrectly.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6F0F3BF-29FC-2246-952E-92A4E805850A}"/>
              </a:ext>
            </a:extLst>
          </p:cNvPr>
          <p:cNvSpPr txBox="1"/>
          <p:nvPr/>
        </p:nvSpPr>
        <p:spPr>
          <a:xfrm>
            <a:off x="914400" y="1386463"/>
            <a:ext cx="10363200" cy="10156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calculate the perimeter of this hexagon you need to add all six sides together.</a:t>
            </a:r>
          </a:p>
          <a:p>
            <a:pPr algn="ctr"/>
            <a:r>
              <a:rPr lang="en-GB" sz="2000" dirty="0"/>
              <a:t>2cm + 2cm + 2cm + 2cm + 2cm + 2cm = 12cm (this is the same as 2cm x 6 = 12cm)</a:t>
            </a:r>
          </a:p>
          <a:p>
            <a:pPr algn="ctr"/>
            <a:r>
              <a:rPr lang="en-GB" sz="2000" dirty="0"/>
              <a:t>The perimeter of this hexagon is 12cm.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E66018B-DFAC-5D46-9208-FCD6D4EFD2CC}"/>
              </a:ext>
            </a:extLst>
          </p:cNvPr>
          <p:cNvSpPr txBox="1"/>
          <p:nvPr/>
        </p:nvSpPr>
        <p:spPr>
          <a:xfrm>
            <a:off x="8555807" y="3741886"/>
            <a:ext cx="342748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There are ______ squares around the edge of this hexagon.</a:t>
            </a:r>
          </a:p>
          <a:p>
            <a:pPr algn="ctr"/>
            <a:endParaRPr lang="en-GB" sz="2000" dirty="0"/>
          </a:p>
          <a:p>
            <a:pPr algn="ctr"/>
            <a:r>
              <a:rPr lang="en-GB" sz="2000" dirty="0"/>
              <a:t>The perimeter of this hexagon is ______ cm.</a:t>
            </a:r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F392B8C3-3C73-AD47-A0CD-A6B4C4498206}"/>
              </a:ext>
            </a:extLst>
          </p:cNvPr>
          <p:cNvSpPr/>
          <p:nvPr/>
        </p:nvSpPr>
        <p:spPr>
          <a:xfrm>
            <a:off x="4051991" y="4080222"/>
            <a:ext cx="1303687" cy="1099262"/>
          </a:xfrm>
          <a:prstGeom prst="hexagon">
            <a:avLst/>
          </a:prstGeom>
          <a:solidFill>
            <a:srgbClr val="FF0000">
              <a:alpha val="70000"/>
            </a:srgbClr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25434BC-91BF-0D43-9C54-57A6C95CF341}"/>
              </a:ext>
            </a:extLst>
          </p:cNvPr>
          <p:cNvCxnSpPr/>
          <p:nvPr/>
        </p:nvCxnSpPr>
        <p:spPr>
          <a:xfrm flipV="1">
            <a:off x="4488016" y="3917383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79D5ECA-6882-9E44-9599-45B678458771}"/>
              </a:ext>
            </a:extLst>
          </p:cNvPr>
          <p:cNvCxnSpPr/>
          <p:nvPr/>
        </p:nvCxnSpPr>
        <p:spPr>
          <a:xfrm flipV="1">
            <a:off x="4859217" y="3917383"/>
            <a:ext cx="62630" cy="32567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199A30D-1FD4-2046-AE39-83D8A05A77DB}"/>
              </a:ext>
            </a:extLst>
          </p:cNvPr>
          <p:cNvCxnSpPr>
            <a:cxnSpLocks/>
          </p:cNvCxnSpPr>
          <p:nvPr/>
        </p:nvCxnSpPr>
        <p:spPr>
          <a:xfrm flipV="1">
            <a:off x="5129322" y="4129657"/>
            <a:ext cx="253761" cy="22680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025A4FB-6393-FC4A-95AD-527CADAC5B52}"/>
              </a:ext>
            </a:extLst>
          </p:cNvPr>
          <p:cNvCxnSpPr>
            <a:cxnSpLocks/>
          </p:cNvCxnSpPr>
          <p:nvPr/>
        </p:nvCxnSpPr>
        <p:spPr>
          <a:xfrm flipV="1">
            <a:off x="5256202" y="4356462"/>
            <a:ext cx="253761" cy="22680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1E00AFB-23DE-B049-83B5-C4823BBD2751}"/>
              </a:ext>
            </a:extLst>
          </p:cNvPr>
          <p:cNvCxnSpPr>
            <a:cxnSpLocks/>
          </p:cNvCxnSpPr>
          <p:nvPr/>
        </p:nvCxnSpPr>
        <p:spPr>
          <a:xfrm>
            <a:off x="5268619" y="4680639"/>
            <a:ext cx="281431" cy="13013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5DA61EA-4494-4F49-A984-E11EC84DC010}"/>
              </a:ext>
            </a:extLst>
          </p:cNvPr>
          <p:cNvCxnSpPr>
            <a:cxnSpLocks/>
          </p:cNvCxnSpPr>
          <p:nvPr/>
        </p:nvCxnSpPr>
        <p:spPr>
          <a:xfrm>
            <a:off x="5151389" y="4908546"/>
            <a:ext cx="281431" cy="13013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87D6D17-4248-8846-9B87-C45A3E42E377}"/>
              </a:ext>
            </a:extLst>
          </p:cNvPr>
          <p:cNvCxnSpPr>
            <a:cxnSpLocks/>
          </p:cNvCxnSpPr>
          <p:nvPr/>
        </p:nvCxnSpPr>
        <p:spPr>
          <a:xfrm>
            <a:off x="4876474" y="5124132"/>
            <a:ext cx="90745" cy="25551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CEE7BB72-1BF0-564B-A530-384E3B3882AE}"/>
              </a:ext>
            </a:extLst>
          </p:cNvPr>
          <p:cNvCxnSpPr>
            <a:cxnSpLocks/>
          </p:cNvCxnSpPr>
          <p:nvPr/>
        </p:nvCxnSpPr>
        <p:spPr>
          <a:xfrm>
            <a:off x="4519331" y="5124132"/>
            <a:ext cx="90745" cy="25551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D1B9ABC2-2088-384B-A162-70FD8B0EEED5}"/>
              </a:ext>
            </a:extLst>
          </p:cNvPr>
          <p:cNvCxnSpPr>
            <a:cxnSpLocks/>
          </p:cNvCxnSpPr>
          <p:nvPr/>
        </p:nvCxnSpPr>
        <p:spPr>
          <a:xfrm flipH="1">
            <a:off x="4109760" y="4912316"/>
            <a:ext cx="138342" cy="25273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291C3C6-0057-1E4D-8F69-0E9C18AB5ECC}"/>
              </a:ext>
            </a:extLst>
          </p:cNvPr>
          <p:cNvCxnSpPr>
            <a:cxnSpLocks/>
          </p:cNvCxnSpPr>
          <p:nvPr/>
        </p:nvCxnSpPr>
        <p:spPr>
          <a:xfrm flipH="1">
            <a:off x="4007551" y="4680639"/>
            <a:ext cx="138342" cy="25273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9D6906D-A040-9A40-A29D-68232E0B7A97}"/>
              </a:ext>
            </a:extLst>
          </p:cNvPr>
          <p:cNvCxnSpPr>
            <a:cxnSpLocks/>
          </p:cNvCxnSpPr>
          <p:nvPr/>
        </p:nvCxnSpPr>
        <p:spPr>
          <a:xfrm flipH="1" flipV="1">
            <a:off x="3941205" y="4430596"/>
            <a:ext cx="221571" cy="13134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F85B994-1DB3-6B44-A836-7CBCC05F7B3D}"/>
              </a:ext>
            </a:extLst>
          </p:cNvPr>
          <p:cNvCxnSpPr>
            <a:cxnSpLocks/>
          </p:cNvCxnSpPr>
          <p:nvPr/>
        </p:nvCxnSpPr>
        <p:spPr>
          <a:xfrm flipH="1" flipV="1">
            <a:off x="4024586" y="4196174"/>
            <a:ext cx="221571" cy="13134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220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1426</TotalTime>
  <Words>415</Words>
  <Application>Microsoft Macintosh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Franklin Gothic Book</vt:lpstr>
      <vt:lpstr>Twinkl</vt:lpstr>
      <vt:lpstr>Crop</vt:lpstr>
      <vt:lpstr>Year 4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Microsoft Office User</cp:lastModifiedBy>
  <cp:revision>125</cp:revision>
  <dcterms:created xsi:type="dcterms:W3CDTF">2020-03-20T11:22:32Z</dcterms:created>
  <dcterms:modified xsi:type="dcterms:W3CDTF">2020-06-01T09:11:58Z</dcterms:modified>
</cp:coreProperties>
</file>