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22"/>
  </p:notesMasterIdLst>
  <p:handoutMasterIdLst>
    <p:handoutMasterId r:id="rId23"/>
  </p:handoutMasterIdLst>
  <p:sldIdLst>
    <p:sldId id="277" r:id="rId3"/>
    <p:sldId id="287" r:id="rId4"/>
    <p:sldId id="256" r:id="rId5"/>
    <p:sldId id="257" r:id="rId6"/>
    <p:sldId id="288" r:id="rId7"/>
    <p:sldId id="260" r:id="rId8"/>
    <p:sldId id="261" r:id="rId9"/>
    <p:sldId id="262" r:id="rId10"/>
    <p:sldId id="258" r:id="rId11"/>
    <p:sldId id="290" r:id="rId12"/>
    <p:sldId id="291" r:id="rId13"/>
    <p:sldId id="269" r:id="rId14"/>
    <p:sldId id="276" r:id="rId15"/>
    <p:sldId id="292" r:id="rId16"/>
    <p:sldId id="293" r:id="rId17"/>
    <p:sldId id="297" r:id="rId18"/>
    <p:sldId id="294" r:id="rId19"/>
    <p:sldId id="295" r:id="rId20"/>
    <p:sldId id="296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287"/>
          </p14:sldIdLst>
        </p14:section>
        <p14:section name="CREDITS &amp; COPYRIGHTS" id="{2FDD1312-9DC1-4874-A32E-87A5D85FEE89}">
          <p14:sldIdLst>
            <p14:sldId id="256"/>
            <p14:sldId id="257"/>
            <p14:sldId id="288"/>
            <p14:sldId id="260"/>
            <p14:sldId id="261"/>
            <p14:sldId id="262"/>
            <p14:sldId id="258"/>
            <p14:sldId id="290"/>
            <p14:sldId id="291"/>
            <p14:sldId id="269"/>
            <p14:sldId id="276"/>
            <p14:sldId id="292"/>
            <p14:sldId id="293"/>
            <p14:sldId id="297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45" autoAdjust="0"/>
  </p:normalViewPr>
  <p:slideViewPr>
    <p:cSldViewPr snapToGrid="0">
      <p:cViewPr varScale="1">
        <p:scale>
          <a:sx n="86" d="100"/>
          <a:sy n="86" d="100"/>
        </p:scale>
        <p:origin x="138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C06F6-1198-40D8-B3AD-57E40B39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C475-B089-4279-8082-EE56B097FDA3}" type="datetimeFigureOut">
              <a:rPr lang="en-GB"/>
              <a:pPr>
                <a:defRPr/>
              </a:pPr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65D4F-DF6F-4DA4-B273-86D55C09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914C-F78D-4B8F-B798-F61C79D4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9DE6-A1C6-4EDF-933A-A6B64AB806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804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2BF5A4-05D8-4DA8-8D6C-E024611C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7B4A-BA41-4C16-BB50-2DA32D5CC5A5}" type="datetimeFigureOut">
              <a:rPr lang="en-GB"/>
              <a:pPr>
                <a:defRPr/>
              </a:pPr>
              <a:t>30/04/2020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B0E3F3-BC4E-4F35-9038-FAF6FB21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E5EBCE-B1E0-4C73-8FAD-EAF4BFDF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28A1F-EF51-40BD-80CC-A921D41EC8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112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64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Wednesday 13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– Poetry skills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>
            <a:extLst>
              <a:ext uri="{FF2B5EF4-FFF2-40B4-BE49-F238E27FC236}">
                <a16:creationId xmlns:a16="http://schemas.microsoft.com/office/drawing/2014/main" id="{3FF1CC3B-DDDA-46AF-B29D-17383D563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29" y="2904516"/>
            <a:ext cx="37258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A gentle moon shines </a:t>
            </a:r>
          </a:p>
          <a:p>
            <a:pPr eaLnBrk="1" hangingPunct="1"/>
            <a:r>
              <a:rPr lang="en-GB" altLang="en-US" sz="2800" dirty="0"/>
              <a:t>upon a very dark earth sharing its sweet light.</a:t>
            </a:r>
            <a:endParaRPr lang="en-GB" altLang="en-US" dirty="0"/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4C24B141-A2A3-447A-8243-B9280A6F8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80" y="808408"/>
            <a:ext cx="4968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Like a bulging eye</a:t>
            </a:r>
            <a:br>
              <a:rPr lang="en-GB" altLang="en-US" sz="2800" dirty="0"/>
            </a:br>
            <a:r>
              <a:rPr lang="en-GB" altLang="en-US" sz="2800" dirty="0"/>
              <a:t>the moon seemed to stare at me</a:t>
            </a:r>
            <a:br>
              <a:rPr lang="en-GB" altLang="en-US" sz="2800" dirty="0"/>
            </a:br>
            <a:r>
              <a:rPr lang="en-GB" altLang="en-US" sz="2800" dirty="0"/>
              <a:t>in this creepy night.</a:t>
            </a:r>
          </a:p>
        </p:txBody>
      </p:sp>
      <p:sp>
        <p:nvSpPr>
          <p:cNvPr id="8197" name="Rectangle 6">
            <a:extLst>
              <a:ext uri="{FF2B5EF4-FFF2-40B4-BE49-F238E27FC236}">
                <a16:creationId xmlns:a16="http://schemas.microsoft.com/office/drawing/2014/main" id="{688BD95F-94A2-41A3-8B91-062077607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86" y="5000624"/>
            <a:ext cx="492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Move on mighty clouds</a:t>
            </a:r>
            <a:br>
              <a:rPr lang="en-GB" altLang="en-US" sz="2800" dirty="0"/>
            </a:br>
            <a:r>
              <a:rPr lang="en-GB" altLang="en-US" sz="2800" dirty="0"/>
              <a:t>there's the goddess of the night</a:t>
            </a:r>
            <a:br>
              <a:rPr lang="en-GB" altLang="en-US" sz="2800" dirty="0"/>
            </a:br>
            <a:r>
              <a:rPr lang="en-GB" altLang="en-US" sz="2800" dirty="0"/>
              <a:t>let her brightness beam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07856A-E1D5-48CC-BF9C-8DB03259C7F0}"/>
              </a:ext>
            </a:extLst>
          </p:cNvPr>
          <p:cNvSpPr txBox="1"/>
          <p:nvPr/>
        </p:nvSpPr>
        <p:spPr>
          <a:xfrm>
            <a:off x="5864409" y="1129461"/>
            <a:ext cx="277871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Haiku 1 makes the moon sound creepy and a little scary!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00B0E-353B-4DAD-B5FD-B524B01C67F9}"/>
              </a:ext>
            </a:extLst>
          </p:cNvPr>
          <p:cNvSpPr txBox="1"/>
          <p:nvPr/>
        </p:nvSpPr>
        <p:spPr>
          <a:xfrm>
            <a:off x="5864408" y="3199438"/>
            <a:ext cx="277871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Haiku 2 makes the moon sound calming.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BAD7B-E9E7-4E75-8FD0-DDEFCE345789}"/>
              </a:ext>
            </a:extLst>
          </p:cNvPr>
          <p:cNvSpPr txBox="1"/>
          <p:nvPr/>
        </p:nvSpPr>
        <p:spPr>
          <a:xfrm>
            <a:off x="5864407" y="5369608"/>
            <a:ext cx="277871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Haiku 3 makes the moon sound strong and powerful.</a:t>
            </a:r>
          </a:p>
        </p:txBody>
      </p:sp>
    </p:spTree>
    <p:extLst>
      <p:ext uri="{BB962C8B-B14F-4D97-AF65-F5344CB8AC3E}">
        <p14:creationId xmlns:p14="http://schemas.microsoft.com/office/powerpoint/2010/main" val="267945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BBC1688-B50E-479E-B8CC-260C1E168D6C}"/>
              </a:ext>
            </a:extLst>
          </p:cNvPr>
          <p:cNvSpPr/>
          <p:nvPr/>
        </p:nvSpPr>
        <p:spPr>
          <a:xfrm>
            <a:off x="4785065" y="3142695"/>
            <a:ext cx="4158703" cy="3715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20A80-0A12-47C9-83F5-6E2B4AAD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786" y="-252413"/>
            <a:ext cx="7886700" cy="1325563"/>
          </a:xfrm>
        </p:spPr>
        <p:txBody>
          <a:bodyPr/>
          <a:lstStyle/>
          <a:p>
            <a:r>
              <a:rPr lang="en-GB" dirty="0"/>
              <a:t>Haiku have very strict rules to follow!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5A1B-586D-4404-A595-5E38A963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87" y="865703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They must have 3 lines.</a:t>
            </a:r>
          </a:p>
          <a:p>
            <a:endParaRPr lang="en-GB" dirty="0"/>
          </a:p>
          <a:p>
            <a:r>
              <a:rPr lang="en-GB" dirty="0"/>
              <a:t>Each line must have a given amount of syllables.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Line one = 5 syllables</a:t>
            </a:r>
          </a:p>
          <a:p>
            <a:pPr marL="0" indent="0">
              <a:buNone/>
            </a:pPr>
            <a:r>
              <a:rPr lang="en-GB" dirty="0"/>
              <a:t>Line two = 7 syllables</a:t>
            </a:r>
          </a:p>
          <a:p>
            <a:pPr marL="0" indent="0">
              <a:buNone/>
            </a:pPr>
            <a:r>
              <a:rPr lang="en-GB" dirty="0"/>
              <a:t>Line three = 5 syllables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B33A-E5A0-4E77-BFE1-49095F3C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09458-16D0-420A-AC6C-EA1F304ED044}" type="datetime1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11E79-36E3-4A53-9AE1-ACC3D2FE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E70E0-C726-4D48-8436-ACD208E3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9DE6-A1C6-4EDF-933A-A6B64AB80644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2A051-037A-488A-8551-D3A5E90610A7}"/>
              </a:ext>
            </a:extLst>
          </p:cNvPr>
          <p:cNvSpPr txBox="1"/>
          <p:nvPr/>
        </p:nvSpPr>
        <p:spPr>
          <a:xfrm>
            <a:off x="4785065" y="3248457"/>
            <a:ext cx="41587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Remember: A syllable is a single unit of</a:t>
            </a:r>
          </a:p>
          <a:p>
            <a:r>
              <a:rPr lang="en-GB" dirty="0"/>
              <a:t>Speech.</a:t>
            </a:r>
          </a:p>
          <a:p>
            <a:r>
              <a:rPr lang="en-GB" dirty="0"/>
              <a:t>Not sure? Put your hand under your chin.</a:t>
            </a:r>
          </a:p>
          <a:p>
            <a:r>
              <a:rPr lang="en-GB" dirty="0"/>
              <a:t>Say a word. How many times did your chin</a:t>
            </a:r>
          </a:p>
          <a:p>
            <a:r>
              <a:rPr lang="en-GB" dirty="0"/>
              <a:t>Go down?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896A47-77B9-47FD-9725-01D825EBA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1" y="4725785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6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>
            <a:extLst>
              <a:ext uri="{FF2B5EF4-FFF2-40B4-BE49-F238E27FC236}">
                <a16:creationId xmlns:a16="http://schemas.microsoft.com/office/drawing/2014/main" id="{689B17AB-1CF5-4BD3-966D-ECDBC723D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88913"/>
            <a:ext cx="57319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dirty="0"/>
              <a:t>Butterflies in flight   (5)</a:t>
            </a:r>
            <a:br>
              <a:rPr lang="en-GB" altLang="en-US" sz="3600" dirty="0"/>
            </a:br>
            <a:r>
              <a:rPr lang="en-GB" altLang="en-US" sz="3600" dirty="0"/>
              <a:t>Brilliant rainbow colours (7)</a:t>
            </a:r>
            <a:br>
              <a:rPr lang="en-GB" altLang="en-US" sz="3600" dirty="0"/>
            </a:br>
            <a:r>
              <a:rPr lang="en-GB" altLang="en-US" sz="3600" dirty="0"/>
              <a:t>ripple past the pond (5)</a:t>
            </a:r>
            <a:endParaRPr lang="en-GB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8233CF-A151-41E4-BBA1-307A38248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2378075"/>
            <a:ext cx="8139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>
                <a:solidFill>
                  <a:srgbClr val="FF0000"/>
                </a:solidFill>
              </a:rPr>
              <a:t>Butterflies in flight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902BE9-36D0-4413-B047-29C02461DDA3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2193925"/>
            <a:ext cx="5507038" cy="363538"/>
            <a:chOff x="524539" y="2193805"/>
            <a:chExt cx="5507097" cy="3643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80E0BC-BEAC-4A63-A685-A827407ABCC8}"/>
                </a:ext>
              </a:extLst>
            </p:cNvPr>
            <p:cNvSpPr/>
            <p:nvPr/>
          </p:nvSpPr>
          <p:spPr>
            <a:xfrm>
              <a:off x="524539" y="2198579"/>
              <a:ext cx="360367" cy="3596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28E6CCF-4587-41B7-A059-93A1558898D5}"/>
                </a:ext>
              </a:extLst>
            </p:cNvPr>
            <p:cNvSpPr/>
            <p:nvPr/>
          </p:nvSpPr>
          <p:spPr>
            <a:xfrm>
              <a:off x="1602464" y="2198579"/>
              <a:ext cx="360366" cy="3596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27F63F-06A9-45C4-A6EA-456DE9B1E02F}"/>
                </a:ext>
              </a:extLst>
            </p:cNvPr>
            <p:cNvSpPr/>
            <p:nvPr/>
          </p:nvSpPr>
          <p:spPr>
            <a:xfrm>
              <a:off x="2862952" y="2198579"/>
              <a:ext cx="360366" cy="3596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3CA775-CA0C-4B0E-B721-335FEDD50F71}"/>
                </a:ext>
              </a:extLst>
            </p:cNvPr>
            <p:cNvSpPr/>
            <p:nvPr/>
          </p:nvSpPr>
          <p:spPr>
            <a:xfrm>
              <a:off x="4159953" y="2193805"/>
              <a:ext cx="358779" cy="3596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81E22E-5B5E-4E99-99F8-C165CC9D497F}"/>
                </a:ext>
              </a:extLst>
            </p:cNvPr>
            <p:cNvSpPr/>
            <p:nvPr/>
          </p:nvSpPr>
          <p:spPr>
            <a:xfrm>
              <a:off x="5671269" y="2198579"/>
              <a:ext cx="360367" cy="3596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AD736C6-60C8-46CE-A6FC-D95187BA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3860800"/>
            <a:ext cx="9396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>
                <a:solidFill>
                  <a:srgbClr val="FF0000"/>
                </a:solidFill>
              </a:rPr>
              <a:t>Brilliant rainbow colours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5C3D3B-BE4B-44A5-B222-7AA1F2841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5373688"/>
            <a:ext cx="8027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>
                <a:solidFill>
                  <a:srgbClr val="FF0000"/>
                </a:solidFill>
              </a:rPr>
              <a:t>ripple past the pond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4932A2-B3DC-49FE-A4C9-CFD7746ACFA0}"/>
              </a:ext>
            </a:extLst>
          </p:cNvPr>
          <p:cNvGrpSpPr>
            <a:grpSpLocks/>
          </p:cNvGrpSpPr>
          <p:nvPr/>
        </p:nvGrpSpPr>
        <p:grpSpPr bwMode="auto">
          <a:xfrm>
            <a:off x="496888" y="3681413"/>
            <a:ext cx="7923212" cy="379412"/>
            <a:chOff x="496919" y="3681028"/>
            <a:chExt cx="7922964" cy="37900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B961982-0090-49F3-BA4D-A2699161639F}"/>
                </a:ext>
              </a:extLst>
            </p:cNvPr>
            <p:cNvSpPr/>
            <p:nvPr/>
          </p:nvSpPr>
          <p:spPr>
            <a:xfrm>
              <a:off x="496919" y="3681028"/>
              <a:ext cx="360351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8C615D4-906F-4BA9-84B1-1C34A429C8F8}"/>
                </a:ext>
              </a:extLst>
            </p:cNvPr>
            <p:cNvSpPr/>
            <p:nvPr/>
          </p:nvSpPr>
          <p:spPr>
            <a:xfrm>
              <a:off x="1243021" y="3681028"/>
              <a:ext cx="360351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87BC112-904C-40F2-BADB-7F8FE5C6EC46}"/>
                </a:ext>
              </a:extLst>
            </p:cNvPr>
            <p:cNvSpPr/>
            <p:nvPr/>
          </p:nvSpPr>
          <p:spPr>
            <a:xfrm>
              <a:off x="2124055" y="3681028"/>
              <a:ext cx="360352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520788B-4F6B-4569-8F80-B6F4570AD0EC}"/>
                </a:ext>
              </a:extLst>
            </p:cNvPr>
            <p:cNvSpPr/>
            <p:nvPr/>
          </p:nvSpPr>
          <p:spPr>
            <a:xfrm>
              <a:off x="3632133" y="3690543"/>
              <a:ext cx="360352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A154D9-38CB-4E50-96BA-FEAA982EBBA9}"/>
                </a:ext>
              </a:extLst>
            </p:cNvPr>
            <p:cNvSpPr/>
            <p:nvPr/>
          </p:nvSpPr>
          <p:spPr>
            <a:xfrm>
              <a:off x="5148148" y="3690543"/>
              <a:ext cx="360351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45F6385-86A8-4016-B19F-86E1A12AA523}"/>
                </a:ext>
              </a:extLst>
            </p:cNvPr>
            <p:cNvSpPr/>
            <p:nvPr/>
          </p:nvSpPr>
          <p:spPr>
            <a:xfrm>
              <a:off x="6768935" y="3700058"/>
              <a:ext cx="358764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D05F2E7-A288-400B-BF8E-3DDE85CE55B2}"/>
                </a:ext>
              </a:extLst>
            </p:cNvPr>
            <p:cNvSpPr/>
            <p:nvPr/>
          </p:nvSpPr>
          <p:spPr>
            <a:xfrm>
              <a:off x="8059532" y="3690543"/>
              <a:ext cx="360351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E1986F-70BA-414B-B5E3-C3BC93C914AB}"/>
              </a:ext>
            </a:extLst>
          </p:cNvPr>
          <p:cNvGrpSpPr>
            <a:grpSpLocks/>
          </p:cNvGrpSpPr>
          <p:nvPr/>
        </p:nvGrpSpPr>
        <p:grpSpPr bwMode="auto">
          <a:xfrm>
            <a:off x="344488" y="5180013"/>
            <a:ext cx="6462712" cy="382587"/>
            <a:chOff x="344519" y="5179995"/>
            <a:chExt cx="6463354" cy="38337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A9E782C-3A05-403B-82E7-7C0329718717}"/>
                </a:ext>
              </a:extLst>
            </p:cNvPr>
            <p:cNvSpPr/>
            <p:nvPr/>
          </p:nvSpPr>
          <p:spPr>
            <a:xfrm>
              <a:off x="344519" y="5192721"/>
              <a:ext cx="360398" cy="36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B74D8FA-0C8A-4FD2-BFF1-DBF6E6D95730}"/>
                </a:ext>
              </a:extLst>
            </p:cNvPr>
            <p:cNvSpPr/>
            <p:nvPr/>
          </p:nvSpPr>
          <p:spPr>
            <a:xfrm>
              <a:off x="1462230" y="5179995"/>
              <a:ext cx="360398" cy="359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FE8466-C4A3-4C04-AC1E-AE4302CE8B36}"/>
                </a:ext>
              </a:extLst>
            </p:cNvPr>
            <p:cNvSpPr/>
            <p:nvPr/>
          </p:nvSpPr>
          <p:spPr>
            <a:xfrm>
              <a:off x="3043537" y="5179995"/>
              <a:ext cx="360398" cy="359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C85776-5E9D-41B4-9C4D-3014B229E300}"/>
                </a:ext>
              </a:extLst>
            </p:cNvPr>
            <p:cNvSpPr/>
            <p:nvPr/>
          </p:nvSpPr>
          <p:spPr>
            <a:xfrm>
              <a:off x="4531172" y="5179995"/>
              <a:ext cx="360399" cy="359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6DD901E-6EAC-4438-B4CA-16AFE2FB4D6B}"/>
                </a:ext>
              </a:extLst>
            </p:cNvPr>
            <p:cNvSpPr/>
            <p:nvPr/>
          </p:nvSpPr>
          <p:spPr>
            <a:xfrm>
              <a:off x="6447475" y="5203856"/>
              <a:ext cx="360398" cy="359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ACCA94C-8B26-4DCB-B81D-03E6E3A73402}"/>
              </a:ext>
            </a:extLst>
          </p:cNvPr>
          <p:cNvSpPr txBox="1"/>
          <p:nvPr/>
        </p:nvSpPr>
        <p:spPr>
          <a:xfrm>
            <a:off x="107348" y="104596"/>
            <a:ext cx="1193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red dots show the syllables.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2FF8C46E-C542-4958-9C38-A0B2FDFD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7" y="410368"/>
            <a:ext cx="82089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/>
              <a:t>Copy the Haiku below. Leave a line in between each line of the haiku. Draw a dot above each syllable.</a:t>
            </a: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2E24C27B-573E-4FFF-A6A3-386B7CB8F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997200"/>
            <a:ext cx="79946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/>
              <a:t>The green leaves are gone</a:t>
            </a:r>
          </a:p>
          <a:p>
            <a:pPr eaLnBrk="1" hangingPunct="1"/>
            <a:endParaRPr lang="en-GB" altLang="en-US" sz="3600" dirty="0"/>
          </a:p>
          <a:p>
            <a:pPr eaLnBrk="1" hangingPunct="1"/>
            <a:r>
              <a:rPr lang="en-GB" altLang="en-US" sz="3600" dirty="0"/>
              <a:t>missing all the memories</a:t>
            </a:r>
          </a:p>
          <a:p>
            <a:pPr eaLnBrk="1" hangingPunct="1"/>
            <a:endParaRPr lang="en-GB" altLang="en-US" sz="3600" dirty="0"/>
          </a:p>
          <a:p>
            <a:pPr eaLnBrk="1" hangingPunct="1"/>
            <a:r>
              <a:rPr lang="en-GB" altLang="en-US" sz="3600" dirty="0"/>
              <a:t>Autumn please don't come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6D37857E-0DA6-4424-8694-7A14C55ED828}"/>
              </a:ext>
            </a:extLst>
          </p:cNvPr>
          <p:cNvSpPr/>
          <p:nvPr/>
        </p:nvSpPr>
        <p:spPr>
          <a:xfrm>
            <a:off x="6119813" y="3716338"/>
            <a:ext cx="1368425" cy="217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Left Arrow 43">
            <a:extLst>
              <a:ext uri="{FF2B5EF4-FFF2-40B4-BE49-F238E27FC236}">
                <a16:creationId xmlns:a16="http://schemas.microsoft.com/office/drawing/2014/main" id="{DBB5887E-D5AB-407F-983A-D3294CAD7D4D}"/>
              </a:ext>
            </a:extLst>
          </p:cNvPr>
          <p:cNvSpPr/>
          <p:nvPr/>
        </p:nvSpPr>
        <p:spPr>
          <a:xfrm>
            <a:off x="6127750" y="4914900"/>
            <a:ext cx="1368425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0" name="TextBox 3">
            <a:extLst>
              <a:ext uri="{FF2B5EF4-FFF2-40B4-BE49-F238E27FC236}">
                <a16:creationId xmlns:a16="http://schemas.microsoft.com/office/drawing/2014/main" id="{46DCA58E-A64F-42BB-B622-4B7BE4D8B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3213100"/>
            <a:ext cx="15843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FF0000"/>
                </a:solidFill>
              </a:rPr>
              <a:t>Leave a line so you can fit the dots 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F6221-89BF-4D41-A088-C9E3562FD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Winter is coming.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Snow will be arriving soon,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We should rake the leaves.</a:t>
            </a: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57BB9-2CDA-4FF1-98F1-3F5BB561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52306-94A0-4154-9E10-778AA17B03C2}" type="datetime1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486A5-29A3-452B-B04B-4D85EC97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A0C7-D30C-4B79-B5D9-70CE32DD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9DE6-A1C6-4EDF-933A-A6B64AB80644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0D84C6F-7DF6-49E8-8469-778522ADA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7" y="410368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/>
              <a:t>Now try this one….</a:t>
            </a:r>
          </a:p>
        </p:txBody>
      </p:sp>
      <p:sp>
        <p:nvSpPr>
          <p:cNvPr id="8" name="Left Arrow 2">
            <a:extLst>
              <a:ext uri="{FF2B5EF4-FFF2-40B4-BE49-F238E27FC236}">
                <a16:creationId xmlns:a16="http://schemas.microsoft.com/office/drawing/2014/main" id="{E1489B2A-356B-46B4-BC5E-3DDE1D87AF49}"/>
              </a:ext>
            </a:extLst>
          </p:cNvPr>
          <p:cNvSpPr/>
          <p:nvPr/>
        </p:nvSpPr>
        <p:spPr>
          <a:xfrm>
            <a:off x="6119813" y="3245822"/>
            <a:ext cx="1368425" cy="217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Left Arrow 43">
            <a:extLst>
              <a:ext uri="{FF2B5EF4-FFF2-40B4-BE49-F238E27FC236}">
                <a16:creationId xmlns:a16="http://schemas.microsoft.com/office/drawing/2014/main" id="{3815CC24-9300-4094-85E5-B70CB5957C89}"/>
              </a:ext>
            </a:extLst>
          </p:cNvPr>
          <p:cNvSpPr/>
          <p:nvPr/>
        </p:nvSpPr>
        <p:spPr>
          <a:xfrm>
            <a:off x="6127750" y="4444384"/>
            <a:ext cx="1368425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8BAB024-DBD4-4443-BEF1-EA4B34FD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2742584"/>
            <a:ext cx="15843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FF0000"/>
                </a:solidFill>
              </a:rPr>
              <a:t>Leave a line so you can fit the dots in</a:t>
            </a:r>
          </a:p>
        </p:txBody>
      </p:sp>
    </p:spTree>
    <p:extLst>
      <p:ext uri="{BB962C8B-B14F-4D97-AF65-F5344CB8AC3E}">
        <p14:creationId xmlns:p14="http://schemas.microsoft.com/office/powerpoint/2010/main" val="422011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6517-5BFB-4103-93BA-AE0808BB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806" y="551557"/>
            <a:ext cx="7886700" cy="1325563"/>
          </a:xfrm>
        </p:spPr>
        <p:txBody>
          <a:bodyPr/>
          <a:lstStyle/>
          <a:p>
            <a:r>
              <a:rPr lang="en-GB" dirty="0"/>
              <a:t>What is wrong with this Haiku?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339BF-32AA-4E2D-9889-A425E8303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035" y="274890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My two apple trees are,</a:t>
            </a:r>
          </a:p>
          <a:p>
            <a:pPr marL="0" indent="0">
              <a:buNone/>
            </a:pPr>
            <a:r>
              <a:rPr lang="en-GB" sz="3600" dirty="0"/>
              <a:t>So beautiful. See they flower</a:t>
            </a:r>
          </a:p>
          <a:p>
            <a:pPr marL="0" indent="0">
              <a:buNone/>
            </a:pPr>
            <a:r>
              <a:rPr lang="en-GB" sz="3600" dirty="0"/>
              <a:t>One now, one later.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49B79-D8CB-4D2B-9479-F4AB6EDB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89D56-0983-4D26-B6AA-77BFB7B325BC}" type="datetime1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5CFE6-22E1-4405-9FD3-BEED8194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CF5C-2A60-4B54-AD06-B003C498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9DE6-A1C6-4EDF-933A-A6B64AB80644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6643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C2E4-6EFB-44F4-9946-0F48D940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Answers to our questions..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B4944-3C5B-49C9-AF8B-811AA438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167D6-2B89-4DE6-9548-246AB3A7BC89}" type="datetime1">
              <a:rPr lang="en-GB" smtClean="0"/>
              <a:t>30/04/2020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F080F-CE43-4DD8-A2E5-79A9BC7F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9DE6-A1C6-4EDF-933A-A6B64AB80644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552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2FF8C46E-C542-4958-9C38-A0B2FDFD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7" y="410368"/>
            <a:ext cx="82089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/>
              <a:t>Copy the Haiku below. Leave a line in between each line of the haiku. Draw a dot above each syllable.</a:t>
            </a: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2E24C27B-573E-4FFF-A6A3-386B7CB8F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997200"/>
            <a:ext cx="79946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/>
              <a:t>The green leaves are gone</a:t>
            </a:r>
          </a:p>
          <a:p>
            <a:pPr eaLnBrk="1" hangingPunct="1"/>
            <a:endParaRPr lang="en-GB" altLang="en-US" sz="3600" dirty="0"/>
          </a:p>
          <a:p>
            <a:pPr eaLnBrk="1" hangingPunct="1"/>
            <a:r>
              <a:rPr lang="en-GB" altLang="en-US" sz="3600" dirty="0"/>
              <a:t>missing all the memories</a:t>
            </a:r>
          </a:p>
          <a:p>
            <a:pPr eaLnBrk="1" hangingPunct="1"/>
            <a:endParaRPr lang="en-GB" altLang="en-US" sz="3600" dirty="0"/>
          </a:p>
          <a:p>
            <a:pPr eaLnBrk="1" hangingPunct="1"/>
            <a:r>
              <a:rPr lang="en-GB" altLang="en-US" sz="3600" dirty="0"/>
              <a:t>Autumn please don't come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6D37857E-0DA6-4424-8694-7A14C55ED828}"/>
              </a:ext>
            </a:extLst>
          </p:cNvPr>
          <p:cNvSpPr/>
          <p:nvPr/>
        </p:nvSpPr>
        <p:spPr>
          <a:xfrm>
            <a:off x="6119813" y="3716338"/>
            <a:ext cx="1368425" cy="217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Left Arrow 43">
            <a:extLst>
              <a:ext uri="{FF2B5EF4-FFF2-40B4-BE49-F238E27FC236}">
                <a16:creationId xmlns:a16="http://schemas.microsoft.com/office/drawing/2014/main" id="{DBB5887E-D5AB-407F-983A-D3294CAD7D4D}"/>
              </a:ext>
            </a:extLst>
          </p:cNvPr>
          <p:cNvSpPr/>
          <p:nvPr/>
        </p:nvSpPr>
        <p:spPr>
          <a:xfrm>
            <a:off x="6127750" y="4914900"/>
            <a:ext cx="1368425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0" name="TextBox 3">
            <a:extLst>
              <a:ext uri="{FF2B5EF4-FFF2-40B4-BE49-F238E27FC236}">
                <a16:creationId xmlns:a16="http://schemas.microsoft.com/office/drawing/2014/main" id="{46DCA58E-A64F-42BB-B622-4B7BE4D8B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3213100"/>
            <a:ext cx="15843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FF0000"/>
                </a:solidFill>
              </a:rPr>
              <a:t>Leave a line so you can fit the dots 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87DDC5-DC12-4763-B314-FFB8C9C92ED3}"/>
              </a:ext>
            </a:extLst>
          </p:cNvPr>
          <p:cNvSpPr/>
          <p:nvPr/>
        </p:nvSpPr>
        <p:spPr>
          <a:xfrm>
            <a:off x="976544" y="2725445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56986A-2DB1-4E7E-BCF6-82C446678773}"/>
              </a:ext>
            </a:extLst>
          </p:cNvPr>
          <p:cNvSpPr/>
          <p:nvPr/>
        </p:nvSpPr>
        <p:spPr>
          <a:xfrm>
            <a:off x="1911026" y="2710403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7CBA9F-4128-4908-99E9-07B741DBF6B8}"/>
              </a:ext>
            </a:extLst>
          </p:cNvPr>
          <p:cNvSpPr/>
          <p:nvPr/>
        </p:nvSpPr>
        <p:spPr>
          <a:xfrm>
            <a:off x="3135298" y="2725445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5153DD-CE40-4218-9E20-D7664FC660B7}"/>
              </a:ext>
            </a:extLst>
          </p:cNvPr>
          <p:cNvSpPr/>
          <p:nvPr/>
        </p:nvSpPr>
        <p:spPr>
          <a:xfrm>
            <a:off x="4190894" y="2710403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92DFC-A551-417C-B9CE-4CCA899E1964}"/>
              </a:ext>
            </a:extLst>
          </p:cNvPr>
          <p:cNvSpPr/>
          <p:nvPr/>
        </p:nvSpPr>
        <p:spPr>
          <a:xfrm>
            <a:off x="5041931" y="2725445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3CC904-D4B0-4135-B9EE-25C40B3213CD}"/>
              </a:ext>
            </a:extLst>
          </p:cNvPr>
          <p:cNvSpPr/>
          <p:nvPr/>
        </p:nvSpPr>
        <p:spPr>
          <a:xfrm>
            <a:off x="867052" y="3746171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596A6-5473-4098-BF19-8E3F8480A7AA}"/>
              </a:ext>
            </a:extLst>
          </p:cNvPr>
          <p:cNvSpPr/>
          <p:nvPr/>
        </p:nvSpPr>
        <p:spPr>
          <a:xfrm>
            <a:off x="1678402" y="3751543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A67EE4-0DF4-4B50-BC9F-F33F08D799B9}"/>
              </a:ext>
            </a:extLst>
          </p:cNvPr>
          <p:cNvSpPr/>
          <p:nvPr/>
        </p:nvSpPr>
        <p:spPr>
          <a:xfrm>
            <a:off x="2344731" y="3747394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6AA3F5-3935-40A2-A7C4-5FFF61DDE61C}"/>
              </a:ext>
            </a:extLst>
          </p:cNvPr>
          <p:cNvSpPr/>
          <p:nvPr/>
        </p:nvSpPr>
        <p:spPr>
          <a:xfrm>
            <a:off x="3064662" y="3744521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C703A8-761E-44DC-A45E-242EE17609E8}"/>
              </a:ext>
            </a:extLst>
          </p:cNvPr>
          <p:cNvSpPr/>
          <p:nvPr/>
        </p:nvSpPr>
        <p:spPr>
          <a:xfrm>
            <a:off x="3784593" y="3771285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B061A6-B8BC-49C4-9925-4285C16827F6}"/>
              </a:ext>
            </a:extLst>
          </p:cNvPr>
          <p:cNvSpPr/>
          <p:nvPr/>
        </p:nvSpPr>
        <p:spPr>
          <a:xfrm>
            <a:off x="4473458" y="3747394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5D8D36-87F2-4800-8663-D45D91CC8E2E}"/>
              </a:ext>
            </a:extLst>
          </p:cNvPr>
          <p:cNvSpPr/>
          <p:nvPr/>
        </p:nvSpPr>
        <p:spPr>
          <a:xfrm>
            <a:off x="5050047" y="3744521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637806-7D7B-4560-A6F2-B77390CDD44B}"/>
              </a:ext>
            </a:extLst>
          </p:cNvPr>
          <p:cNvSpPr/>
          <p:nvPr/>
        </p:nvSpPr>
        <p:spPr>
          <a:xfrm>
            <a:off x="863058" y="4802817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684C05-4254-43E3-9D13-2D5F67BE8529}"/>
              </a:ext>
            </a:extLst>
          </p:cNvPr>
          <p:cNvSpPr/>
          <p:nvPr/>
        </p:nvSpPr>
        <p:spPr>
          <a:xfrm>
            <a:off x="1720600" y="4796653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F294BC-8243-4869-8786-A70D8B992111}"/>
              </a:ext>
            </a:extLst>
          </p:cNvPr>
          <p:cNvSpPr/>
          <p:nvPr/>
        </p:nvSpPr>
        <p:spPr>
          <a:xfrm>
            <a:off x="2767715" y="4757938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1C7A00-AE00-41A1-8D71-5046157214C2}"/>
              </a:ext>
            </a:extLst>
          </p:cNvPr>
          <p:cNvSpPr/>
          <p:nvPr/>
        </p:nvSpPr>
        <p:spPr>
          <a:xfrm>
            <a:off x="4054417" y="4790361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29356A-B3F0-4499-9518-BF01F7EEB0C9}"/>
              </a:ext>
            </a:extLst>
          </p:cNvPr>
          <p:cNvSpPr/>
          <p:nvPr/>
        </p:nvSpPr>
        <p:spPr>
          <a:xfrm>
            <a:off x="5113160" y="4798830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9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F6221-89BF-4D41-A088-C9E3562FD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Winter is coming.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Snow will be arriving soon,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We should rake the leaves.</a:t>
            </a: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57BB9-2CDA-4FF1-98F1-3F5BB561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52306-94A0-4154-9E10-778AA17B03C2}" type="datetime1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486A5-29A3-452B-B04B-4D85EC97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A0C7-D30C-4B79-B5D9-70CE32DD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9DE6-A1C6-4EDF-933A-A6B64AB80644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0D84C6F-7DF6-49E8-8469-778522ADA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7" y="410368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/>
              <a:t>Now try this one….</a:t>
            </a:r>
          </a:p>
        </p:txBody>
      </p:sp>
      <p:sp>
        <p:nvSpPr>
          <p:cNvPr id="8" name="Left Arrow 2">
            <a:extLst>
              <a:ext uri="{FF2B5EF4-FFF2-40B4-BE49-F238E27FC236}">
                <a16:creationId xmlns:a16="http://schemas.microsoft.com/office/drawing/2014/main" id="{E1489B2A-356B-46B4-BC5E-3DDE1D87AF49}"/>
              </a:ext>
            </a:extLst>
          </p:cNvPr>
          <p:cNvSpPr/>
          <p:nvPr/>
        </p:nvSpPr>
        <p:spPr>
          <a:xfrm>
            <a:off x="6119813" y="3245822"/>
            <a:ext cx="1368425" cy="217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Left Arrow 43">
            <a:extLst>
              <a:ext uri="{FF2B5EF4-FFF2-40B4-BE49-F238E27FC236}">
                <a16:creationId xmlns:a16="http://schemas.microsoft.com/office/drawing/2014/main" id="{3815CC24-9300-4094-85E5-B70CB5957C89}"/>
              </a:ext>
            </a:extLst>
          </p:cNvPr>
          <p:cNvSpPr/>
          <p:nvPr/>
        </p:nvSpPr>
        <p:spPr>
          <a:xfrm>
            <a:off x="6127750" y="4444384"/>
            <a:ext cx="1368425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8BAB024-DBD4-4443-BEF1-EA4B34FD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2742584"/>
            <a:ext cx="15843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FF0000"/>
                </a:solidFill>
              </a:rPr>
              <a:t>Leave a line so you can fit the dots in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9904BB-6940-4EA1-A310-2B50BBD1120C}"/>
              </a:ext>
            </a:extLst>
          </p:cNvPr>
          <p:cNvSpPr/>
          <p:nvPr/>
        </p:nvSpPr>
        <p:spPr>
          <a:xfrm>
            <a:off x="887767" y="1340348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DB7ACD-0752-44C9-A240-2234C8E39CCE}"/>
              </a:ext>
            </a:extLst>
          </p:cNvPr>
          <p:cNvSpPr/>
          <p:nvPr/>
        </p:nvSpPr>
        <p:spPr>
          <a:xfrm>
            <a:off x="1488674" y="1340348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53E440-062F-4E53-85FA-B97C9872DD48}"/>
              </a:ext>
            </a:extLst>
          </p:cNvPr>
          <p:cNvSpPr/>
          <p:nvPr/>
        </p:nvSpPr>
        <p:spPr>
          <a:xfrm>
            <a:off x="2157274" y="1340348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3FF11B-0E69-4EFF-8B53-886C76E725F5}"/>
              </a:ext>
            </a:extLst>
          </p:cNvPr>
          <p:cNvSpPr/>
          <p:nvPr/>
        </p:nvSpPr>
        <p:spPr>
          <a:xfrm>
            <a:off x="2825874" y="1340348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988CC7-D8D6-4BFB-81EC-3C3D37CACBC1}"/>
              </a:ext>
            </a:extLst>
          </p:cNvPr>
          <p:cNvSpPr/>
          <p:nvPr/>
        </p:nvSpPr>
        <p:spPr>
          <a:xfrm>
            <a:off x="3568823" y="1340348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169B74-7DBC-4B2F-AFF5-CFD1D1B93562}"/>
              </a:ext>
            </a:extLst>
          </p:cNvPr>
          <p:cNvSpPr/>
          <p:nvPr/>
        </p:nvSpPr>
        <p:spPr>
          <a:xfrm>
            <a:off x="1056442" y="2472642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326927-F113-47DF-8710-ACE2913661B3}"/>
              </a:ext>
            </a:extLst>
          </p:cNvPr>
          <p:cNvSpPr/>
          <p:nvPr/>
        </p:nvSpPr>
        <p:spPr>
          <a:xfrm>
            <a:off x="1902837" y="2472642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EBBB1A-0DC9-45FF-8146-C25EDA89F571}"/>
              </a:ext>
            </a:extLst>
          </p:cNvPr>
          <p:cNvSpPr/>
          <p:nvPr/>
        </p:nvSpPr>
        <p:spPr>
          <a:xfrm>
            <a:off x="2585065" y="2446009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1EDE03-3826-450F-80F1-9A030712F968}"/>
              </a:ext>
            </a:extLst>
          </p:cNvPr>
          <p:cNvSpPr/>
          <p:nvPr/>
        </p:nvSpPr>
        <p:spPr>
          <a:xfrm>
            <a:off x="3163225" y="2446009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F4EA32-7EB1-4D40-89B1-A226165B553D}"/>
              </a:ext>
            </a:extLst>
          </p:cNvPr>
          <p:cNvSpPr/>
          <p:nvPr/>
        </p:nvSpPr>
        <p:spPr>
          <a:xfrm>
            <a:off x="3621531" y="2441782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D4A835-787A-477E-BF2C-05D33FE67E37}"/>
              </a:ext>
            </a:extLst>
          </p:cNvPr>
          <p:cNvSpPr/>
          <p:nvPr/>
        </p:nvSpPr>
        <p:spPr>
          <a:xfrm>
            <a:off x="4104531" y="2441782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1B7D46-D05D-45CD-8105-88DDA275F1F6}"/>
              </a:ext>
            </a:extLst>
          </p:cNvPr>
          <p:cNvSpPr/>
          <p:nvPr/>
        </p:nvSpPr>
        <p:spPr>
          <a:xfrm>
            <a:off x="4994586" y="2441782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D122FB-7876-425B-BC3F-A470683E1272}"/>
              </a:ext>
            </a:extLst>
          </p:cNvPr>
          <p:cNvSpPr/>
          <p:nvPr/>
        </p:nvSpPr>
        <p:spPr>
          <a:xfrm>
            <a:off x="885650" y="3679309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9AB05E6-70FD-4B8C-BCBB-2E25EC28DCFB}"/>
              </a:ext>
            </a:extLst>
          </p:cNvPr>
          <p:cNvSpPr/>
          <p:nvPr/>
        </p:nvSpPr>
        <p:spPr>
          <a:xfrm>
            <a:off x="1902837" y="3679309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B15FF4-FBFC-4D5F-9F44-7EF310721C40}"/>
              </a:ext>
            </a:extLst>
          </p:cNvPr>
          <p:cNvSpPr/>
          <p:nvPr/>
        </p:nvSpPr>
        <p:spPr>
          <a:xfrm>
            <a:off x="2983556" y="3638965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6D4E33-C715-4861-B893-5BF75EBBC1AE}"/>
              </a:ext>
            </a:extLst>
          </p:cNvPr>
          <p:cNvSpPr/>
          <p:nvPr/>
        </p:nvSpPr>
        <p:spPr>
          <a:xfrm>
            <a:off x="3853545" y="3628432"/>
            <a:ext cx="33735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54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6517-5BFB-4103-93BA-AE0808BB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540" y="136524"/>
            <a:ext cx="7886700" cy="1325563"/>
          </a:xfrm>
        </p:spPr>
        <p:txBody>
          <a:bodyPr/>
          <a:lstStyle/>
          <a:p>
            <a:r>
              <a:rPr lang="en-GB" dirty="0"/>
              <a:t>What is wrong with this Haiku?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339BF-32AA-4E2D-9889-A425E8303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190349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My two apple trees are,</a:t>
            </a:r>
          </a:p>
          <a:p>
            <a:pPr marL="0" indent="0">
              <a:buNone/>
            </a:pPr>
            <a:r>
              <a:rPr lang="en-GB" sz="3600" dirty="0"/>
              <a:t>So beautiful. See they flower</a:t>
            </a:r>
          </a:p>
          <a:p>
            <a:pPr marL="0" indent="0">
              <a:buNone/>
            </a:pPr>
            <a:r>
              <a:rPr lang="en-GB" sz="3600" dirty="0"/>
              <a:t>One now, one later.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49B79-D8CB-4D2B-9479-F4AB6EDB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89D56-0983-4D26-B6AA-77BFB7B325BC}" type="datetime1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5CFE6-22E1-4405-9FD3-BEED8194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CF5C-2A60-4B54-AD06-B003C498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9DE6-A1C6-4EDF-933A-A6B64AB80644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688AD-A0B0-4884-8706-28EE60B756F5}"/>
              </a:ext>
            </a:extLst>
          </p:cNvPr>
          <p:cNvSpPr txBox="1"/>
          <p:nvPr/>
        </p:nvSpPr>
        <p:spPr>
          <a:xfrm>
            <a:off x="1091952" y="4345524"/>
            <a:ext cx="6394697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first line has 6 syllables.</a:t>
            </a:r>
          </a:p>
          <a:p>
            <a:r>
              <a:rPr lang="en-GB" dirty="0"/>
              <a:t>The second line has 8 syllables.</a:t>
            </a:r>
          </a:p>
          <a:p>
            <a:r>
              <a:rPr lang="en-GB" dirty="0"/>
              <a:t>The third line has 5 syllables</a:t>
            </a:r>
          </a:p>
          <a:p>
            <a:endParaRPr lang="en-GB" dirty="0"/>
          </a:p>
          <a:p>
            <a:r>
              <a:rPr lang="en-GB" dirty="0"/>
              <a:t>This does not follow the strict Haiku pattern. It should have</a:t>
            </a:r>
          </a:p>
          <a:p>
            <a:r>
              <a:rPr lang="en-GB" dirty="0"/>
              <a:t>Line 1 – 5</a:t>
            </a:r>
          </a:p>
          <a:p>
            <a:r>
              <a:rPr lang="en-GB" dirty="0"/>
              <a:t>Line 2 – 7</a:t>
            </a:r>
          </a:p>
          <a:p>
            <a:r>
              <a:rPr lang="en-GB" dirty="0"/>
              <a:t>Line 3  - 5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085472-F378-46FE-B77E-88EBE6C940CD}"/>
              </a:ext>
            </a:extLst>
          </p:cNvPr>
          <p:cNvSpPr/>
          <p:nvPr/>
        </p:nvSpPr>
        <p:spPr>
          <a:xfrm>
            <a:off x="1926454" y="1695635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10E0C3-C76C-459E-8113-CBF13B9D22ED}"/>
              </a:ext>
            </a:extLst>
          </p:cNvPr>
          <p:cNvSpPr/>
          <p:nvPr/>
        </p:nvSpPr>
        <p:spPr>
          <a:xfrm>
            <a:off x="2771312" y="1695635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185E14-29D6-4359-9C75-A17A0E8D3F80}"/>
              </a:ext>
            </a:extLst>
          </p:cNvPr>
          <p:cNvSpPr/>
          <p:nvPr/>
        </p:nvSpPr>
        <p:spPr>
          <a:xfrm>
            <a:off x="3339483" y="1695635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8C157B-D9CE-4194-A9D9-90FB1D79527C}"/>
              </a:ext>
            </a:extLst>
          </p:cNvPr>
          <p:cNvSpPr/>
          <p:nvPr/>
        </p:nvSpPr>
        <p:spPr>
          <a:xfrm>
            <a:off x="3814438" y="1695634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016294-2546-4EB5-BD02-7EEAF73E31D2}"/>
              </a:ext>
            </a:extLst>
          </p:cNvPr>
          <p:cNvSpPr/>
          <p:nvPr/>
        </p:nvSpPr>
        <p:spPr>
          <a:xfrm>
            <a:off x="4671133" y="1695634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D37EDD-BDF4-40F6-8F4A-14013BFA80AB}"/>
              </a:ext>
            </a:extLst>
          </p:cNvPr>
          <p:cNvSpPr/>
          <p:nvPr/>
        </p:nvSpPr>
        <p:spPr>
          <a:xfrm>
            <a:off x="5600700" y="1695633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E09061-4A00-42A0-9035-B248AC6EAF0A}"/>
              </a:ext>
            </a:extLst>
          </p:cNvPr>
          <p:cNvSpPr/>
          <p:nvPr/>
        </p:nvSpPr>
        <p:spPr>
          <a:xfrm>
            <a:off x="1926454" y="2442362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259651-3DD2-4008-B674-9FF58F083C72}"/>
              </a:ext>
            </a:extLst>
          </p:cNvPr>
          <p:cNvSpPr/>
          <p:nvPr/>
        </p:nvSpPr>
        <p:spPr>
          <a:xfrm>
            <a:off x="2491852" y="2442362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453A47-7B97-473E-800C-CF5EA8734BD8}"/>
              </a:ext>
            </a:extLst>
          </p:cNvPr>
          <p:cNvSpPr/>
          <p:nvPr/>
        </p:nvSpPr>
        <p:spPr>
          <a:xfrm>
            <a:off x="3339482" y="2442361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13275A-BC4E-439A-BC24-04F0C24F0372}"/>
              </a:ext>
            </a:extLst>
          </p:cNvPr>
          <p:cNvSpPr/>
          <p:nvPr/>
        </p:nvSpPr>
        <p:spPr>
          <a:xfrm>
            <a:off x="3743787" y="2442361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5148BD-8A64-4FF0-A11B-BED2B28AFE2E}"/>
              </a:ext>
            </a:extLst>
          </p:cNvPr>
          <p:cNvSpPr/>
          <p:nvPr/>
        </p:nvSpPr>
        <p:spPr>
          <a:xfrm>
            <a:off x="4495616" y="2428272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062518-5C77-46A6-B49E-9DF6B0D40DD2}"/>
              </a:ext>
            </a:extLst>
          </p:cNvPr>
          <p:cNvSpPr/>
          <p:nvPr/>
        </p:nvSpPr>
        <p:spPr>
          <a:xfrm>
            <a:off x="5326414" y="2442360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3545FA-0F9E-4EB7-B349-DCC5A6D7783E}"/>
              </a:ext>
            </a:extLst>
          </p:cNvPr>
          <p:cNvSpPr/>
          <p:nvPr/>
        </p:nvSpPr>
        <p:spPr>
          <a:xfrm>
            <a:off x="6239613" y="2428273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F70959-94FC-455D-BD08-BD82E81EBC4F}"/>
              </a:ext>
            </a:extLst>
          </p:cNvPr>
          <p:cNvSpPr/>
          <p:nvPr/>
        </p:nvSpPr>
        <p:spPr>
          <a:xfrm>
            <a:off x="6883056" y="2428272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E16853-E34B-40A4-8E80-B2B0612BCCDE}"/>
              </a:ext>
            </a:extLst>
          </p:cNvPr>
          <p:cNvSpPr/>
          <p:nvPr/>
        </p:nvSpPr>
        <p:spPr>
          <a:xfrm>
            <a:off x="1926453" y="2984527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61CE5-0725-48C0-B4D4-BAB12F15D365}"/>
              </a:ext>
            </a:extLst>
          </p:cNvPr>
          <p:cNvSpPr/>
          <p:nvPr/>
        </p:nvSpPr>
        <p:spPr>
          <a:xfrm>
            <a:off x="2935734" y="2984280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8880ED-8E85-40E1-854B-3841A9500817}"/>
              </a:ext>
            </a:extLst>
          </p:cNvPr>
          <p:cNvSpPr/>
          <p:nvPr/>
        </p:nvSpPr>
        <p:spPr>
          <a:xfrm>
            <a:off x="3945015" y="2977455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8ACD0A-3528-47ED-8559-929E662EBAFC}"/>
              </a:ext>
            </a:extLst>
          </p:cNvPr>
          <p:cNvSpPr/>
          <p:nvPr/>
        </p:nvSpPr>
        <p:spPr>
          <a:xfrm>
            <a:off x="4572000" y="2977454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C666FE9-3FB5-4ABB-93FF-7242B8743525}"/>
              </a:ext>
            </a:extLst>
          </p:cNvPr>
          <p:cNvSpPr/>
          <p:nvPr/>
        </p:nvSpPr>
        <p:spPr>
          <a:xfrm>
            <a:off x="5012556" y="2977453"/>
            <a:ext cx="186431" cy="140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1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2592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0" dirty="0"/>
              <a:t>Over the next few days, we are going to be exploring a different form of poetry called Haiku.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0D5D6-603F-481A-9A3B-55CBFC6999B7}"/>
              </a:ext>
            </a:extLst>
          </p:cNvPr>
          <p:cNvSpPr txBox="1"/>
          <p:nvPr/>
        </p:nvSpPr>
        <p:spPr>
          <a:xfrm>
            <a:off x="855029" y="67382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Yesterday, we explored rhyming poems.</a:t>
            </a:r>
          </a:p>
        </p:txBody>
      </p:sp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7">
            <a:extLst>
              <a:ext uri="{FF2B5EF4-FFF2-40B4-BE49-F238E27FC236}">
                <a16:creationId xmlns:a16="http://schemas.microsoft.com/office/drawing/2014/main" id="{920A7E9D-EA6B-40D4-BBC5-D2A82571C3A2}"/>
              </a:ext>
            </a:extLst>
          </p:cNvPr>
          <p:cNvGrpSpPr>
            <a:grpSpLocks/>
          </p:cNvGrpSpPr>
          <p:nvPr/>
        </p:nvGrpSpPr>
        <p:grpSpPr bwMode="auto">
          <a:xfrm>
            <a:off x="2295525" y="1268413"/>
            <a:ext cx="4321175" cy="2305050"/>
            <a:chOff x="2267744" y="2420888"/>
            <a:chExt cx="4320480" cy="2304256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939CF51F-FB59-4452-B646-431AD8E82EC8}"/>
                </a:ext>
              </a:extLst>
            </p:cNvPr>
            <p:cNvSpPr/>
            <p:nvPr/>
          </p:nvSpPr>
          <p:spPr>
            <a:xfrm>
              <a:off x="2267744" y="2420888"/>
              <a:ext cx="4320480" cy="2304256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54" name="TextBox 5">
              <a:extLst>
                <a:ext uri="{FF2B5EF4-FFF2-40B4-BE49-F238E27FC236}">
                  <a16:creationId xmlns:a16="http://schemas.microsoft.com/office/drawing/2014/main" id="{A84493F9-EC76-492F-AEA2-7D6C76DF3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401" y="2695853"/>
              <a:ext cx="252028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5400" dirty="0">
                  <a:solidFill>
                    <a:schemeClr val="bg1"/>
                  </a:solidFill>
                </a:rPr>
                <a:t>What is a haiku?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F2432C-69E2-4ED8-9437-AA06AA03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>
            <a:extLst>
              <a:ext uri="{FF2B5EF4-FFF2-40B4-BE49-F238E27FC236}">
                <a16:creationId xmlns:a16="http://schemas.microsoft.com/office/drawing/2014/main" id="{88660C3D-A8F2-4D45-A68F-692029A00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679450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600"/>
              <a:t>Haiku is a form of poetry which originated in Japan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048DF-7C5B-4D47-88D5-9CBAB63C4DC2}"/>
              </a:ext>
            </a:extLst>
          </p:cNvPr>
          <p:cNvSpPr txBox="1"/>
          <p:nvPr/>
        </p:nvSpPr>
        <p:spPr>
          <a:xfrm>
            <a:off x="488950" y="3500438"/>
            <a:ext cx="837247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prstClr val="black"/>
                </a:solidFill>
                <a:latin typeface="+mn-lt"/>
                <a:cs typeface="+mn-cs"/>
              </a:rPr>
              <a:t>Most haiku are about nature or natural things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6FC31-402B-4C62-84A5-3139D8301FAA}"/>
              </a:ext>
            </a:extLst>
          </p:cNvPr>
          <p:cNvSpPr txBox="1"/>
          <p:nvPr/>
        </p:nvSpPr>
        <p:spPr>
          <a:xfrm>
            <a:off x="409575" y="2205038"/>
            <a:ext cx="85312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prstClr val="black"/>
                </a:solidFill>
                <a:latin typeface="+mn-lt"/>
                <a:cs typeface="+mn-cs"/>
              </a:rPr>
              <a:t>A haiku represents a single idea or feeling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4E2AA7-FDF3-4AE7-A9DD-66D00032A0B4}"/>
              </a:ext>
            </a:extLst>
          </p:cNvPr>
          <p:cNvSpPr/>
          <p:nvPr/>
        </p:nvSpPr>
        <p:spPr>
          <a:xfrm>
            <a:off x="684213" y="4978400"/>
            <a:ext cx="7775575" cy="1187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What subjects could a haiku be written about?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B6FA-0501-4213-B748-7A974B91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21" y="857546"/>
            <a:ext cx="867623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Read the following examples of Haiku.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They are all written about the moon.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1638C-5687-4494-8E99-57481D74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F773C-0154-427A-8C34-0E091109F459}" type="datetime1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535BB-2FB9-4B71-954C-71F72299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6E3C0-5F9D-48E8-960A-8CE5A151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9DE6-A1C6-4EDF-933A-A6B64AB80644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7" name="Picture 2" descr="http://t0.gstatic.com/images?q=tbn:ANd9GcTk0EfcPlOUPZ6fINiict8ChDds3sIf5L6R0ZQg052mWp7dDVAPgg">
            <a:extLst>
              <a:ext uri="{FF2B5EF4-FFF2-40B4-BE49-F238E27FC236}">
                <a16:creationId xmlns:a16="http://schemas.microsoft.com/office/drawing/2014/main" id="{AE446068-8397-4274-A847-AF2254471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39" y="2821589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21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55F5509-A218-49F6-9289-FDDB184C8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33600"/>
            <a:ext cx="7200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/>
              <a:t>Like a bulging eye</a:t>
            </a:r>
            <a:br>
              <a:rPr lang="en-GB" altLang="en-US" sz="4000"/>
            </a:br>
            <a:r>
              <a:rPr lang="en-GB" altLang="en-US" sz="4000"/>
              <a:t>the moon seemed to stare at me</a:t>
            </a:r>
            <a:br>
              <a:rPr lang="en-GB" altLang="en-US" sz="4000"/>
            </a:br>
            <a:r>
              <a:rPr lang="en-GB" altLang="en-US" sz="4000"/>
              <a:t>in this creepy night.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AA451E90-01E2-4753-BD52-63C8232C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04813"/>
            <a:ext cx="8208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/>
              <a:t>Moon Haiku</a:t>
            </a:r>
          </a:p>
        </p:txBody>
      </p:sp>
      <p:pic>
        <p:nvPicPr>
          <p:cNvPr id="4" name="Picture 2" descr="http://t0.gstatic.com/images?q=tbn:ANd9GcTk0EfcPlOUPZ6fINiict8ChDds3sIf5L6R0ZQg052mWp7dDVAPgg">
            <a:extLst>
              <a:ext uri="{FF2B5EF4-FFF2-40B4-BE49-F238E27FC236}">
                <a16:creationId xmlns:a16="http://schemas.microsoft.com/office/drawing/2014/main" id="{62D02271-C786-4547-9E6D-75760C141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2575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F930FBF-32DA-4F3E-9752-6E6F5B023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185988"/>
            <a:ext cx="54721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/>
              <a:t>A gentle moon shines </a:t>
            </a:r>
          </a:p>
          <a:p>
            <a:pPr eaLnBrk="1" hangingPunct="1"/>
            <a:r>
              <a:rPr lang="en-GB" altLang="en-US" sz="4000"/>
              <a:t>upon a very dark earth </a:t>
            </a:r>
          </a:p>
          <a:p>
            <a:pPr eaLnBrk="1" hangingPunct="1"/>
            <a:r>
              <a:rPr lang="en-GB" altLang="en-US" sz="4000"/>
              <a:t>sharing its sweet light.</a:t>
            </a:r>
          </a:p>
        </p:txBody>
      </p:sp>
      <p:sp>
        <p:nvSpPr>
          <p:cNvPr id="6147" name="TextBox 3">
            <a:extLst>
              <a:ext uri="{FF2B5EF4-FFF2-40B4-BE49-F238E27FC236}">
                <a16:creationId xmlns:a16="http://schemas.microsoft.com/office/drawing/2014/main" id="{89ADE292-C826-4F53-9128-989128630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04813"/>
            <a:ext cx="8208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/>
              <a:t>Moon Haiku</a:t>
            </a:r>
          </a:p>
        </p:txBody>
      </p:sp>
      <p:pic>
        <p:nvPicPr>
          <p:cNvPr id="4" name="Picture 2" descr="http://t0.gstatic.com/images?q=tbn:ANd9GcTk0EfcPlOUPZ6fINiict8ChDds3sIf5L6R0ZQg052mWp7dDVAPgg">
            <a:extLst>
              <a:ext uri="{FF2B5EF4-FFF2-40B4-BE49-F238E27FC236}">
                <a16:creationId xmlns:a16="http://schemas.microsoft.com/office/drawing/2014/main" id="{63A6E848-2E99-4D75-B72F-5AED97A0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2575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58E9B466-2105-40E4-A84F-11EE0450D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121" y="2459037"/>
            <a:ext cx="75612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dirty="0"/>
              <a:t>Move on mighty clouds</a:t>
            </a:r>
            <a:br>
              <a:rPr lang="en-GB" altLang="en-US" sz="4000" dirty="0"/>
            </a:br>
            <a:r>
              <a:rPr lang="en-GB" altLang="en-US" sz="4000" dirty="0"/>
              <a:t>there's the goddess of the night</a:t>
            </a:r>
            <a:br>
              <a:rPr lang="en-GB" altLang="en-US" sz="4000" dirty="0"/>
            </a:br>
            <a:r>
              <a:rPr lang="en-GB" altLang="en-US" sz="4000" dirty="0"/>
              <a:t>let her brightness beam</a:t>
            </a:r>
          </a:p>
        </p:txBody>
      </p:sp>
      <p:sp>
        <p:nvSpPr>
          <p:cNvPr id="7171" name="TextBox 2">
            <a:extLst>
              <a:ext uri="{FF2B5EF4-FFF2-40B4-BE49-F238E27FC236}">
                <a16:creationId xmlns:a16="http://schemas.microsoft.com/office/drawing/2014/main" id="{CC8E0FBB-5F74-42F6-A5A9-1F5AED48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04813"/>
            <a:ext cx="8208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/>
              <a:t>Moon Haiku</a:t>
            </a:r>
          </a:p>
        </p:txBody>
      </p:sp>
      <p:pic>
        <p:nvPicPr>
          <p:cNvPr id="4" name="Picture 2" descr="http://t0.gstatic.com/images?q=tbn:ANd9GcTk0EfcPlOUPZ6fINiict8ChDds3sIf5L6R0ZQg052mWp7dDVAPgg">
            <a:extLst>
              <a:ext uri="{FF2B5EF4-FFF2-40B4-BE49-F238E27FC236}">
                <a16:creationId xmlns:a16="http://schemas.microsoft.com/office/drawing/2014/main" id="{E175900F-8AD8-4EFC-BBA6-BB5D232FB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74" y="611049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>
            <a:extLst>
              <a:ext uri="{FF2B5EF4-FFF2-40B4-BE49-F238E27FC236}">
                <a16:creationId xmlns:a16="http://schemas.microsoft.com/office/drawing/2014/main" id="{3FF1CC3B-DDDA-46AF-B29D-17383D563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29" y="2904516"/>
            <a:ext cx="37258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A gentle moon shines </a:t>
            </a:r>
          </a:p>
          <a:p>
            <a:pPr eaLnBrk="1" hangingPunct="1"/>
            <a:r>
              <a:rPr lang="en-GB" altLang="en-US" sz="2800" dirty="0"/>
              <a:t>upon a very dark earth sharing its sweet light.</a:t>
            </a:r>
            <a:endParaRPr lang="en-GB" altLang="en-US" dirty="0"/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4C24B141-A2A3-447A-8243-B9280A6F8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80" y="808408"/>
            <a:ext cx="4968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Like a bulging eye</a:t>
            </a:r>
            <a:br>
              <a:rPr lang="en-GB" altLang="en-US" sz="2800" dirty="0"/>
            </a:br>
            <a:r>
              <a:rPr lang="en-GB" altLang="en-US" sz="2800" dirty="0"/>
              <a:t>the moon seemed to stare at me</a:t>
            </a:r>
            <a:br>
              <a:rPr lang="en-GB" altLang="en-US" sz="2800" dirty="0"/>
            </a:br>
            <a:r>
              <a:rPr lang="en-GB" altLang="en-US" sz="2800" dirty="0"/>
              <a:t>in this creepy night.</a:t>
            </a:r>
          </a:p>
        </p:txBody>
      </p:sp>
      <p:sp>
        <p:nvSpPr>
          <p:cNvPr id="8197" name="Rectangle 6">
            <a:extLst>
              <a:ext uri="{FF2B5EF4-FFF2-40B4-BE49-F238E27FC236}">
                <a16:creationId xmlns:a16="http://schemas.microsoft.com/office/drawing/2014/main" id="{688BD95F-94A2-41A3-8B91-062077607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86" y="5000624"/>
            <a:ext cx="492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Move on mighty clouds</a:t>
            </a:r>
            <a:br>
              <a:rPr lang="en-GB" altLang="en-US" sz="2800" dirty="0"/>
            </a:br>
            <a:r>
              <a:rPr lang="en-GB" altLang="en-US" sz="2800" dirty="0"/>
              <a:t>there's the goddess of the night</a:t>
            </a:r>
            <a:br>
              <a:rPr lang="en-GB" altLang="en-US" sz="2800" dirty="0"/>
            </a:br>
            <a:r>
              <a:rPr lang="en-GB" altLang="en-US" sz="2800" dirty="0"/>
              <a:t>let her brightness beam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07856A-E1D5-48CC-BF9C-8DB03259C7F0}"/>
              </a:ext>
            </a:extLst>
          </p:cNvPr>
          <p:cNvSpPr txBox="1"/>
          <p:nvPr/>
        </p:nvSpPr>
        <p:spPr>
          <a:xfrm>
            <a:off x="5864409" y="1767006"/>
            <a:ext cx="2778711" cy="33239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/>
              <a:t>All three Haiku are about the moon but do they paint the same picture of the moon?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607</Words>
  <Application>Microsoft Office PowerPoint</Application>
  <PresentationFormat>On-screen Show (4:3)</PresentationFormat>
  <Paragraphs>117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1_Blank</vt:lpstr>
      <vt:lpstr>Wednesday 13th May 2020</vt:lpstr>
      <vt:lpstr>Over the next few days, we are going to be exploring a different form of poetry called Haiku.    </vt:lpstr>
      <vt:lpstr>PowerPoint Presentation</vt:lpstr>
      <vt:lpstr>PowerPoint Presentation</vt:lpstr>
      <vt:lpstr>Read the following examples of Haiku.  They are all written about the moon.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Haiku have very strict rules to follow!</vt:lpstr>
      <vt:lpstr>PowerPoint Presentation</vt:lpstr>
      <vt:lpstr>PowerPoint Presentation</vt:lpstr>
      <vt:lpstr>PowerPoint Presentation</vt:lpstr>
      <vt:lpstr>What is wrong with this Haiku?</vt:lpstr>
      <vt:lpstr>Answers to our questions..</vt:lpstr>
      <vt:lpstr>PowerPoint Presentation</vt:lpstr>
      <vt:lpstr>PowerPoint Presentation</vt:lpstr>
      <vt:lpstr>What is wrong with this Haiku?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63</cp:revision>
  <cp:lastPrinted>2019-10-08T11:03:42Z</cp:lastPrinted>
  <dcterms:created xsi:type="dcterms:W3CDTF">2016-12-22T17:25:20Z</dcterms:created>
  <dcterms:modified xsi:type="dcterms:W3CDTF">2020-04-30T12:57:50Z</dcterms:modified>
  <cp:category>Templates</cp:category>
</cp:coreProperties>
</file>