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1"/>
  </p:notesMasterIdLst>
  <p:sldIdLst>
    <p:sldId id="256" r:id="rId2"/>
    <p:sldId id="257" r:id="rId3"/>
    <p:sldId id="302" r:id="rId4"/>
    <p:sldId id="301" r:id="rId5"/>
    <p:sldId id="303" r:id="rId6"/>
    <p:sldId id="304" r:id="rId7"/>
    <p:sldId id="305" r:id="rId8"/>
    <p:sldId id="307" r:id="rId9"/>
    <p:sldId id="30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22"/>
    <p:restoredTop sz="94136"/>
  </p:normalViewPr>
  <p:slideViewPr>
    <p:cSldViewPr snapToGrid="0" snapToObjects="1">
      <p:cViewPr varScale="1">
        <p:scale>
          <a:sx n="66" d="100"/>
          <a:sy n="66" d="100"/>
        </p:scale>
        <p:origin x="224"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7/5/20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DC640-67F3-48AF-97C5-F3216CC4B287}" type="slidenum">
              <a:rPr lang="en-GB" smtClean="0"/>
              <a:t>4</a:t>
            </a:fld>
            <a:endParaRPr lang="en-GB"/>
          </a:p>
        </p:txBody>
      </p:sp>
    </p:spTree>
    <p:extLst>
      <p:ext uri="{BB962C8B-B14F-4D97-AF65-F5344CB8AC3E}">
        <p14:creationId xmlns:p14="http://schemas.microsoft.com/office/powerpoint/2010/main" val="3741590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DC640-67F3-48AF-97C5-F3216CC4B287}" type="slidenum">
              <a:rPr lang="en-GB" smtClean="0"/>
              <a:t>5</a:t>
            </a:fld>
            <a:endParaRPr lang="en-GB"/>
          </a:p>
        </p:txBody>
      </p:sp>
    </p:spTree>
    <p:extLst>
      <p:ext uri="{BB962C8B-B14F-4D97-AF65-F5344CB8AC3E}">
        <p14:creationId xmlns:p14="http://schemas.microsoft.com/office/powerpoint/2010/main" val="3593776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DC640-67F3-48AF-97C5-F3216CC4B287}" type="slidenum">
              <a:rPr lang="en-GB" smtClean="0"/>
              <a:t>7</a:t>
            </a:fld>
            <a:endParaRPr lang="en-GB"/>
          </a:p>
        </p:txBody>
      </p:sp>
    </p:spTree>
    <p:extLst>
      <p:ext uri="{BB962C8B-B14F-4D97-AF65-F5344CB8AC3E}">
        <p14:creationId xmlns:p14="http://schemas.microsoft.com/office/powerpoint/2010/main" val="3556661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DC640-67F3-48AF-97C5-F3216CC4B287}" type="slidenum">
              <a:rPr lang="en-GB" smtClean="0"/>
              <a:t>8</a:t>
            </a:fld>
            <a:endParaRPr lang="en-GB"/>
          </a:p>
        </p:txBody>
      </p:sp>
    </p:spTree>
    <p:extLst>
      <p:ext uri="{BB962C8B-B14F-4D97-AF65-F5344CB8AC3E}">
        <p14:creationId xmlns:p14="http://schemas.microsoft.com/office/powerpoint/2010/main" val="215393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05/07/2020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05/07/2020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05/07/2020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05/07/2020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05/07/2020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05/07/2020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05/07/2020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a:t>
            </a:r>
            <a:br>
              <a:rPr lang="en-GB" sz="6000" dirty="0"/>
            </a:br>
            <a:r>
              <a:rPr lang="en-GB" sz="6000" dirty="0"/>
              <a:t>Revision</a:t>
            </a:r>
            <a:br>
              <a:rPr lang="en-GB" sz="6000" dirty="0"/>
            </a:br>
            <a:r>
              <a:rPr lang="en-GB" sz="6000" dirty="0"/>
              <a:t>Decimals</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12 Lesson 1– comparing and ordering decimals</a:t>
            </a:r>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6CBD-7EDB-B54C-BD96-374CE0590637}"/>
              </a:ext>
            </a:extLst>
          </p:cNvPr>
          <p:cNvSpPr>
            <a:spLocks noGrp="1"/>
          </p:cNvSpPr>
          <p:nvPr>
            <p:ph type="title"/>
          </p:nvPr>
        </p:nvSpPr>
        <p:spPr/>
        <p:txBody>
          <a:bodyPr/>
          <a:lstStyle/>
          <a:p>
            <a:r>
              <a:rPr lang="en-US" dirty="0">
                <a:latin typeface="Arial Rounded MT Bold" panose="020F0704030504030204" pitchFamily="34" charset="77"/>
              </a:rPr>
              <a:t>Comparing and ordering</a:t>
            </a:r>
            <a:br>
              <a:rPr lang="en-US" dirty="0">
                <a:latin typeface="Arial Rounded MT Bold" panose="020F0704030504030204" pitchFamily="34" charset="77"/>
              </a:rPr>
            </a:br>
            <a:r>
              <a:rPr lang="en-US" dirty="0">
                <a:latin typeface="Arial Rounded MT Bold" panose="020F0704030504030204" pitchFamily="34" charset="77"/>
              </a:rPr>
              <a:t>we need to:</a:t>
            </a:r>
          </a:p>
        </p:txBody>
      </p:sp>
      <p:sp>
        <p:nvSpPr>
          <p:cNvPr id="3" name="Content Placeholder 2">
            <a:extLst>
              <a:ext uri="{FF2B5EF4-FFF2-40B4-BE49-F238E27FC236}">
                <a16:creationId xmlns:a16="http://schemas.microsoft.com/office/drawing/2014/main" id="{165BB889-AB73-7644-A15D-D9C96E86DB5C}"/>
              </a:ext>
            </a:extLst>
          </p:cNvPr>
          <p:cNvSpPr>
            <a:spLocks noGrp="1"/>
          </p:cNvSpPr>
          <p:nvPr>
            <p:ph idx="1"/>
          </p:nvPr>
        </p:nvSpPr>
        <p:spPr/>
        <p:txBody>
          <a:bodyPr/>
          <a:lstStyle/>
          <a:p>
            <a:r>
              <a:rPr lang="en-GB" dirty="0">
                <a:latin typeface="Arial Rounded MT Bold" panose="020F0704030504030204" pitchFamily="34" charset="0"/>
              </a:rPr>
              <a:t>line your decimal up in the correct place value column.</a:t>
            </a:r>
          </a:p>
          <a:p>
            <a:r>
              <a:rPr lang="en-GB" dirty="0">
                <a:latin typeface="Arial Rounded MT Bold" panose="020F0704030504030204" pitchFamily="34" charset="0"/>
              </a:rPr>
              <a:t>Know that a unit is bigger than a tenth.</a:t>
            </a:r>
          </a:p>
          <a:p>
            <a:r>
              <a:rPr lang="en-GB" dirty="0">
                <a:latin typeface="Arial Rounded MT Bold" panose="020F0704030504030204" pitchFamily="34" charset="0"/>
              </a:rPr>
              <a:t>know that a tenth is bigger than a hundredth.</a:t>
            </a:r>
          </a:p>
          <a:p>
            <a:r>
              <a:rPr lang="en-GB" dirty="0">
                <a:latin typeface="Arial Rounded MT Bold" panose="020F0704030504030204" pitchFamily="34" charset="0"/>
              </a:rPr>
              <a:t>know that a hundredth is bigger than a thousandth.</a:t>
            </a:r>
          </a:p>
          <a:p>
            <a:r>
              <a:rPr lang="en-GB" dirty="0">
                <a:latin typeface="Arial Rounded MT Bold" panose="020F0704030504030204" pitchFamily="34" charset="0"/>
              </a:rPr>
              <a:t>insert the correct symbol between the two decimals.</a:t>
            </a:r>
          </a:p>
          <a:p>
            <a:endParaRPr lang="en-US" dirty="0"/>
          </a:p>
        </p:txBody>
      </p:sp>
      <p:pic>
        <p:nvPicPr>
          <p:cNvPr id="4" name="Picture 2">
            <a:extLst>
              <a:ext uri="{FF2B5EF4-FFF2-40B4-BE49-F238E27FC236}">
                <a16:creationId xmlns:a16="http://schemas.microsoft.com/office/drawing/2014/main" id="{DC8D79C1-7314-CC45-85EF-9A746B3D44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6315"/>
          <a:stretch/>
        </p:blipFill>
        <p:spPr bwMode="auto">
          <a:xfrm>
            <a:off x="7244271" y="4615408"/>
            <a:ext cx="3728529" cy="1556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76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E34CC-0940-3743-8D0E-7EC55272F539}"/>
              </a:ext>
            </a:extLst>
          </p:cNvPr>
          <p:cNvSpPr>
            <a:spLocks noGrp="1"/>
          </p:cNvSpPr>
          <p:nvPr>
            <p:ph type="title"/>
          </p:nvPr>
        </p:nvSpPr>
        <p:spPr>
          <a:xfrm>
            <a:off x="1605064" y="2125494"/>
            <a:ext cx="9601200" cy="1485900"/>
          </a:xfrm>
        </p:spPr>
        <p:txBody>
          <a:bodyPr/>
          <a:lstStyle/>
          <a:p>
            <a:pPr algn="ctr"/>
            <a:r>
              <a:rPr lang="en-US" dirty="0">
                <a:latin typeface="Arial Rounded MT Bold" panose="020F0704030504030204" pitchFamily="34" charset="77"/>
              </a:rPr>
              <a:t>Comparing decimals</a:t>
            </a:r>
            <a:br>
              <a:rPr lang="en-US" dirty="0">
                <a:latin typeface="Arial Rounded MT Bold" panose="020F0704030504030204" pitchFamily="34" charset="77"/>
              </a:rPr>
            </a:br>
            <a:r>
              <a:rPr lang="en-US" dirty="0">
                <a:latin typeface="Arial Rounded MT Bold" panose="020F0704030504030204" pitchFamily="34" charset="77"/>
              </a:rPr>
              <a:t>&lt; &gt; = </a:t>
            </a:r>
          </a:p>
        </p:txBody>
      </p:sp>
    </p:spTree>
    <p:extLst>
      <p:ext uri="{BB962C8B-B14F-4D97-AF65-F5344CB8AC3E}">
        <p14:creationId xmlns:p14="http://schemas.microsoft.com/office/powerpoint/2010/main" val="417235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32657"/>
            <a:ext cx="9144000" cy="769441"/>
          </a:xfrm>
          <a:prstGeom prst="rect">
            <a:avLst/>
          </a:prstGeom>
          <a:noFill/>
        </p:spPr>
        <p:txBody>
          <a:bodyPr wrap="square" rtlCol="0">
            <a:spAutoFit/>
          </a:bodyPr>
          <a:lstStyle/>
          <a:p>
            <a:pPr algn="ctr"/>
            <a:r>
              <a:rPr lang="en-GB" sz="4400" dirty="0">
                <a:latin typeface="Arial Rounded MT Bold" panose="020F0704030504030204" pitchFamily="34" charset="77"/>
              </a:rPr>
              <a:t>2.615 and 2.61</a:t>
            </a:r>
          </a:p>
        </p:txBody>
      </p:sp>
      <p:graphicFrame>
        <p:nvGraphicFramePr>
          <p:cNvPr id="2" name="Table 1"/>
          <p:cNvGraphicFramePr>
            <a:graphicFrameLocks noGrp="1"/>
          </p:cNvGraphicFramePr>
          <p:nvPr>
            <p:extLst>
              <p:ext uri="{D42A27DB-BD31-4B8C-83A1-F6EECF244321}">
                <p14:modId xmlns:p14="http://schemas.microsoft.com/office/powerpoint/2010/main" val="196758742"/>
              </p:ext>
            </p:extLst>
          </p:nvPr>
        </p:nvGraphicFramePr>
        <p:xfrm>
          <a:off x="1703514" y="1397000"/>
          <a:ext cx="8640960" cy="3074535"/>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tblGrid>
              <a:tr h="700986">
                <a:tc>
                  <a:txBody>
                    <a:bodyPr/>
                    <a:lstStyle/>
                    <a:p>
                      <a:pPr algn="ctr"/>
                      <a:r>
                        <a:rPr lang="en-GB" sz="5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40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5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b="0" dirty="0" err="1">
                          <a:solidFill>
                            <a:schemeClr val="tx1"/>
                          </a:solidFill>
                          <a:latin typeface="Arial Rounded MT Bold" panose="020F0704030504030204" pitchFamily="34" charset="0"/>
                        </a:rPr>
                        <a:t>th</a:t>
                      </a:r>
                      <a:endParaRPr lang="en-GB" sz="15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21095">
                <a:tc>
                  <a:txBody>
                    <a:bodyPr/>
                    <a:lstStyle/>
                    <a:p>
                      <a:pPr algn="ctr"/>
                      <a:endParaRPr lang="en-GB" sz="5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4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2</a:t>
                      </a:r>
                    </a:p>
                    <a:p>
                      <a:pPr algn="ctr"/>
                      <a:endParaRPr lang="en-GB" sz="3000" b="0" dirty="0">
                        <a:solidFill>
                          <a:schemeClr val="tx1"/>
                        </a:solidFill>
                        <a:latin typeface="Arial Rounded MT Bold" panose="020F0704030504030204" pitchFamily="34" charset="0"/>
                      </a:endParaRPr>
                    </a:p>
                    <a:p>
                      <a:pPr algn="ctr"/>
                      <a:r>
                        <a:rPr lang="en-GB" sz="3000" b="0" dirty="0">
                          <a:solidFill>
                            <a:schemeClr val="tx1"/>
                          </a:solidFill>
                          <a:latin typeface="Arial Rounded MT Bold" panose="020F0704030504030204" pitchFamily="34" charset="0"/>
                        </a:rPr>
                        <a:t>2</a:t>
                      </a:r>
                    </a:p>
                    <a:p>
                      <a:pPr algn="ctr"/>
                      <a:endParaRPr lang="en-GB" sz="3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6</a:t>
                      </a:r>
                    </a:p>
                    <a:p>
                      <a:pPr algn="ctr"/>
                      <a:endParaRPr lang="en-GB" sz="3000" b="0" dirty="0">
                        <a:solidFill>
                          <a:schemeClr val="tx1"/>
                        </a:solidFill>
                        <a:latin typeface="Arial Rounded MT Bold" panose="020F0704030504030204" pitchFamily="34" charset="0"/>
                      </a:endParaRPr>
                    </a:p>
                    <a:p>
                      <a:pPr algn="ctr"/>
                      <a:r>
                        <a:rPr lang="en-GB" sz="3000" b="0" dirty="0">
                          <a:solidFill>
                            <a:schemeClr val="tx1"/>
                          </a:solidFill>
                          <a:latin typeface="Arial Rounded MT Bold" panose="020F070403050403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1</a:t>
                      </a:r>
                    </a:p>
                    <a:p>
                      <a:pPr algn="ctr"/>
                      <a:endParaRPr lang="en-GB" sz="3000" b="0" dirty="0">
                        <a:solidFill>
                          <a:schemeClr val="tx1"/>
                        </a:solidFill>
                        <a:latin typeface="Arial Rounded MT Bold" panose="020F0704030504030204" pitchFamily="34" charset="0"/>
                      </a:endParaRPr>
                    </a:p>
                    <a:p>
                      <a:pPr algn="ctr"/>
                      <a:r>
                        <a:rPr lang="en-GB" sz="3000" b="0" dirty="0">
                          <a:solidFill>
                            <a:schemeClr val="tx1"/>
                          </a:solidFill>
                          <a:latin typeface="Arial Rounded MT Bold" panose="020F07040305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5</a:t>
                      </a:r>
                    </a:p>
                    <a:p>
                      <a:pPr algn="ctr"/>
                      <a:endParaRPr lang="en-GB" sz="3000" b="0" dirty="0">
                        <a:solidFill>
                          <a:schemeClr val="tx1"/>
                        </a:solidFill>
                        <a:latin typeface="Arial Rounded MT Bold" panose="020F0704030504030204" pitchFamily="34" charset="0"/>
                      </a:endParaRPr>
                    </a:p>
                    <a:p>
                      <a:pPr algn="ctr"/>
                      <a:r>
                        <a:rPr lang="en-GB" sz="3000" b="0" dirty="0">
                          <a:solidFill>
                            <a:schemeClr val="tx1"/>
                          </a:solidFill>
                          <a:latin typeface="Arial Rounded MT Bold" panose="020F07040305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 name="Oval 2"/>
          <p:cNvSpPr/>
          <p:nvPr/>
        </p:nvSpPr>
        <p:spPr>
          <a:xfrm>
            <a:off x="5807968" y="2060848"/>
            <a:ext cx="432048" cy="43204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3264C69-CD64-934B-93DC-0BC6E1366B85}"/>
              </a:ext>
            </a:extLst>
          </p:cNvPr>
          <p:cNvSpPr txBox="1"/>
          <p:nvPr/>
        </p:nvSpPr>
        <p:spPr>
          <a:xfrm>
            <a:off x="1277566" y="4583837"/>
            <a:ext cx="9390434" cy="1600438"/>
          </a:xfrm>
          <a:prstGeom prst="rect">
            <a:avLst/>
          </a:prstGeom>
          <a:noFill/>
        </p:spPr>
        <p:txBody>
          <a:bodyPr wrap="square" rtlCol="0">
            <a:spAutoFit/>
          </a:bodyPr>
          <a:lstStyle/>
          <a:p>
            <a:r>
              <a:rPr lang="en-US" sz="1400" dirty="0">
                <a:latin typeface="Arial Rounded MT Bold" panose="020F0704030504030204" pitchFamily="34" charset="77"/>
              </a:rPr>
              <a:t>I have inserted both the decimals in the correct place value column on to the place value grid. It is important that each column is directly underneath each other and if there are blanks we must add place holders (like I have in the thousandths column). From the largest number you have (ones), you work through comparing to see which one is larger. As each column has the same value up to the thousandths column, this is where we will see which is larger. In the thousandths column, you can see that there is a 5 and a 0. 5 is greater than 0 so the top number is larger.</a:t>
            </a:r>
          </a:p>
          <a:p>
            <a:r>
              <a:rPr lang="en-US" sz="1400" dirty="0">
                <a:latin typeface="Arial Rounded MT Bold" panose="020F0704030504030204" pitchFamily="34" charset="77"/>
              </a:rPr>
              <a:t>2.615&gt;2.61</a:t>
            </a:r>
          </a:p>
        </p:txBody>
      </p:sp>
    </p:spTree>
    <p:extLst>
      <p:ext uri="{BB962C8B-B14F-4D97-AF65-F5344CB8AC3E}">
        <p14:creationId xmlns:p14="http://schemas.microsoft.com/office/powerpoint/2010/main" val="48470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32657"/>
            <a:ext cx="9144000" cy="769441"/>
          </a:xfrm>
          <a:prstGeom prst="rect">
            <a:avLst/>
          </a:prstGeom>
          <a:noFill/>
        </p:spPr>
        <p:txBody>
          <a:bodyPr wrap="square" rtlCol="0">
            <a:spAutoFit/>
          </a:bodyPr>
          <a:lstStyle/>
          <a:p>
            <a:pPr algn="ctr"/>
            <a:r>
              <a:rPr lang="en-GB" sz="4400" dirty="0">
                <a:latin typeface="Arial Rounded MT Bold" panose="020F0704030504030204" pitchFamily="34" charset="77"/>
              </a:rPr>
              <a:t>45.8 and 45.18</a:t>
            </a:r>
          </a:p>
        </p:txBody>
      </p:sp>
      <p:graphicFrame>
        <p:nvGraphicFramePr>
          <p:cNvPr id="2" name="Table 1"/>
          <p:cNvGraphicFramePr>
            <a:graphicFrameLocks noGrp="1"/>
          </p:cNvGraphicFramePr>
          <p:nvPr>
            <p:extLst>
              <p:ext uri="{D42A27DB-BD31-4B8C-83A1-F6EECF244321}">
                <p14:modId xmlns:p14="http://schemas.microsoft.com/office/powerpoint/2010/main" val="2819488545"/>
              </p:ext>
            </p:extLst>
          </p:nvPr>
        </p:nvGraphicFramePr>
        <p:xfrm>
          <a:off x="1703514" y="1397000"/>
          <a:ext cx="8640960" cy="2277348"/>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tblGrid>
              <a:tr h="608092">
                <a:tc>
                  <a:txBody>
                    <a:bodyPr/>
                    <a:lstStyle/>
                    <a:p>
                      <a:pPr algn="ctr"/>
                      <a:r>
                        <a:rPr lang="en-GB" sz="5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40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5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b="0" dirty="0" err="1">
                          <a:solidFill>
                            <a:schemeClr val="tx1"/>
                          </a:solidFill>
                          <a:latin typeface="Arial Rounded MT Bold" panose="020F0704030504030204" pitchFamily="34" charset="0"/>
                        </a:rPr>
                        <a:t>th</a:t>
                      </a:r>
                      <a:endParaRPr lang="en-GB" sz="15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423908">
                <a:tc>
                  <a:txBody>
                    <a:bodyPr/>
                    <a:lstStyle/>
                    <a:p>
                      <a:pPr algn="ctr"/>
                      <a:endParaRPr lang="en-GB" sz="2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4</a:t>
                      </a:r>
                    </a:p>
                    <a:p>
                      <a:pPr algn="ctr"/>
                      <a:r>
                        <a:rPr lang="en-GB" sz="2800" b="0" dirty="0">
                          <a:solidFill>
                            <a:schemeClr val="tx1"/>
                          </a:solidFill>
                          <a:latin typeface="Arial Rounded MT Bold" panose="020F070403050403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5</a:t>
                      </a:r>
                    </a:p>
                    <a:p>
                      <a:pPr algn="ctr"/>
                      <a:r>
                        <a:rPr lang="en-GB" sz="2800" b="0" dirty="0">
                          <a:solidFill>
                            <a:schemeClr val="tx1"/>
                          </a:solidFill>
                          <a:latin typeface="Arial Rounded MT Bold" panose="020F0704030504030204" pitchFamily="34" charset="0"/>
                        </a:rPr>
                        <a:t>5</a:t>
                      </a:r>
                    </a:p>
                    <a:p>
                      <a:pPr algn="ctr"/>
                      <a:endParaRPr lang="en-GB" sz="2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8</a:t>
                      </a:r>
                    </a:p>
                    <a:p>
                      <a:pPr algn="ctr"/>
                      <a:r>
                        <a:rPr lang="en-GB" sz="2800" b="0" dirty="0">
                          <a:solidFill>
                            <a:schemeClr val="tx1"/>
                          </a:solidFill>
                          <a:latin typeface="Arial Rounded MT Bold" panose="020F07040305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0</a:t>
                      </a:r>
                    </a:p>
                    <a:p>
                      <a:pPr algn="ctr"/>
                      <a:r>
                        <a:rPr lang="en-GB" sz="2800" b="0" dirty="0">
                          <a:solidFill>
                            <a:schemeClr val="tx1"/>
                          </a:solidFill>
                          <a:latin typeface="Arial Rounded MT Bold" panose="020F070403050403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 name="Oval 2"/>
          <p:cNvSpPr/>
          <p:nvPr/>
        </p:nvSpPr>
        <p:spPr>
          <a:xfrm>
            <a:off x="5807968" y="2060848"/>
            <a:ext cx="432048" cy="43204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6D126463-C2AF-F74C-B8E0-EF8A871D20CB}"/>
              </a:ext>
            </a:extLst>
          </p:cNvPr>
          <p:cNvSpPr txBox="1"/>
          <p:nvPr/>
        </p:nvSpPr>
        <p:spPr>
          <a:xfrm>
            <a:off x="1848255" y="3871609"/>
            <a:ext cx="8819745" cy="2308324"/>
          </a:xfrm>
          <a:prstGeom prst="rect">
            <a:avLst/>
          </a:prstGeom>
          <a:noFill/>
        </p:spPr>
        <p:txBody>
          <a:bodyPr wrap="square" rtlCol="0">
            <a:spAutoFit/>
          </a:bodyPr>
          <a:lstStyle/>
          <a:p>
            <a:r>
              <a:rPr lang="en-US" dirty="0">
                <a:latin typeface="Arial Rounded MT Bold" panose="020F0704030504030204" pitchFamily="34" charset="77"/>
              </a:rPr>
              <a:t>First step again is to put both decimals on to the place value grid correctly. Remember to include any place holders if they’re needed. Then from the largest value (left to right) we can see which decimal is greater. Until the tenths column, the numbers are the same. This means that we can’t see which is greater. At the tenths column, we have an 8 and 1. 8 is greater than 1 so we can now identify the larger number.</a:t>
            </a:r>
          </a:p>
          <a:p>
            <a:endParaRPr lang="en-US" dirty="0">
              <a:latin typeface="Arial Rounded MT Bold" panose="020F0704030504030204" pitchFamily="34" charset="77"/>
            </a:endParaRPr>
          </a:p>
          <a:p>
            <a:r>
              <a:rPr lang="en-US" dirty="0">
                <a:latin typeface="Arial Rounded MT Bold" panose="020F0704030504030204" pitchFamily="34" charset="77"/>
              </a:rPr>
              <a:t>45.8&gt;45.18</a:t>
            </a:r>
          </a:p>
        </p:txBody>
      </p:sp>
    </p:spTree>
    <p:extLst>
      <p:ext uri="{BB962C8B-B14F-4D97-AF65-F5344CB8AC3E}">
        <p14:creationId xmlns:p14="http://schemas.microsoft.com/office/powerpoint/2010/main" val="156516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E34CC-0940-3743-8D0E-7EC55272F539}"/>
              </a:ext>
            </a:extLst>
          </p:cNvPr>
          <p:cNvSpPr>
            <a:spLocks noGrp="1"/>
          </p:cNvSpPr>
          <p:nvPr>
            <p:ph type="title"/>
          </p:nvPr>
        </p:nvSpPr>
        <p:spPr>
          <a:xfrm>
            <a:off x="1605064" y="2125494"/>
            <a:ext cx="9601200" cy="1104089"/>
          </a:xfrm>
        </p:spPr>
        <p:txBody>
          <a:bodyPr>
            <a:normAutofit fontScale="90000"/>
          </a:bodyPr>
          <a:lstStyle/>
          <a:p>
            <a:pPr algn="ctr"/>
            <a:r>
              <a:rPr lang="en-US" dirty="0">
                <a:latin typeface="Arial Rounded MT Bold" panose="020F0704030504030204" pitchFamily="34" charset="77"/>
              </a:rPr>
              <a:t>Ordering decimals</a:t>
            </a:r>
            <a:br>
              <a:rPr lang="en-US" dirty="0">
                <a:latin typeface="Arial Rounded MT Bold" panose="020F0704030504030204" pitchFamily="34" charset="77"/>
              </a:rPr>
            </a:br>
            <a:br>
              <a:rPr lang="en-US" dirty="0">
                <a:latin typeface="Arial Rounded MT Bold" panose="020F0704030504030204" pitchFamily="34" charset="77"/>
              </a:rPr>
            </a:br>
            <a:br>
              <a:rPr lang="en-US" dirty="0">
                <a:latin typeface="Arial Rounded MT Bold" panose="020F0704030504030204" pitchFamily="34" charset="77"/>
              </a:rPr>
            </a:br>
            <a:br>
              <a:rPr lang="en-US" dirty="0">
                <a:latin typeface="Arial Rounded MT Bold" panose="020F0704030504030204" pitchFamily="34" charset="77"/>
              </a:rPr>
            </a:br>
            <a:endParaRPr lang="en-US" dirty="0">
              <a:latin typeface="Arial Rounded MT Bold" panose="020F0704030504030204" pitchFamily="34" charset="77"/>
            </a:endParaRPr>
          </a:p>
        </p:txBody>
      </p:sp>
    </p:spTree>
    <p:extLst>
      <p:ext uri="{BB962C8B-B14F-4D97-AF65-F5344CB8AC3E}">
        <p14:creationId xmlns:p14="http://schemas.microsoft.com/office/powerpoint/2010/main" val="111309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32657"/>
            <a:ext cx="9144000" cy="400110"/>
          </a:xfrm>
          <a:prstGeom prst="rect">
            <a:avLst/>
          </a:prstGeom>
          <a:noFill/>
        </p:spPr>
        <p:txBody>
          <a:bodyPr wrap="square" rtlCol="0">
            <a:spAutoFit/>
          </a:bodyPr>
          <a:lstStyle/>
          <a:p>
            <a:pPr algn="ctr"/>
            <a:r>
              <a:rPr lang="en-GB" sz="2000" dirty="0">
                <a:latin typeface="Arial Rounded MT Bold" panose="020F0704030504030204" pitchFamily="34" charset="77"/>
              </a:rPr>
              <a:t>Order the decimals in descending order 2.653, 2.635 and 2.365</a:t>
            </a:r>
          </a:p>
        </p:txBody>
      </p:sp>
      <p:graphicFrame>
        <p:nvGraphicFramePr>
          <p:cNvPr id="5" name="Table 4"/>
          <p:cNvGraphicFramePr>
            <a:graphicFrameLocks noGrp="1"/>
          </p:cNvGraphicFramePr>
          <p:nvPr>
            <p:extLst>
              <p:ext uri="{D42A27DB-BD31-4B8C-83A1-F6EECF244321}">
                <p14:modId xmlns:p14="http://schemas.microsoft.com/office/powerpoint/2010/main" val="1824596963"/>
              </p:ext>
            </p:extLst>
          </p:nvPr>
        </p:nvGraphicFramePr>
        <p:xfrm>
          <a:off x="1703514" y="1901160"/>
          <a:ext cx="8640960" cy="2487543"/>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tblGrid>
              <a:tr h="491988">
                <a:tc>
                  <a:txBody>
                    <a:bodyPr/>
                    <a:lstStyle/>
                    <a:p>
                      <a:pPr algn="ctr"/>
                      <a:r>
                        <a:rPr lang="en-GB" sz="5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40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5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b="0" dirty="0" err="1">
                          <a:solidFill>
                            <a:schemeClr val="tx1"/>
                          </a:solidFill>
                          <a:latin typeface="Arial Rounded MT Bold" panose="020F0704030504030204" pitchFamily="34" charset="0"/>
                        </a:rPr>
                        <a:t>th</a:t>
                      </a:r>
                      <a:endParaRPr lang="en-GB" sz="15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34103">
                <a:tc>
                  <a:txBody>
                    <a:bodyPr/>
                    <a:lstStyle/>
                    <a:p>
                      <a:pPr algn="ctr"/>
                      <a:endParaRPr lang="en-GB" sz="5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4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2</a:t>
                      </a:r>
                    </a:p>
                    <a:p>
                      <a:pPr algn="ctr"/>
                      <a:r>
                        <a:rPr lang="en-GB" sz="2400" b="0" dirty="0">
                          <a:solidFill>
                            <a:schemeClr val="tx1"/>
                          </a:solidFill>
                          <a:latin typeface="Arial Rounded MT Bold" panose="020F0704030504030204" pitchFamily="34" charset="0"/>
                        </a:rPr>
                        <a:t>2</a:t>
                      </a:r>
                    </a:p>
                    <a:p>
                      <a:pPr algn="ctr"/>
                      <a:r>
                        <a:rPr lang="en-GB" sz="2400" b="0" dirty="0">
                          <a:solidFill>
                            <a:schemeClr val="tx1"/>
                          </a:solidFill>
                          <a:latin typeface="Arial Rounded MT Bold" panose="020F07040305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6</a:t>
                      </a:r>
                    </a:p>
                    <a:p>
                      <a:pPr algn="ctr"/>
                      <a:r>
                        <a:rPr lang="en-GB" sz="2400" b="0" dirty="0">
                          <a:solidFill>
                            <a:schemeClr val="tx1"/>
                          </a:solidFill>
                          <a:latin typeface="Arial Rounded MT Bold" panose="020F0704030504030204" pitchFamily="34" charset="0"/>
                        </a:rPr>
                        <a:t>6</a:t>
                      </a:r>
                    </a:p>
                    <a:p>
                      <a:pPr algn="ctr"/>
                      <a:r>
                        <a:rPr lang="en-GB" sz="2400" b="0" dirty="0">
                          <a:solidFill>
                            <a:schemeClr val="tx1"/>
                          </a:solidFill>
                          <a:latin typeface="Arial Rounded MT Bold" panose="020F070403050403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5</a:t>
                      </a:r>
                    </a:p>
                    <a:p>
                      <a:pPr algn="ctr"/>
                      <a:r>
                        <a:rPr lang="en-GB" sz="2400" b="0" dirty="0">
                          <a:solidFill>
                            <a:schemeClr val="tx1"/>
                          </a:solidFill>
                          <a:latin typeface="Arial Rounded MT Bold" panose="020F0704030504030204" pitchFamily="34" charset="0"/>
                        </a:rPr>
                        <a:t>3</a:t>
                      </a:r>
                    </a:p>
                    <a:p>
                      <a:pPr algn="ctr"/>
                      <a:r>
                        <a:rPr lang="en-GB" sz="2400" b="0" dirty="0">
                          <a:solidFill>
                            <a:schemeClr val="tx1"/>
                          </a:solidFill>
                          <a:latin typeface="Arial Rounded MT Bold" panose="020F070403050403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3</a:t>
                      </a:r>
                    </a:p>
                    <a:p>
                      <a:pPr algn="ctr"/>
                      <a:r>
                        <a:rPr lang="en-GB" sz="2400" b="0" dirty="0">
                          <a:solidFill>
                            <a:schemeClr val="tx1"/>
                          </a:solidFill>
                          <a:latin typeface="Arial Rounded MT Bold" panose="020F0704030504030204" pitchFamily="34" charset="0"/>
                        </a:rPr>
                        <a:t>5</a:t>
                      </a:r>
                    </a:p>
                    <a:p>
                      <a:pPr algn="ctr"/>
                      <a:r>
                        <a:rPr lang="en-GB" sz="2400" b="0" dirty="0">
                          <a:solidFill>
                            <a:schemeClr val="tx1"/>
                          </a:solidFill>
                          <a:latin typeface="Arial Rounded MT Bold" panose="020F070403050403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Oval 6"/>
          <p:cNvSpPr/>
          <p:nvPr/>
        </p:nvSpPr>
        <p:spPr>
          <a:xfrm>
            <a:off x="5807968" y="2492896"/>
            <a:ext cx="432048" cy="43204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71CF4AF-ED8F-4844-9E74-19030B3DDB2D}"/>
              </a:ext>
            </a:extLst>
          </p:cNvPr>
          <p:cNvSpPr txBox="1"/>
          <p:nvPr/>
        </p:nvSpPr>
        <p:spPr>
          <a:xfrm>
            <a:off x="1381328" y="4610911"/>
            <a:ext cx="9474740" cy="1384995"/>
          </a:xfrm>
          <a:prstGeom prst="rect">
            <a:avLst/>
          </a:prstGeom>
          <a:noFill/>
        </p:spPr>
        <p:txBody>
          <a:bodyPr wrap="square" rtlCol="0">
            <a:spAutoFit/>
          </a:bodyPr>
          <a:lstStyle/>
          <a:p>
            <a:r>
              <a:rPr lang="en-US" sz="1200" dirty="0">
                <a:latin typeface="Arial Rounded MT Bold" panose="020F0704030504030204" pitchFamily="34" charset="77"/>
              </a:rPr>
              <a:t>Ordering and comparing decimals follow the exact same steps.</a:t>
            </a:r>
          </a:p>
          <a:p>
            <a:r>
              <a:rPr lang="en-US" sz="1200" dirty="0">
                <a:latin typeface="Arial Rounded MT Bold" panose="020F0704030504030204" pitchFamily="34" charset="77"/>
              </a:rPr>
              <a:t>Put the numbers in the correct place value column. Add in any place holders. Start from the largest digit (left to right).</a:t>
            </a:r>
          </a:p>
          <a:p>
            <a:r>
              <a:rPr lang="en-US" sz="1200" dirty="0">
                <a:latin typeface="Arial Rounded MT Bold" panose="020F0704030504030204" pitchFamily="34" charset="77"/>
              </a:rPr>
              <a:t>All the same in the ones.</a:t>
            </a:r>
          </a:p>
          <a:p>
            <a:r>
              <a:rPr lang="en-US" sz="1200" dirty="0">
                <a:latin typeface="Arial Rounded MT Bold" panose="020F0704030504030204" pitchFamily="34" charset="77"/>
              </a:rPr>
              <a:t>We can see the smallest decimal in the ones because 3 is smaller than 6 = 2.365 is smallest</a:t>
            </a:r>
          </a:p>
          <a:p>
            <a:r>
              <a:rPr lang="en-US" sz="1200" dirty="0">
                <a:latin typeface="Arial Rounded MT Bold" panose="020F0704030504030204" pitchFamily="34" charset="77"/>
              </a:rPr>
              <a:t>In the hundredth’s we have a 5 and 3. 5 is larger than 3 + 2.653 is biggest</a:t>
            </a:r>
          </a:p>
          <a:p>
            <a:r>
              <a:rPr lang="en-US" sz="1200" dirty="0">
                <a:latin typeface="Arial Rounded MT Bold" panose="020F0704030504030204" pitchFamily="34" charset="77"/>
              </a:rPr>
              <a:t>Order:</a:t>
            </a:r>
          </a:p>
          <a:p>
            <a:r>
              <a:rPr lang="en-US" sz="1200" dirty="0">
                <a:latin typeface="Arial Rounded MT Bold" panose="020F0704030504030204" pitchFamily="34" charset="77"/>
              </a:rPr>
              <a:t>2.653, 2.635, 2.365</a:t>
            </a:r>
          </a:p>
        </p:txBody>
      </p:sp>
      <p:sp>
        <p:nvSpPr>
          <p:cNvPr id="3" name="TextBox 2">
            <a:extLst>
              <a:ext uri="{FF2B5EF4-FFF2-40B4-BE49-F238E27FC236}">
                <a16:creationId xmlns:a16="http://schemas.microsoft.com/office/drawing/2014/main" id="{766CA067-D3FA-B046-A0C0-86A2BB380DAE}"/>
              </a:ext>
            </a:extLst>
          </p:cNvPr>
          <p:cNvSpPr txBox="1"/>
          <p:nvPr/>
        </p:nvSpPr>
        <p:spPr>
          <a:xfrm>
            <a:off x="3151762" y="1244453"/>
            <a:ext cx="7192712" cy="369332"/>
          </a:xfrm>
          <a:prstGeom prst="rect">
            <a:avLst/>
          </a:prstGeom>
          <a:noFill/>
        </p:spPr>
        <p:txBody>
          <a:bodyPr wrap="square" rtlCol="0">
            <a:spAutoFit/>
          </a:bodyPr>
          <a:lstStyle/>
          <a:p>
            <a:r>
              <a:rPr lang="en-US" dirty="0">
                <a:latin typeface="Arial Rounded MT Bold" panose="020F0704030504030204" pitchFamily="34" charset="77"/>
              </a:rPr>
              <a:t>Descending = biggest to smallest</a:t>
            </a:r>
          </a:p>
        </p:txBody>
      </p:sp>
    </p:spTree>
    <p:extLst>
      <p:ext uri="{BB962C8B-B14F-4D97-AF65-F5344CB8AC3E}">
        <p14:creationId xmlns:p14="http://schemas.microsoft.com/office/powerpoint/2010/main" val="234798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32657"/>
            <a:ext cx="9144000" cy="1200329"/>
          </a:xfrm>
          <a:prstGeom prst="rect">
            <a:avLst/>
          </a:prstGeom>
          <a:noFill/>
        </p:spPr>
        <p:txBody>
          <a:bodyPr wrap="square" rtlCol="0">
            <a:spAutoFit/>
          </a:bodyPr>
          <a:lstStyle/>
          <a:p>
            <a:pPr algn="ctr"/>
            <a:r>
              <a:rPr lang="en-GB" sz="3600" dirty="0">
                <a:latin typeface="Arial Rounded MT Bold" panose="020F0704030504030204" pitchFamily="34" charset="77"/>
              </a:rPr>
              <a:t>Order the decimals in descending order 7.9, 7.909 and 7.099</a:t>
            </a:r>
          </a:p>
        </p:txBody>
      </p:sp>
      <p:graphicFrame>
        <p:nvGraphicFramePr>
          <p:cNvPr id="5" name="Table 4"/>
          <p:cNvGraphicFramePr>
            <a:graphicFrameLocks noGrp="1"/>
          </p:cNvGraphicFramePr>
          <p:nvPr>
            <p:extLst>
              <p:ext uri="{D42A27DB-BD31-4B8C-83A1-F6EECF244321}">
                <p14:modId xmlns:p14="http://schemas.microsoft.com/office/powerpoint/2010/main" val="3578513159"/>
              </p:ext>
            </p:extLst>
          </p:nvPr>
        </p:nvGraphicFramePr>
        <p:xfrm>
          <a:off x="1703514" y="1901160"/>
          <a:ext cx="8640960" cy="204216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tblGrid>
              <a:tr h="370840">
                <a:tc>
                  <a:txBody>
                    <a:bodyPr/>
                    <a:lstStyle/>
                    <a:p>
                      <a:pPr algn="ctr"/>
                      <a:r>
                        <a:rPr lang="en-GB" sz="5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40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000" b="0" dirty="0">
                          <a:solidFill>
                            <a:schemeClr val="tx1"/>
                          </a:solidFill>
                          <a:latin typeface="Arial Rounded MT Bold" panose="020F0704030504030204" pitchFamily="34"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500" b="0" dirty="0">
                          <a:solidFill>
                            <a:schemeClr val="tx1"/>
                          </a:solidFill>
                          <a:latin typeface="Arial Rounded MT Bold" panose="020F070403050403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b="0" dirty="0" err="1">
                          <a:solidFill>
                            <a:schemeClr val="tx1"/>
                          </a:solidFill>
                          <a:latin typeface="Arial Rounded MT Bold" panose="020F0704030504030204" pitchFamily="34" charset="0"/>
                        </a:rPr>
                        <a:t>th</a:t>
                      </a:r>
                      <a:endParaRPr lang="en-GB" sz="15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endParaRPr lang="en-GB" sz="5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4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7</a:t>
                      </a:r>
                    </a:p>
                    <a:p>
                      <a:pPr algn="ctr"/>
                      <a:r>
                        <a:rPr lang="en-GB" sz="2400" b="0" dirty="0">
                          <a:solidFill>
                            <a:schemeClr val="tx1"/>
                          </a:solidFill>
                          <a:latin typeface="Arial Rounded MT Bold" panose="020F0704030504030204" pitchFamily="34" charset="0"/>
                        </a:rPr>
                        <a:t>7</a:t>
                      </a:r>
                    </a:p>
                    <a:p>
                      <a:pPr algn="ctr"/>
                      <a:r>
                        <a:rPr lang="en-GB" sz="2400" b="0" dirty="0">
                          <a:solidFill>
                            <a:schemeClr val="tx1"/>
                          </a:solidFill>
                          <a:latin typeface="Arial Rounded MT Bold" panose="020F070403050403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9</a:t>
                      </a:r>
                    </a:p>
                    <a:p>
                      <a:pPr algn="ctr"/>
                      <a:r>
                        <a:rPr lang="en-GB" sz="2400" b="0" dirty="0">
                          <a:solidFill>
                            <a:schemeClr val="tx1"/>
                          </a:solidFill>
                          <a:latin typeface="Arial Rounded MT Bold" panose="020F0704030504030204" pitchFamily="34" charset="0"/>
                        </a:rPr>
                        <a:t>9</a:t>
                      </a:r>
                    </a:p>
                    <a:p>
                      <a:pPr algn="ctr"/>
                      <a:r>
                        <a:rPr lang="en-GB" sz="2400" b="0" dirty="0">
                          <a:solidFill>
                            <a:schemeClr val="tx1"/>
                          </a:solidFill>
                          <a:latin typeface="Arial Rounded MT Bold" panose="020F07040305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0</a:t>
                      </a:r>
                    </a:p>
                    <a:p>
                      <a:pPr algn="ctr"/>
                      <a:r>
                        <a:rPr lang="en-GB" sz="2400" b="0" dirty="0">
                          <a:solidFill>
                            <a:schemeClr val="tx1"/>
                          </a:solidFill>
                          <a:latin typeface="Arial Rounded MT Bold" panose="020F0704030504030204" pitchFamily="34" charset="0"/>
                        </a:rPr>
                        <a:t>0</a:t>
                      </a:r>
                    </a:p>
                    <a:p>
                      <a:pPr algn="ctr"/>
                      <a:r>
                        <a:rPr lang="en-GB" sz="2400" b="0" dirty="0">
                          <a:solidFill>
                            <a:schemeClr val="tx1"/>
                          </a:solidFill>
                          <a:latin typeface="Arial Rounded MT Bold" panose="020F070403050403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0</a:t>
                      </a:r>
                    </a:p>
                    <a:p>
                      <a:pPr algn="ctr"/>
                      <a:r>
                        <a:rPr lang="en-GB" sz="2400" b="0" dirty="0">
                          <a:solidFill>
                            <a:schemeClr val="tx1"/>
                          </a:solidFill>
                          <a:latin typeface="Arial Rounded MT Bold" panose="020F0704030504030204" pitchFamily="34" charset="0"/>
                        </a:rPr>
                        <a:t>9</a:t>
                      </a:r>
                    </a:p>
                    <a:p>
                      <a:pPr algn="ctr"/>
                      <a:r>
                        <a:rPr lang="en-GB" sz="2400" b="0" dirty="0">
                          <a:solidFill>
                            <a:schemeClr val="tx1"/>
                          </a:solidFill>
                          <a:latin typeface="Arial Rounded MT Bold" panose="020F070403050403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Oval 6"/>
          <p:cNvSpPr/>
          <p:nvPr/>
        </p:nvSpPr>
        <p:spPr>
          <a:xfrm>
            <a:off x="5843414" y="2564904"/>
            <a:ext cx="432048" cy="43204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C2C07625-0208-E449-9E3F-321BDB4D98DE}"/>
              </a:ext>
            </a:extLst>
          </p:cNvPr>
          <p:cNvSpPr txBox="1"/>
          <p:nvPr/>
        </p:nvSpPr>
        <p:spPr>
          <a:xfrm>
            <a:off x="1703514" y="4202349"/>
            <a:ext cx="8964486" cy="2308324"/>
          </a:xfrm>
          <a:prstGeom prst="rect">
            <a:avLst/>
          </a:prstGeom>
          <a:noFill/>
        </p:spPr>
        <p:txBody>
          <a:bodyPr wrap="square" rtlCol="0">
            <a:spAutoFit/>
          </a:bodyPr>
          <a:lstStyle/>
          <a:p>
            <a:r>
              <a:rPr lang="en-US" dirty="0"/>
              <a:t>Once they are all ordered and the place holders are added, we can start from the largest value (ones) and gradually move through the values to compare them.</a:t>
            </a:r>
          </a:p>
          <a:p>
            <a:r>
              <a:rPr lang="en-US" dirty="0"/>
              <a:t>Ones = the same</a:t>
            </a:r>
          </a:p>
          <a:p>
            <a:r>
              <a:rPr lang="en-US" dirty="0"/>
              <a:t>Tenths = 0 is smaller than 9 (7.099 is the smallest)</a:t>
            </a:r>
          </a:p>
          <a:p>
            <a:r>
              <a:rPr lang="en-US" dirty="0"/>
              <a:t>Hundredths = two 0 so the same</a:t>
            </a:r>
          </a:p>
          <a:p>
            <a:r>
              <a:rPr lang="en-US" dirty="0"/>
              <a:t>Thousandths = 0 is smaller than 9 (7.909 is the largest)</a:t>
            </a:r>
          </a:p>
          <a:p>
            <a:r>
              <a:rPr lang="en-US" dirty="0"/>
              <a:t>Order:</a:t>
            </a:r>
          </a:p>
          <a:p>
            <a:r>
              <a:rPr lang="en-US" dirty="0"/>
              <a:t>7.909, 7.9, 7.099 </a:t>
            </a:r>
          </a:p>
        </p:txBody>
      </p:sp>
    </p:spTree>
    <p:extLst>
      <p:ext uri="{BB962C8B-B14F-4D97-AF65-F5344CB8AC3E}">
        <p14:creationId xmlns:p14="http://schemas.microsoft.com/office/powerpoint/2010/main" val="401432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lgn="ctr">
              <a:buNone/>
            </a:pPr>
            <a:r>
              <a:rPr lang="en-GB" sz="4400" dirty="0">
                <a:latin typeface="Arial Rounded MT Bold" panose="020F0704030504030204" pitchFamily="34" charset="0"/>
              </a:rPr>
              <a:t>Remember to:</a:t>
            </a:r>
          </a:p>
          <a:p>
            <a:pPr marL="0" indent="0" algn="ctr">
              <a:buNone/>
            </a:pPr>
            <a:endParaRPr lang="en-GB" sz="2800" dirty="0">
              <a:latin typeface="Arial Rounded MT Bold" panose="020F0704030504030204" pitchFamily="34" charset="0"/>
            </a:endParaRPr>
          </a:p>
          <a:p>
            <a:pPr marL="0" indent="0">
              <a:buNone/>
            </a:pPr>
            <a:r>
              <a:rPr lang="en-GB" sz="2600" dirty="0">
                <a:latin typeface="Arial Rounded MT Bold" panose="020F0704030504030204" pitchFamily="34" charset="0"/>
              </a:rPr>
              <a:t>line your decimal up in the correct place value column.</a:t>
            </a:r>
          </a:p>
          <a:p>
            <a:r>
              <a:rPr lang="en-GB" sz="2600" dirty="0">
                <a:latin typeface="Arial Rounded MT Bold" panose="020F0704030504030204" pitchFamily="34" charset="0"/>
              </a:rPr>
              <a:t>know that a unit is bigger than a tenth.</a:t>
            </a:r>
          </a:p>
          <a:p>
            <a:r>
              <a:rPr lang="en-GB" sz="2600" dirty="0">
                <a:latin typeface="Arial Rounded MT Bold" panose="020F0704030504030204" pitchFamily="34" charset="0"/>
              </a:rPr>
              <a:t>know that a tenth is bigger than a hundredth.</a:t>
            </a:r>
          </a:p>
          <a:p>
            <a:r>
              <a:rPr lang="en-GB" sz="2600" dirty="0">
                <a:latin typeface="Arial Rounded MT Bold" panose="020F0704030504030204" pitchFamily="34" charset="0"/>
              </a:rPr>
              <a:t>know that a hundredth is bigger than a thousandth.</a:t>
            </a:r>
          </a:p>
          <a:p>
            <a:r>
              <a:rPr lang="en-GB" sz="2600" dirty="0">
                <a:latin typeface="Arial Rounded MT Bold" panose="020F0704030504030204" pitchFamily="34" charset="0"/>
              </a:rPr>
              <a:t>use the place value columns to see the biggest and smallest decimals.</a:t>
            </a:r>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6315"/>
          <a:stretch/>
        </p:blipFill>
        <p:spPr bwMode="auto">
          <a:xfrm>
            <a:off x="1524000" y="5301208"/>
            <a:ext cx="3728529" cy="1556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8022" b="8218"/>
          <a:stretch/>
        </p:blipFill>
        <p:spPr bwMode="auto">
          <a:xfrm>
            <a:off x="8472264" y="5112461"/>
            <a:ext cx="2195736" cy="1745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7464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604</Words>
  <Application>Microsoft Macintosh PowerPoint</Application>
  <PresentationFormat>Widescreen</PresentationFormat>
  <Paragraphs>113</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Rounded MT Bold</vt:lpstr>
      <vt:lpstr>Calibri</vt:lpstr>
      <vt:lpstr>Calibri Light</vt:lpstr>
      <vt:lpstr>Franklin Gothic Book</vt:lpstr>
      <vt:lpstr>Office Theme</vt:lpstr>
      <vt:lpstr>Year 5 Revision Decimals</vt:lpstr>
      <vt:lpstr>Comparing and ordering we need to:</vt:lpstr>
      <vt:lpstr>Comparing decimals &lt; &gt; = </vt:lpstr>
      <vt:lpstr>PowerPoint Presentation</vt:lpstr>
      <vt:lpstr>PowerPoint Presentation</vt:lpstr>
      <vt:lpstr>Ordering decimals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Roman Numerals</dc:title>
  <dc:creator>Benjamin Hunt</dc:creator>
  <cp:lastModifiedBy>Benjamin Hunt</cp:lastModifiedBy>
  <cp:revision>34</cp:revision>
  <dcterms:created xsi:type="dcterms:W3CDTF">2020-05-25T12:41:35Z</dcterms:created>
  <dcterms:modified xsi:type="dcterms:W3CDTF">2020-07-05T10:43:55Z</dcterms:modified>
</cp:coreProperties>
</file>