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390" r:id="rId2"/>
    <p:sldId id="442" r:id="rId3"/>
    <p:sldId id="306" r:id="rId4"/>
    <p:sldId id="443" r:id="rId5"/>
    <p:sldId id="446" r:id="rId6"/>
    <p:sldId id="298" r:id="rId7"/>
    <p:sldId id="321" r:id="rId8"/>
    <p:sldId id="322" r:id="rId9"/>
    <p:sldId id="447" r:id="rId10"/>
    <p:sldId id="334" r:id="rId11"/>
    <p:sldId id="335" r:id="rId12"/>
    <p:sldId id="264" r:id="rId13"/>
    <p:sldId id="325" r:id="rId14"/>
    <p:sldId id="268" r:id="rId15"/>
    <p:sldId id="269" r:id="rId16"/>
    <p:sldId id="270" r:id="rId17"/>
    <p:sldId id="428" r:id="rId18"/>
    <p:sldId id="419" r:id="rId19"/>
    <p:sldId id="319" r:id="rId20"/>
    <p:sldId id="454" r:id="rId21"/>
    <p:sldId id="453" r:id="rId22"/>
    <p:sldId id="45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1"/>
    <p:restoredTop sz="89831"/>
  </p:normalViewPr>
  <p:slideViewPr>
    <p:cSldViewPr snapToGrid="0" snapToObjects="1">
      <p:cViewPr varScale="1">
        <p:scale>
          <a:sx n="65" d="100"/>
          <a:sy n="65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55A26-3D26-4541-866B-A32F8109BCD8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43A15-3835-D041-BBC0-830540806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48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Lead / lead the 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C01A4-4B27-4317-9F46-469E18D5776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338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=zNFPnVz7JB4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B4A2B-E8F2-D249-ABEA-3FADBC3700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14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43A15-3835-D041-BBC0-8305408061B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02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following slides will be SATS questions based on what they have just learnt.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43A15-3835-D041-BBC0-8305408061B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23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Pupils’ coats should be hung on the pegs.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C01A4-4B27-4317-9F46-469E18D5776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9438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Plural</a:t>
            </a:r>
          </a:p>
          <a:p>
            <a:r>
              <a:rPr lang="en-GB" dirty="0"/>
              <a:t>Singular</a:t>
            </a:r>
          </a:p>
          <a:p>
            <a:r>
              <a:rPr lang="en-GB" dirty="0"/>
              <a:t>Plural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C01A4-4B27-4317-9F46-469E18D5776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411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answer – The children’s clothes were hanging 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C01A4-4B27-4317-9F46-469E18D5776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6306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Possession</a:t>
            </a:r>
          </a:p>
          <a:p>
            <a:r>
              <a:rPr lang="en-GB" dirty="0"/>
              <a:t>Contracted form</a:t>
            </a:r>
          </a:p>
          <a:p>
            <a:r>
              <a:rPr lang="en-GB" dirty="0"/>
              <a:t>Possession</a:t>
            </a:r>
          </a:p>
          <a:p>
            <a:r>
              <a:rPr lang="en-GB" dirty="0"/>
              <a:t>Contracted 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C01A4-4B27-4317-9F46-469E18D5776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842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43A15-3835-D041-BBC0-8305408061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09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43A15-3835-D041-BBC0-8305408061B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81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Mourning – to grieve when someone has died. You are said ‘to be in mourning.’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C01A4-4B27-4317-9F46-469E18D5776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41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C01A4-4B27-4317-9F46-469E18D5776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415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mourning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C01A4-4B27-4317-9F46-469E18D5776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845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C01A4-4B27-4317-9F46-469E18D5776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614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43A15-3835-D041-BBC0-8305408061B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59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passed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43A15-3835-D041-BBC0-8305408061B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268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2650-1950-A14E-94B5-D8310FBDAE70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A653A-524E-CB4A-AB35-052358FCC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95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2650-1950-A14E-94B5-D8310FBDAE70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A653A-524E-CB4A-AB35-052358FCC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65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2650-1950-A14E-94B5-D8310FBDAE70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A653A-524E-CB4A-AB35-052358FCC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671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2650-1950-A14E-94B5-D8310FBDAE70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A653A-524E-CB4A-AB35-052358FCCED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4572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2650-1950-A14E-94B5-D8310FBDAE70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A653A-524E-CB4A-AB35-052358FCC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77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2650-1950-A14E-94B5-D8310FBDAE70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A653A-524E-CB4A-AB35-052358FCC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82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2650-1950-A14E-94B5-D8310FBDAE70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A653A-524E-CB4A-AB35-052358FCC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23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2650-1950-A14E-94B5-D8310FBDAE70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A653A-524E-CB4A-AB35-052358FCC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03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2650-1950-A14E-94B5-D8310FBDAE70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A653A-524E-CB4A-AB35-052358FCC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78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0E7FE4E-7C3E-6A43-9163-27C6BB25DC6A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A3F78940-C510-4F42-B84D-11B3C2D78C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700" y="6700839"/>
            <a:ext cx="781051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485774"/>
            <a:ext cx="10960100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7" y="2153355"/>
            <a:ext cx="10960100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0648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2650-1950-A14E-94B5-D8310FBDAE70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A653A-524E-CB4A-AB35-052358FCC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6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2650-1950-A14E-94B5-D8310FBDAE70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A653A-524E-CB4A-AB35-052358FCC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36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2650-1950-A14E-94B5-D8310FBDAE70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A653A-524E-CB4A-AB35-052358FCC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5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2650-1950-A14E-94B5-D8310FBDAE70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A653A-524E-CB4A-AB35-052358FCC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52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2650-1950-A14E-94B5-D8310FBDAE70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A653A-524E-CB4A-AB35-052358FCC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40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2650-1950-A14E-94B5-D8310FBDAE70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A653A-524E-CB4A-AB35-052358FCC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31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2650-1950-A14E-94B5-D8310FBDAE70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A653A-524E-CB4A-AB35-052358FCC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88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2650-1950-A14E-94B5-D8310FBDAE70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A653A-524E-CB4A-AB35-052358FCC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08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A4B2650-1950-A14E-94B5-D8310FBDAE70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A653A-524E-CB4A-AB35-052358FCC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86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NFPnVz7JB4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E7934DB3-9A8F-1649-A1A8-B2E318B86A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20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>
              <a:latin typeface="SassoonCRInfant" panose="02010503020300020003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2321586"/>
            <a:ext cx="9180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Arial Rounded MT Bold" panose="020F0704030504030204" pitchFamily="34" charset="0"/>
              </a:rPr>
              <a:t>I will not let what I did in the __________ determine what I do in the future.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EEB9AF-77F9-4070-85B6-715FB8886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en-GB" sz="5400" dirty="0">
                <a:latin typeface="Arial Rounded MT Bold" panose="020F0704030504030204" pitchFamily="34" charset="0"/>
              </a:rPr>
              <a:t>Homophones</a:t>
            </a:r>
          </a:p>
        </p:txBody>
      </p:sp>
    </p:spTree>
    <p:extLst>
      <p:ext uri="{BB962C8B-B14F-4D97-AF65-F5344CB8AC3E}">
        <p14:creationId xmlns:p14="http://schemas.microsoft.com/office/powerpoint/2010/main" val="1074712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>
              <a:latin typeface="SassoonCRInfant" panose="02010503020300020003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2321586"/>
            <a:ext cx="9180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Arial Rounded MT Bold" panose="020F0704030504030204" pitchFamily="34" charset="0"/>
              </a:rPr>
              <a:t>When I asked Miss. Nicholls for a pen, she ___________ it to me straight away.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370038E-769E-49BA-962B-0E3C8D04F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en-GB" sz="5400" dirty="0">
                <a:latin typeface="Arial Rounded MT Bold" panose="020F0704030504030204" pitchFamily="34" charset="0"/>
              </a:rPr>
              <a:t>Homophones</a:t>
            </a:r>
          </a:p>
        </p:txBody>
      </p:sp>
    </p:spTree>
    <p:extLst>
      <p:ext uri="{BB962C8B-B14F-4D97-AF65-F5344CB8AC3E}">
        <p14:creationId xmlns:p14="http://schemas.microsoft.com/office/powerpoint/2010/main" val="2917098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20">
            <a:extLst>
              <a:ext uri="{FF2B5EF4-FFF2-40B4-BE49-F238E27FC236}">
                <a16:creationId xmlns:a16="http://schemas.microsoft.com/office/drawing/2014/main" id="{C78DF554-504E-BE41-8572-0A7BFB2F4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98" y="227678"/>
            <a:ext cx="8220075" cy="995363"/>
          </a:xfrm>
        </p:spPr>
        <p:txBody>
          <a:bodyPr/>
          <a:lstStyle/>
          <a:p>
            <a:pPr eaLnBrk="1" hangingPunct="1"/>
            <a:r>
              <a:rPr lang="en-GB" altLang="en-US" sz="5400" dirty="0">
                <a:latin typeface="Arial Rounded MT Bold" panose="020F0704030504030204" pitchFamily="34" charset="0"/>
              </a:rPr>
              <a:t>Apostrophes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F10A7E-3BC5-4B0E-AEE8-12EDBF4ED6E6}"/>
              </a:ext>
            </a:extLst>
          </p:cNvPr>
          <p:cNvSpPr txBox="1"/>
          <p:nvPr/>
        </p:nvSpPr>
        <p:spPr>
          <a:xfrm>
            <a:off x="427703" y="1466924"/>
            <a:ext cx="10043651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400" dirty="0">
                <a:latin typeface="Arial Rounded MT Bold" panose="020F0704030504030204" pitchFamily="34" charset="0"/>
                <a:ea typeface="Sassoon Infant Rg" panose="02000803050000020003" pitchFamily="2" charset="0"/>
                <a:cs typeface="Sassoon Infant Rg" panose="02000803050000020003" pitchFamily="2" charset="0"/>
              </a:rPr>
              <a:t>An apostrophe is the same shape as a comma (,) but placed above the line (‘).</a:t>
            </a:r>
          </a:p>
          <a:p>
            <a:endParaRPr lang="en-GB" altLang="en-US" sz="2400" dirty="0">
              <a:latin typeface="Arial Rounded MT Bold" panose="020F0704030504030204" pitchFamily="34" charset="0"/>
              <a:ea typeface="Sassoon Infant Rg" panose="02000803050000020003" pitchFamily="2" charset="0"/>
              <a:cs typeface="Sassoon Infant Rg" panose="02000803050000020003" pitchFamily="2" charset="0"/>
            </a:endParaRPr>
          </a:p>
          <a:p>
            <a:pPr>
              <a:spcAft>
                <a:spcPts val="1200"/>
              </a:spcAft>
              <a:defRPr/>
            </a:pPr>
            <a:r>
              <a:rPr lang="en-GB" sz="2400" b="1" dirty="0">
                <a:latin typeface="Arial Rounded MT Bold" panose="020F0704030504030204" pitchFamily="34" charset="0"/>
              </a:rPr>
              <a:t>Apostrophes show two things: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latin typeface="Arial Rounded MT Bold" panose="020F0704030504030204" pitchFamily="34" charset="0"/>
              </a:rPr>
              <a:t>That one thing belongs to another.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latin typeface="Arial Rounded MT Bold" panose="020F0704030504030204" pitchFamily="34" charset="0"/>
              </a:rPr>
              <a:t>That some letters of a word have been left out to shorten the word.</a:t>
            </a:r>
          </a:p>
          <a:p>
            <a:endParaRPr lang="en-GB" altLang="en-US" sz="2400" dirty="0">
              <a:latin typeface="Arial Rounded MT Bold" panose="020F0704030504030204" pitchFamily="34" charset="0"/>
              <a:ea typeface="Sassoon Infant Rg" panose="02000803050000020003" pitchFamily="2" charset="0"/>
              <a:cs typeface="Sassoon Infant Rg" panose="02000803050000020003" pitchFamily="2" charset="0"/>
            </a:endParaRPr>
          </a:p>
          <a:p>
            <a:r>
              <a:rPr lang="en-GB" altLang="en-US" sz="2400" dirty="0">
                <a:latin typeface="Arial Rounded MT Bold" panose="020F0704030504030204" pitchFamily="34" charset="0"/>
                <a:ea typeface="Sassoon Infant Rg" panose="02000803050000020003" pitchFamily="2" charset="0"/>
                <a:cs typeface="Sassoon Infant Rg" panose="02000803050000020003" pitchFamily="2" charset="0"/>
              </a:rPr>
              <a:t>Today, we are focusing on apostrophes to show possession.</a:t>
            </a:r>
          </a:p>
          <a:p>
            <a:endParaRPr lang="en-GB" altLang="en-US" sz="2400" dirty="0">
              <a:latin typeface="Arial Rounded MT Bold" panose="020F0704030504030204" pitchFamily="34" charset="0"/>
              <a:ea typeface="Sassoon Infant Rg" panose="02000803050000020003" pitchFamily="2" charset="0"/>
              <a:cs typeface="Sassoon Infant Rg" panose="0200080305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43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739575DF-C18B-6F43-8BDC-3BCEB73A1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702" y="1868306"/>
            <a:ext cx="8096596" cy="46328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70103-E0FA-5649-BE03-80AF672CF54E}"/>
              </a:ext>
            </a:extLst>
          </p:cNvPr>
          <p:cNvSpPr txBox="1"/>
          <p:nvPr/>
        </p:nvSpPr>
        <p:spPr>
          <a:xfrm>
            <a:off x="2047702" y="389897"/>
            <a:ext cx="80965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Click on the video below or paste this link into the internet. </a:t>
            </a:r>
          </a:p>
          <a:p>
            <a:pPr algn="ctr"/>
            <a:r>
              <a:rPr lang="en-US" dirty="0">
                <a:latin typeface="Arial Rounded MT Bold" panose="020F0704030504030204" pitchFamily="34" charset="0"/>
                <a:hlinkClick r:id="rId3"/>
              </a:rPr>
              <a:t>https://www.youtube.com/watch?v=zNFPnVz7JB4</a:t>
            </a:r>
            <a:r>
              <a:rPr lang="en-US" dirty="0">
                <a:latin typeface="Arial Rounded MT Bold" panose="020F0704030504030204" pitchFamily="34" charset="0"/>
              </a:rPr>
              <a:t> </a:t>
            </a:r>
          </a:p>
          <a:p>
            <a:pPr algn="ctr"/>
            <a:r>
              <a:rPr lang="en-US" dirty="0">
                <a:latin typeface="Arial Rounded MT Bold" panose="020F0704030504030204" pitchFamily="34" charset="0"/>
              </a:rPr>
              <a:t>This is a short video to explain how you use apostrophes for plural possession. It will also explain how this is different to singular possession and test your knowledge at the end.</a:t>
            </a:r>
          </a:p>
        </p:txBody>
      </p:sp>
    </p:spTree>
    <p:extLst>
      <p:ext uri="{BB962C8B-B14F-4D97-AF65-F5344CB8AC3E}">
        <p14:creationId xmlns:p14="http://schemas.microsoft.com/office/powerpoint/2010/main" val="1419333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>
            <a:extLst>
              <a:ext uri="{FF2B5EF4-FFF2-40B4-BE49-F238E27FC236}">
                <a16:creationId xmlns:a16="http://schemas.microsoft.com/office/drawing/2014/main" id="{6C1FE3BE-4D78-1440-9228-83A75C924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5"/>
          <a:stretch>
            <a:fillRect/>
          </a:stretch>
        </p:blipFill>
        <p:spPr bwMode="auto">
          <a:xfrm>
            <a:off x="8193752" y="2230418"/>
            <a:ext cx="381635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20">
            <a:extLst>
              <a:ext uri="{FF2B5EF4-FFF2-40B4-BE49-F238E27FC236}">
                <a16:creationId xmlns:a16="http://schemas.microsoft.com/office/drawing/2014/main" id="{1095F2FF-564C-4D3D-A784-CE99C701C73D}"/>
              </a:ext>
            </a:extLst>
          </p:cNvPr>
          <p:cNvSpPr txBox="1">
            <a:spLocks/>
          </p:cNvSpPr>
          <p:nvPr/>
        </p:nvSpPr>
        <p:spPr>
          <a:xfrm>
            <a:off x="181898" y="227678"/>
            <a:ext cx="8220075" cy="9953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altLang="en-US" sz="5400" dirty="0">
                <a:latin typeface="Arial Rounded MT Bold" panose="020F0704030504030204" pitchFamily="34" charset="0"/>
              </a:rPr>
              <a:t>Showing possession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0A000A-5543-4ACA-8DD3-E4E0CFDA98B3}"/>
              </a:ext>
            </a:extLst>
          </p:cNvPr>
          <p:cNvSpPr txBox="1"/>
          <p:nvPr/>
        </p:nvSpPr>
        <p:spPr>
          <a:xfrm>
            <a:off x="181898" y="1255816"/>
            <a:ext cx="8032598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400" dirty="0">
                <a:latin typeface="Arial Rounded MT Bold" panose="020F0704030504030204" pitchFamily="34" charset="0"/>
                <a:ea typeface="Sassoon Infant Rg" panose="02000803050000020003" pitchFamily="2" charset="0"/>
                <a:cs typeface="Sassoon Infant Rg" panose="02000803050000020003" pitchFamily="2" charset="0"/>
              </a:rPr>
              <a:t>Apostrophes can be used to show that something belongs to someone or something. This is called possession.</a:t>
            </a:r>
          </a:p>
          <a:p>
            <a:endParaRPr lang="en-GB" sz="2400" dirty="0">
              <a:latin typeface="Arial Rounded MT Bold" panose="020F0704030504030204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GB" sz="2400" dirty="0">
                <a:latin typeface="Arial Rounded MT Bold" panose="020F0704030504030204" pitchFamily="34" charset="0"/>
              </a:rPr>
              <a:t>When we are talking about one thing, we call this singular.</a:t>
            </a:r>
          </a:p>
          <a:p>
            <a:pPr>
              <a:spcAft>
                <a:spcPts val="600"/>
              </a:spcAft>
              <a:defRPr/>
            </a:pPr>
            <a:r>
              <a:rPr lang="en-GB" sz="2400" dirty="0">
                <a:latin typeface="Arial Rounded MT Bold" panose="020F0704030504030204" pitchFamily="34" charset="0"/>
              </a:rPr>
              <a:t>For example, a man or a bike.</a:t>
            </a:r>
          </a:p>
          <a:p>
            <a:pPr>
              <a:spcAft>
                <a:spcPts val="600"/>
              </a:spcAft>
              <a:defRPr/>
            </a:pPr>
            <a:endParaRPr lang="en-GB" sz="2400" dirty="0">
              <a:latin typeface="Arial Rounded MT Bold" panose="020F0704030504030204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GB" sz="2400" dirty="0">
                <a:latin typeface="Arial Rounded MT Bold" panose="020F0704030504030204" pitchFamily="34" charset="0"/>
              </a:rPr>
              <a:t>When we need to say that something belongs to something singular, we put an apostrophe and then an ‘s’ at the end of the name it belongs to.</a:t>
            </a:r>
          </a:p>
          <a:p>
            <a:pPr>
              <a:spcAft>
                <a:spcPts val="600"/>
              </a:spcAft>
              <a:defRPr/>
            </a:pPr>
            <a:r>
              <a:rPr lang="en-GB" sz="2400" dirty="0">
                <a:latin typeface="Arial Rounded MT Bold" panose="020F0704030504030204" pitchFamily="34" charset="0"/>
              </a:rPr>
              <a:t>e.g. the man’s bike.</a:t>
            </a:r>
          </a:p>
          <a:p>
            <a:endParaRPr lang="en-GB" sz="2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73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AF0C4013-AFF4-914E-8717-6FC560C7D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0" b="16380"/>
          <a:stretch>
            <a:fillRect/>
          </a:stretch>
        </p:blipFill>
        <p:spPr bwMode="auto">
          <a:xfrm>
            <a:off x="5595153" y="2158543"/>
            <a:ext cx="6543149" cy="318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D5C978-BC3B-F14A-ABF7-B8EE5D038FC7}"/>
              </a:ext>
            </a:extLst>
          </p:cNvPr>
          <p:cNvSpPr/>
          <p:nvPr/>
        </p:nvSpPr>
        <p:spPr>
          <a:xfrm>
            <a:off x="5595152" y="4741508"/>
            <a:ext cx="6543149" cy="606956"/>
          </a:xfrm>
          <a:prstGeom prst="rect">
            <a:avLst/>
          </a:prstGeom>
          <a:solidFill>
            <a:srgbClr val="AFD2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anchor="ctr"/>
          <a:lstStyle/>
          <a:p>
            <a:pPr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Arial Rounded MT Bold" panose="020F0704030504030204" pitchFamily="34" charset="0"/>
              </a:rPr>
              <a:t>e.g. India’s national flag has three horizontal stripes on it.</a:t>
            </a:r>
            <a:endParaRPr lang="en-GB" b="1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439" name="Rectangle 5">
            <a:extLst>
              <a:ext uri="{FF2B5EF4-FFF2-40B4-BE49-F238E27FC236}">
                <a16:creationId xmlns:a16="http://schemas.microsoft.com/office/drawing/2014/main" id="{3276C47A-25D1-4346-ADCD-D5B666F77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7558" y="5429864"/>
            <a:ext cx="365722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803050000020003" pitchFamily="2" charset="0"/>
                <a:ea typeface="Sassoon Infant Rg" panose="02000803050000020003" pitchFamily="2" charset="0"/>
                <a:cs typeface="Sassoon Infant Rg" panose="0200080305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803050000020003" pitchFamily="2" charset="0"/>
                <a:ea typeface="Sassoon Infant Rg" panose="02000803050000020003" pitchFamily="2" charset="0"/>
                <a:cs typeface="Sassoon Infant Rg" panose="0200080305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803050000020003" pitchFamily="2" charset="0"/>
                <a:ea typeface="Sassoon Infant Rg" panose="02000803050000020003" pitchFamily="2" charset="0"/>
                <a:cs typeface="Sassoon Infant Rg" panose="0200080305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803050000020003" pitchFamily="2" charset="0"/>
                <a:ea typeface="Sassoon Infant Rg" panose="02000803050000020003" pitchFamily="2" charset="0"/>
                <a:cs typeface="Sassoon Infant Rg" panose="0200080305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803050000020003" pitchFamily="2" charset="0"/>
                <a:ea typeface="Sassoon Infant Rg" panose="02000803050000020003" pitchFamily="2" charset="0"/>
                <a:cs typeface="Sassoon Infant Rg" panose="0200080305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803050000020003" pitchFamily="2" charset="0"/>
                <a:ea typeface="Sassoon Infant Rg" panose="02000803050000020003" pitchFamily="2" charset="0"/>
                <a:cs typeface="Sassoon Infant Rg" panose="0200080305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803050000020003" pitchFamily="2" charset="0"/>
                <a:ea typeface="Sassoon Infant Rg" panose="02000803050000020003" pitchFamily="2" charset="0"/>
                <a:cs typeface="Sassoon Infant Rg" panose="0200080305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803050000020003" pitchFamily="2" charset="0"/>
                <a:ea typeface="Sassoon Infant Rg" panose="02000803050000020003" pitchFamily="2" charset="0"/>
                <a:cs typeface="Sassoon Infant Rg" panose="0200080305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803050000020003" pitchFamily="2" charset="0"/>
                <a:ea typeface="Sassoon Infant Rg" panose="02000803050000020003" pitchFamily="2" charset="0"/>
                <a:cs typeface="Sassoon Infant Rg" panose="0200080305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rgbClr val="000000"/>
                </a:solidFill>
                <a:latin typeface="BPreplay" panose="02000503000000020004" pitchFamily="2" charset="0"/>
              </a:rPr>
              <a:t>Photo courtesy of Sanyam Bahga  (@flickr.com) - granted under creative commons licence - attribution</a:t>
            </a:r>
            <a:endParaRPr lang="en-GB" altLang="en-US" sz="500">
              <a:solidFill>
                <a:schemeClr val="tx1"/>
              </a:solidFill>
              <a:latin typeface="BPreplay" panose="02000503000000020004" pitchFamily="2" charset="0"/>
            </a:endParaRPr>
          </a:p>
        </p:txBody>
      </p:sp>
      <p:sp>
        <p:nvSpPr>
          <p:cNvPr id="8" name="Title 20">
            <a:extLst>
              <a:ext uri="{FF2B5EF4-FFF2-40B4-BE49-F238E27FC236}">
                <a16:creationId xmlns:a16="http://schemas.microsoft.com/office/drawing/2014/main" id="{2533BB9E-A7D2-4586-9680-6B44D5496F9E}"/>
              </a:ext>
            </a:extLst>
          </p:cNvPr>
          <p:cNvSpPr txBox="1">
            <a:spLocks/>
          </p:cNvSpPr>
          <p:nvPr/>
        </p:nvSpPr>
        <p:spPr>
          <a:xfrm>
            <a:off x="181898" y="227678"/>
            <a:ext cx="8220075" cy="9953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altLang="en-US" sz="5400" dirty="0">
                <a:latin typeface="Arial Rounded MT Bold" panose="020F0704030504030204" pitchFamily="34" charset="0"/>
              </a:rPr>
              <a:t>Showing possession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F63526-396D-4E08-ADF1-E1AEDB793DC4}"/>
              </a:ext>
            </a:extLst>
          </p:cNvPr>
          <p:cNvSpPr txBox="1"/>
          <p:nvPr/>
        </p:nvSpPr>
        <p:spPr>
          <a:xfrm>
            <a:off x="412954" y="1809034"/>
            <a:ext cx="41590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800" dirty="0">
                <a:latin typeface="Arial Rounded MT Bold" panose="020F0704030504030204" pitchFamily="34" charset="0"/>
                <a:ea typeface="Sassoon Infant Rg" panose="02000803050000020003" pitchFamily="2" charset="0"/>
                <a:cs typeface="Sassoon Infant Rg" panose="02000803050000020003" pitchFamily="2" charset="0"/>
              </a:rPr>
              <a:t>We also use an apostrophe and an ‘s’ to show when something belongs to a proper noun (a name that begins with a capital letter).</a:t>
            </a:r>
            <a:endParaRPr lang="en-GB" altLang="en-US" sz="2800" b="1" dirty="0">
              <a:latin typeface="Arial Rounded MT Bold" panose="020F0704030504030204" pitchFamily="34" charset="0"/>
              <a:ea typeface="Sassoon Infant Rg" panose="02000803050000020003" pitchFamily="2" charset="0"/>
              <a:cs typeface="Sassoon Infant Rg" panose="02000803050000020003" pitchFamily="2" charset="0"/>
            </a:endParaRPr>
          </a:p>
          <a:p>
            <a:endParaRPr lang="en-GB" sz="2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1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0">
            <a:extLst>
              <a:ext uri="{FF2B5EF4-FFF2-40B4-BE49-F238E27FC236}">
                <a16:creationId xmlns:a16="http://schemas.microsoft.com/office/drawing/2014/main" id="{3BCCACA2-C04C-483E-BF14-C9C58F658376}"/>
              </a:ext>
            </a:extLst>
          </p:cNvPr>
          <p:cNvSpPr txBox="1">
            <a:spLocks/>
          </p:cNvSpPr>
          <p:nvPr/>
        </p:nvSpPr>
        <p:spPr>
          <a:xfrm>
            <a:off x="181898" y="227678"/>
            <a:ext cx="8220075" cy="9953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altLang="en-US" sz="5400" dirty="0">
                <a:latin typeface="Arial Rounded MT Bold" panose="020F0704030504030204" pitchFamily="34" charset="0"/>
              </a:rPr>
              <a:t>Look out for…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6BBDE8-2663-43CB-BE1F-6F35738436B9}"/>
              </a:ext>
            </a:extLst>
          </p:cNvPr>
          <p:cNvSpPr txBox="1"/>
          <p:nvPr/>
        </p:nvSpPr>
        <p:spPr>
          <a:xfrm>
            <a:off x="270994" y="1366839"/>
            <a:ext cx="1090426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>
                <a:latin typeface="Arial Rounded MT Bold" panose="020F0704030504030204" pitchFamily="34" charset="0"/>
                <a:ea typeface="Sassoon Infant Rg" panose="02000803050000020003" pitchFamily="2" charset="0"/>
                <a:cs typeface="Sassoon Infant Rg" panose="02000803050000020003" pitchFamily="2" charset="0"/>
              </a:rPr>
              <a:t>When you add an apostrophe to a noun, add </a:t>
            </a:r>
            <a:r>
              <a:rPr lang="en-GB" altLang="en-US" b="1" dirty="0">
                <a:latin typeface="Arial Rounded MT Bold" panose="020F0704030504030204" pitchFamily="34" charset="0"/>
                <a:ea typeface="Sassoon Infant Rg" panose="02000803050000020003" pitchFamily="2" charset="0"/>
                <a:cs typeface="Sassoon Infant Rg" panose="02000803050000020003" pitchFamily="2" charset="0"/>
              </a:rPr>
              <a:t>‘s </a:t>
            </a:r>
            <a:r>
              <a:rPr lang="en-GB" altLang="en-US" dirty="0">
                <a:latin typeface="Arial Rounded MT Bold" panose="020F0704030504030204" pitchFamily="34" charset="0"/>
                <a:ea typeface="Sassoon Infant Rg" panose="02000803050000020003" pitchFamily="2" charset="0"/>
                <a:cs typeface="Sassoon Infant Rg" panose="02000803050000020003" pitchFamily="2" charset="0"/>
              </a:rPr>
              <a:t>to the end of the last word.</a:t>
            </a:r>
          </a:p>
          <a:p>
            <a:endParaRPr lang="en-GB" dirty="0">
              <a:latin typeface="Arial Rounded MT Bold" panose="020F0704030504030204" pitchFamily="34" charset="0"/>
            </a:endParaRPr>
          </a:p>
          <a:p>
            <a:r>
              <a:rPr lang="en-GB" dirty="0">
                <a:latin typeface="Arial Rounded MT Bold" panose="020F0704030504030204" pitchFamily="34" charset="0"/>
              </a:rPr>
              <a:t>e.g. Buckingham Palace’s gates are painted gold and black.</a:t>
            </a:r>
          </a:p>
          <a:p>
            <a:endParaRPr lang="en-GB" dirty="0">
              <a:latin typeface="Arial Rounded MT Bold" panose="020F0704030504030204" pitchFamily="34" charset="0"/>
            </a:endParaRPr>
          </a:p>
          <a:p>
            <a:endParaRPr lang="en-GB" dirty="0">
              <a:latin typeface="Arial Rounded MT Bold" panose="020F0704030504030204" pitchFamily="34" charset="0"/>
            </a:endParaRPr>
          </a:p>
          <a:p>
            <a:endParaRPr lang="en-GB" dirty="0">
              <a:latin typeface="Arial Rounded MT Bold" panose="020F0704030504030204" pitchFamily="34" charset="0"/>
            </a:endParaRPr>
          </a:p>
          <a:p>
            <a:endParaRPr lang="en-GB" dirty="0">
              <a:latin typeface="Arial Rounded MT Bold" panose="020F0704030504030204" pitchFamily="34" charset="0"/>
            </a:endParaRPr>
          </a:p>
          <a:p>
            <a:endParaRPr lang="en-GB" dirty="0">
              <a:latin typeface="Arial Rounded MT Bold" panose="020F0704030504030204" pitchFamily="34" charset="0"/>
            </a:endParaRPr>
          </a:p>
          <a:p>
            <a:r>
              <a:rPr lang="en-GB" dirty="0">
                <a:latin typeface="Arial Rounded MT Bold" panose="020F0704030504030204" pitchFamily="34" charset="0"/>
              </a:rPr>
              <a:t>Never use an apostrophe if you have already used a possessive pronoun (his, her, its).</a:t>
            </a:r>
          </a:p>
          <a:p>
            <a:endParaRPr lang="en-GB" dirty="0">
              <a:latin typeface="Arial Rounded MT Bold" panose="020F0704030504030204" pitchFamily="34" charset="0"/>
            </a:endParaRPr>
          </a:p>
          <a:p>
            <a:r>
              <a:rPr lang="en-GB" dirty="0">
                <a:latin typeface="Arial Rounded MT Bold" panose="020F0704030504030204" pitchFamily="34" charset="0"/>
              </a:rPr>
              <a:t>e.g. Dave had a rabbit and its fur was white.</a:t>
            </a:r>
          </a:p>
          <a:p>
            <a:endParaRPr lang="en-GB" dirty="0">
              <a:latin typeface="Arial Rounded MT Bold" panose="020F0704030504030204" pitchFamily="34" charset="0"/>
            </a:endParaRPr>
          </a:p>
          <a:p>
            <a:endParaRPr lang="en-GB" dirty="0">
              <a:latin typeface="Arial Rounded MT Bold" panose="020F0704030504030204" pitchFamily="34" charset="0"/>
            </a:endParaRPr>
          </a:p>
          <a:p>
            <a:endParaRPr lang="en-GB" dirty="0">
              <a:latin typeface="Arial Rounded MT Bold" panose="020F0704030504030204" pitchFamily="34" charset="0"/>
            </a:endParaRPr>
          </a:p>
          <a:p>
            <a:endParaRPr lang="en-GB" dirty="0">
              <a:latin typeface="Arial Rounded MT Bold" panose="020F0704030504030204" pitchFamily="34" charset="0"/>
            </a:endParaRPr>
          </a:p>
          <a:p>
            <a:endParaRPr lang="en-GB" dirty="0">
              <a:latin typeface="Arial Rounded MT Bold" panose="020F0704030504030204" pitchFamily="34" charset="0"/>
            </a:endParaRPr>
          </a:p>
          <a:p>
            <a:endParaRPr lang="en-GB" dirty="0">
              <a:latin typeface="Arial Rounded MT Bold" panose="020F0704030504030204" pitchFamily="34" charset="0"/>
            </a:endParaRPr>
          </a:p>
          <a:p>
            <a:r>
              <a:rPr lang="en-GB" dirty="0">
                <a:latin typeface="Arial Rounded MT Bold" panose="020F0704030504030204" pitchFamily="34" charset="0"/>
              </a:rPr>
              <a:t>The only time that it’s has an apostrophe is when it is a contraction for ‘it is’ or ‘it has’.</a:t>
            </a: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49E999FC-BF7C-4B6C-A102-3EEBD8187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494" y="4628437"/>
            <a:ext cx="1116496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115A201C-C622-4496-9C95-6DD4C390F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9" b="15170"/>
          <a:stretch>
            <a:fillRect/>
          </a:stretch>
        </p:blipFill>
        <p:spPr bwMode="auto">
          <a:xfrm>
            <a:off x="1582027" y="2310438"/>
            <a:ext cx="4141100" cy="115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95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D670245-3B0F-1E47-BB36-02B5D462C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031" y="0"/>
            <a:ext cx="2261937" cy="1143000"/>
          </a:xfrm>
        </p:spPr>
        <p:txBody>
          <a:bodyPr>
            <a:normAutofit/>
          </a:bodyPr>
          <a:lstStyle/>
          <a:p>
            <a:r>
              <a:rPr lang="en-GB" sz="3200" u="sng" dirty="0">
                <a:latin typeface="Arial Rounded MT Bold" panose="020F0704030504030204" pitchFamily="34" charset="0"/>
              </a:rPr>
              <a:t>Your Task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DB1F41-6DC5-4A19-92DD-0FA0F0A7D5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34" t="16650" r="33588" b="6646"/>
          <a:stretch/>
        </p:blipFill>
        <p:spPr>
          <a:xfrm>
            <a:off x="2760237" y="641552"/>
            <a:ext cx="6671525" cy="609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43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irror&#10;&#10;Description automatically generated">
            <a:extLst>
              <a:ext uri="{FF2B5EF4-FFF2-40B4-BE49-F238E27FC236}">
                <a16:creationId xmlns:a16="http://schemas.microsoft.com/office/drawing/2014/main" id="{5DD2A602-842A-C444-95CD-B5D5CA959F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72" t="9510" r="11250" b="8977"/>
          <a:stretch/>
        </p:blipFill>
        <p:spPr>
          <a:xfrm>
            <a:off x="696986" y="0"/>
            <a:ext cx="10935964" cy="677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65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66D17E1-8C67-D142-B7CA-4BDBAB3CF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77" y="1768440"/>
            <a:ext cx="11859446" cy="211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86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7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Homophones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556792"/>
            <a:ext cx="9108504" cy="5301208"/>
          </a:xfrm>
        </p:spPr>
        <p:txBody>
          <a:bodyPr/>
          <a:lstStyle/>
          <a:p>
            <a:r>
              <a:rPr lang="en-GB" sz="6600" dirty="0">
                <a:latin typeface="Arial Rounded MT Bold" panose="020F0704030504030204" pitchFamily="34" charset="0"/>
              </a:rPr>
              <a:t>led</a:t>
            </a:r>
          </a:p>
          <a:p>
            <a:endParaRPr lang="en-GB" dirty="0">
              <a:latin typeface="Arial Rounded MT Bold" panose="020F0704030504030204" pitchFamily="34" charset="0"/>
            </a:endParaRPr>
          </a:p>
          <a:p>
            <a:endParaRPr lang="en-GB" dirty="0">
              <a:latin typeface="Arial Rounded MT Bold" panose="020F0704030504030204" pitchFamily="34" charset="0"/>
            </a:endParaRPr>
          </a:p>
          <a:p>
            <a:endParaRPr lang="en-GB" dirty="0">
              <a:latin typeface="Arial Rounded MT Bold" panose="020F0704030504030204" pitchFamily="34" charset="0"/>
            </a:endParaRPr>
          </a:p>
          <a:p>
            <a:endParaRPr lang="en-GB" dirty="0">
              <a:latin typeface="Arial Rounded MT Bold" panose="020F0704030504030204" pitchFamily="34" charset="0"/>
            </a:endParaRPr>
          </a:p>
          <a:p>
            <a:r>
              <a:rPr lang="en-GB" sz="6600" dirty="0">
                <a:latin typeface="Arial Rounded MT Bold" panose="020F0704030504030204" pitchFamily="34" charset="0"/>
              </a:rPr>
              <a:t>lead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129" y="1556792"/>
            <a:ext cx="1800201" cy="242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35960" y="1700809"/>
            <a:ext cx="4536504" cy="1200329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 Rounded MT Bold" panose="020F0704030504030204" pitchFamily="34" charset="0"/>
              </a:rPr>
              <a:t>She led the way to the shops.</a:t>
            </a:r>
          </a:p>
          <a:p>
            <a:r>
              <a:rPr lang="en-GB" sz="2400" b="1" dirty="0">
                <a:latin typeface="Arial Rounded MT Bold" panose="020F0704030504030204" pitchFamily="34" charset="0"/>
              </a:rPr>
              <a:t>Led</a:t>
            </a:r>
            <a:r>
              <a:rPr lang="en-GB" sz="2400" dirty="0">
                <a:latin typeface="Arial Rounded MT Bold" panose="020F0704030504030204" pitchFamily="34" charset="0"/>
              </a:rPr>
              <a:t> is the past tense of </a:t>
            </a:r>
            <a:r>
              <a:rPr lang="en-GB" sz="2400" b="1" dirty="0">
                <a:latin typeface="Arial Rounded MT Bold" panose="020F0704030504030204" pitchFamily="34" charset="0"/>
              </a:rPr>
              <a:t>lead</a:t>
            </a:r>
            <a:r>
              <a:rPr lang="en-GB" sz="2400" dirty="0">
                <a:latin typeface="Arial Rounded MT Bold" panose="020F0704030504030204" pitchFamily="34" charset="0"/>
              </a:rPr>
              <a:t> (to go somewhere).</a:t>
            </a:r>
            <a:endParaRPr lang="en-GB" sz="2400" b="1" dirty="0">
              <a:latin typeface="Arial Rounded MT Bold" panose="020F07040305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169" y="4368947"/>
            <a:ext cx="2358009" cy="217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12024" y="5039116"/>
            <a:ext cx="3960440" cy="830997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 Rounded MT Bold" panose="020F0704030504030204" pitchFamily="34" charset="0"/>
              </a:rPr>
              <a:t>Lead is a type of metal often used in pipes.</a:t>
            </a:r>
            <a:endParaRPr lang="en-GB" sz="2400" b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007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F488D0A-C58C-AB4C-8176-DA773029E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49" y="1176927"/>
            <a:ext cx="10443221" cy="494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94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4107C4C-BABA-6E45-98B7-AE8BE742E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12" y="1184992"/>
            <a:ext cx="9577149" cy="521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20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D33E046-680F-DB4A-B74A-A12706C2F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9257"/>
            <a:ext cx="10057727" cy="544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58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600" dirty="0">
                <a:latin typeface="Arial Rounded MT Bold" panose="020F0704030504030204" pitchFamily="34" charset="0"/>
              </a:rPr>
              <a:t>Be careful!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800" dirty="0">
                <a:latin typeface="Arial Rounded MT Bold" panose="020F0704030504030204" pitchFamily="34" charset="0"/>
              </a:rPr>
              <a:t>‘lead’ can also mean…</a:t>
            </a:r>
          </a:p>
          <a:p>
            <a:pPr marL="0" indent="0">
              <a:buNone/>
            </a:pPr>
            <a:endParaRPr lang="en-GB" sz="2800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GB" sz="2800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GB" sz="2800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GB" sz="2800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GB" sz="2800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GB" sz="2800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GB" sz="2800" dirty="0">
                <a:latin typeface="Arial Rounded MT Bold" panose="020F0704030504030204" pitchFamily="34" charset="0"/>
              </a:rPr>
              <a:t>…but is pronounced differently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2564905"/>
            <a:ext cx="2641476" cy="228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522" y="2564905"/>
            <a:ext cx="3450902" cy="230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277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>
                <a:latin typeface="Arial Rounded MT Bold" panose="020F0704030504030204" pitchFamily="34" charset="0"/>
              </a:rPr>
              <a:t>Homophones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>
                <a:latin typeface="Arial Rounded MT Bold" panose="020F0704030504030204" pitchFamily="34" charset="0"/>
              </a:rPr>
              <a:t>The tour guide __________ the way around the castle.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9" y="3501009"/>
            <a:ext cx="5019499" cy="326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870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>
                <a:latin typeface="Arial Rounded MT Bold" panose="020F0704030504030204" pitchFamily="34" charset="0"/>
              </a:rPr>
              <a:t>Homophones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>
                <a:latin typeface="Arial Rounded MT Bold" panose="020F0704030504030204" pitchFamily="34" charset="0"/>
              </a:rPr>
              <a:t>“_________ is a very strong metal, good for building things,” the scientist said, “but it can be melted easily.”</a:t>
            </a:r>
          </a:p>
        </p:txBody>
      </p:sp>
      <p:pic>
        <p:nvPicPr>
          <p:cNvPr id="3076" name="Picture 4" descr="Image result for scientist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460" y="3356992"/>
            <a:ext cx="3117905" cy="332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989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556792"/>
            <a:ext cx="9108504" cy="5301208"/>
          </a:xfrm>
        </p:spPr>
        <p:txBody>
          <a:bodyPr/>
          <a:lstStyle/>
          <a:p>
            <a:r>
              <a:rPr lang="en-GB" sz="6600" dirty="0">
                <a:latin typeface="Arial Rounded MT Bold" panose="020F0704030504030204" pitchFamily="34" charset="0"/>
              </a:rPr>
              <a:t>morning</a:t>
            </a:r>
          </a:p>
          <a:p>
            <a:endParaRPr lang="en-GB" dirty="0">
              <a:latin typeface="Arial Rounded MT Bold" panose="020F0704030504030204" pitchFamily="34" charset="0"/>
            </a:endParaRPr>
          </a:p>
          <a:p>
            <a:endParaRPr lang="en-GB" dirty="0">
              <a:latin typeface="Arial Rounded MT Bold" panose="020F0704030504030204" pitchFamily="34" charset="0"/>
            </a:endParaRPr>
          </a:p>
          <a:p>
            <a:endParaRPr lang="en-GB" dirty="0">
              <a:latin typeface="Arial Rounded MT Bold" panose="020F0704030504030204" pitchFamily="34" charset="0"/>
            </a:endParaRPr>
          </a:p>
          <a:p>
            <a:endParaRPr lang="en-GB" dirty="0">
              <a:latin typeface="Arial Rounded MT Bold" panose="020F0704030504030204" pitchFamily="34" charset="0"/>
            </a:endParaRPr>
          </a:p>
          <a:p>
            <a:r>
              <a:rPr lang="en-GB" sz="6600" dirty="0">
                <a:latin typeface="Arial Rounded MT Bold" panose="020F0704030504030204" pitchFamily="34" charset="0"/>
              </a:rPr>
              <a:t>mourning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484785"/>
            <a:ext cx="3279065" cy="218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4293097"/>
            <a:ext cx="3690459" cy="230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19C78BE-DE2D-4039-8D01-66A0253C8660}"/>
              </a:ext>
            </a:extLst>
          </p:cNvPr>
          <p:cNvSpPr txBox="1">
            <a:spLocks/>
          </p:cNvSpPr>
          <p:nvPr/>
        </p:nvSpPr>
        <p:spPr>
          <a:xfrm>
            <a:off x="798511" y="6051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>
                <a:latin typeface="Arial Rounded MT Bold" panose="020F0704030504030204" pitchFamily="34" charset="0"/>
              </a:rPr>
              <a:t>Homophones</a:t>
            </a:r>
            <a:endParaRPr lang="en-GB" sz="5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386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556792"/>
            <a:ext cx="9108504" cy="53012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5400" dirty="0">
                <a:latin typeface="Arial Rounded MT Bold" panose="020F0704030504030204" pitchFamily="34" charset="0"/>
              </a:rPr>
              <a:t>I actually woke up quite late this _______________.</a:t>
            </a:r>
          </a:p>
        </p:txBody>
      </p:sp>
      <p:pic>
        <p:nvPicPr>
          <p:cNvPr id="4100" name="Picture 4" descr="Image result for asleep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7" y="4291348"/>
            <a:ext cx="3434089" cy="244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3B2F91A-B7D9-4C7B-8097-CA15B8F8A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en-GB" sz="5400" dirty="0">
                <a:latin typeface="Arial Rounded MT Bold" panose="020F0704030504030204" pitchFamily="34" charset="0"/>
              </a:rPr>
              <a:t>Homophones</a:t>
            </a:r>
          </a:p>
        </p:txBody>
      </p:sp>
    </p:spTree>
    <p:extLst>
      <p:ext uri="{BB962C8B-B14F-4D97-AF65-F5344CB8AC3E}">
        <p14:creationId xmlns:p14="http://schemas.microsoft.com/office/powerpoint/2010/main" val="4212953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556792"/>
            <a:ext cx="9108504" cy="53012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5400" dirty="0">
                <a:latin typeface="Arial Rounded MT Bold" panose="020F0704030504030204" pitchFamily="34" charset="0"/>
              </a:rPr>
              <a:t>After her husband died, Queen Victoria was in __________ for years.</a:t>
            </a:r>
          </a:p>
        </p:txBody>
      </p:sp>
      <p:pic>
        <p:nvPicPr>
          <p:cNvPr id="5122" name="Picture 2" descr="Image result for queen victor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4378082"/>
            <a:ext cx="1656184" cy="233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14A3E4D-1F8F-4412-B501-8E908BE36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en-GB" sz="5400" dirty="0">
                <a:latin typeface="Arial Rounded MT Bold" panose="020F0704030504030204" pitchFamily="34" charset="0"/>
              </a:rPr>
              <a:t>Homophones</a:t>
            </a:r>
          </a:p>
        </p:txBody>
      </p:sp>
    </p:spTree>
    <p:extLst>
      <p:ext uri="{BB962C8B-B14F-4D97-AF65-F5344CB8AC3E}">
        <p14:creationId xmlns:p14="http://schemas.microsoft.com/office/powerpoint/2010/main" val="2270471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556792"/>
            <a:ext cx="9108504" cy="5301208"/>
          </a:xfrm>
        </p:spPr>
        <p:txBody>
          <a:bodyPr/>
          <a:lstStyle/>
          <a:p>
            <a:r>
              <a:rPr lang="en-GB" sz="6600" dirty="0">
                <a:latin typeface="Arial Rounded MT Bold" panose="020F0704030504030204" pitchFamily="34" charset="0"/>
              </a:rPr>
              <a:t>past</a:t>
            </a:r>
          </a:p>
          <a:p>
            <a:endParaRPr lang="en-GB" dirty="0">
              <a:latin typeface="Arial Rounded MT Bold" panose="020F0704030504030204" pitchFamily="34" charset="0"/>
            </a:endParaRPr>
          </a:p>
          <a:p>
            <a:endParaRPr lang="en-GB" dirty="0">
              <a:latin typeface="Arial Rounded MT Bold" panose="020F0704030504030204" pitchFamily="34" charset="0"/>
            </a:endParaRPr>
          </a:p>
          <a:p>
            <a:endParaRPr lang="en-GB" dirty="0">
              <a:latin typeface="Arial Rounded MT Bold" panose="020F0704030504030204" pitchFamily="34" charset="0"/>
            </a:endParaRPr>
          </a:p>
          <a:p>
            <a:endParaRPr lang="en-GB" dirty="0">
              <a:latin typeface="Arial Rounded MT Bold" panose="020F0704030504030204" pitchFamily="34" charset="0"/>
            </a:endParaRPr>
          </a:p>
          <a:p>
            <a:r>
              <a:rPr lang="en-GB" sz="6600" dirty="0">
                <a:latin typeface="Arial Rounded MT Bold" panose="020F0704030504030204" pitchFamily="34" charset="0"/>
              </a:rPr>
              <a:t>passed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1484784"/>
            <a:ext cx="2736304" cy="2752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4239986"/>
            <a:ext cx="2592288" cy="240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1675373"/>
            <a:ext cx="1784723" cy="244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94AC33E-1CBB-45BE-87F3-DD5D030C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en-GB" sz="5400" dirty="0">
                <a:latin typeface="Arial Rounded MT Bold" panose="020F0704030504030204" pitchFamily="34" charset="0"/>
              </a:rPr>
              <a:t>Homophones</a:t>
            </a:r>
          </a:p>
        </p:txBody>
      </p:sp>
    </p:spTree>
    <p:extLst>
      <p:ext uri="{BB962C8B-B14F-4D97-AF65-F5344CB8AC3E}">
        <p14:creationId xmlns:p14="http://schemas.microsoft.com/office/powerpoint/2010/main" val="25724773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612</Words>
  <Application>Microsoft Office PowerPoint</Application>
  <PresentationFormat>Widescreen</PresentationFormat>
  <Paragraphs>123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Arial Rounded MT Bold</vt:lpstr>
      <vt:lpstr>BPreplay</vt:lpstr>
      <vt:lpstr>Calibri</vt:lpstr>
      <vt:lpstr>Century Gothic</vt:lpstr>
      <vt:lpstr>Sassoon Infant Md</vt:lpstr>
      <vt:lpstr>Sassoon Infant Rg</vt:lpstr>
      <vt:lpstr>SassoonCRInfant</vt:lpstr>
      <vt:lpstr>Wingdings 3</vt:lpstr>
      <vt:lpstr>Ion</vt:lpstr>
      <vt:lpstr>PowerPoint Presentation</vt:lpstr>
      <vt:lpstr>Homophones</vt:lpstr>
      <vt:lpstr>Be careful!</vt:lpstr>
      <vt:lpstr>Homophones</vt:lpstr>
      <vt:lpstr>Homophones</vt:lpstr>
      <vt:lpstr>PowerPoint Presentation</vt:lpstr>
      <vt:lpstr>Homophones</vt:lpstr>
      <vt:lpstr>Homophones</vt:lpstr>
      <vt:lpstr>Homophones</vt:lpstr>
      <vt:lpstr>Homophones</vt:lpstr>
      <vt:lpstr>Homophones</vt:lpstr>
      <vt:lpstr>Apostrophes</vt:lpstr>
      <vt:lpstr>PowerPoint Presentation</vt:lpstr>
      <vt:lpstr>PowerPoint Presentation</vt:lpstr>
      <vt:lpstr>PowerPoint Presentation</vt:lpstr>
      <vt:lpstr>PowerPoint Presentation</vt:lpstr>
      <vt:lpstr>Your Task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Abigail Nicholls</cp:lastModifiedBy>
  <cp:revision>26</cp:revision>
  <dcterms:created xsi:type="dcterms:W3CDTF">2020-05-28T07:22:59Z</dcterms:created>
  <dcterms:modified xsi:type="dcterms:W3CDTF">2020-06-23T09:10:21Z</dcterms:modified>
</cp:coreProperties>
</file>