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8"/>
  </p:notesMasterIdLst>
  <p:sldIdLst>
    <p:sldId id="256" r:id="rId2"/>
    <p:sldId id="275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2181"/>
  </p:normalViewPr>
  <p:slideViewPr>
    <p:cSldViewPr snapToGrid="0">
      <p:cViewPr varScale="1">
        <p:scale>
          <a:sx n="80" d="100"/>
          <a:sy n="80" d="100"/>
        </p:scale>
        <p:origin x="20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4/20/20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417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389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158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54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700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Over the next few slides, tell/model/question</a:t>
            </a:r>
            <a:r>
              <a:rPr lang="en-GB" baseline="0" dirty="0"/>
              <a:t> children on successive polygons first in the y axis then in the x axis and vice versa. During this, recap how to read co-ordinates.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27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596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127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762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78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823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389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033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Position and Movement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6 – successive reflections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>
            <a:endCxn id="11" idx="0"/>
          </p:cNvCxnSpPr>
          <p:nvPr/>
        </p:nvCxnSpPr>
        <p:spPr>
          <a:xfrm>
            <a:off x="6168008" y="49270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1"/>
            <a:endCxn id="4" idx="3"/>
          </p:cNvCxnSpPr>
          <p:nvPr/>
        </p:nvCxnSpPr>
        <p:spPr>
          <a:xfrm>
            <a:off x="2639616" y="3212974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Triangle 30"/>
          <p:cNvSpPr/>
          <p:nvPr/>
        </p:nvSpPr>
        <p:spPr>
          <a:xfrm>
            <a:off x="4367808" y="1156103"/>
            <a:ext cx="1224136" cy="1544951"/>
          </a:xfrm>
          <a:prstGeom prst="rtTriangle">
            <a:avLst/>
          </a:prstGeom>
          <a:solidFill>
            <a:srgbClr val="FFFF6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6B6A965A-F20F-8D43-8596-D376BF7AD242}"/>
              </a:ext>
            </a:extLst>
          </p:cNvPr>
          <p:cNvSpPr/>
          <p:nvPr/>
        </p:nvSpPr>
        <p:spPr>
          <a:xfrm rot="2200402">
            <a:off x="1486840" y="2553869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8D2F591-7D1F-CB4A-8CD8-B597502FC7F9}"/>
              </a:ext>
            </a:extLst>
          </p:cNvPr>
          <p:cNvSpPr txBox="1"/>
          <p:nvPr/>
        </p:nvSpPr>
        <p:spPr>
          <a:xfrm>
            <a:off x="1285039" y="2993812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axis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4361BFC1-CF84-D341-8E33-8A5612D42C08}"/>
              </a:ext>
            </a:extLst>
          </p:cNvPr>
          <p:cNvSpPr/>
          <p:nvPr/>
        </p:nvSpPr>
        <p:spPr>
          <a:xfrm rot="9340031">
            <a:off x="6106717" y="177957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9F1559C-0214-5A46-8CE4-D7FCAAECBE85}"/>
              </a:ext>
            </a:extLst>
          </p:cNvPr>
          <p:cNvSpPr txBox="1"/>
          <p:nvPr/>
        </p:nvSpPr>
        <p:spPr>
          <a:xfrm>
            <a:off x="7101459" y="157354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axis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87D8D13-3CA5-0E43-93AD-DA0AE490C4B2}"/>
              </a:ext>
            </a:extLst>
          </p:cNvPr>
          <p:cNvSpPr txBox="1"/>
          <p:nvPr/>
        </p:nvSpPr>
        <p:spPr>
          <a:xfrm>
            <a:off x="9786172" y="58568"/>
            <a:ext cx="162361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Can you reflect this shape into the X axis then into the Y axis?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Remember from yesterday – just because this is a triangle does not mean the rules changes. You still concentrate on each vortex at a time.</a:t>
            </a:r>
          </a:p>
        </p:txBody>
      </p:sp>
    </p:spTree>
    <p:extLst>
      <p:ext uri="{BB962C8B-B14F-4D97-AF65-F5344CB8AC3E}">
        <p14:creationId xmlns:p14="http://schemas.microsoft.com/office/powerpoint/2010/main" val="288436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>
            <a:endCxn id="11" idx="0"/>
          </p:cNvCxnSpPr>
          <p:nvPr/>
        </p:nvCxnSpPr>
        <p:spPr>
          <a:xfrm>
            <a:off x="6168008" y="49270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1"/>
            <a:endCxn id="4" idx="3"/>
          </p:cNvCxnSpPr>
          <p:nvPr/>
        </p:nvCxnSpPr>
        <p:spPr>
          <a:xfrm>
            <a:off x="2639616" y="3212974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Triangle 30"/>
          <p:cNvSpPr/>
          <p:nvPr/>
        </p:nvSpPr>
        <p:spPr>
          <a:xfrm>
            <a:off x="4367808" y="1156103"/>
            <a:ext cx="1224136" cy="1544951"/>
          </a:xfrm>
          <a:prstGeom prst="rtTriangle">
            <a:avLst/>
          </a:prstGeom>
          <a:solidFill>
            <a:srgbClr val="FFFF6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6B6A965A-F20F-8D43-8596-D376BF7AD242}"/>
              </a:ext>
            </a:extLst>
          </p:cNvPr>
          <p:cNvSpPr/>
          <p:nvPr/>
        </p:nvSpPr>
        <p:spPr>
          <a:xfrm rot="2200402">
            <a:off x="1486840" y="2553869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8D2F591-7D1F-CB4A-8CD8-B597502FC7F9}"/>
              </a:ext>
            </a:extLst>
          </p:cNvPr>
          <p:cNvSpPr txBox="1"/>
          <p:nvPr/>
        </p:nvSpPr>
        <p:spPr>
          <a:xfrm>
            <a:off x="1285039" y="2993812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axis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4361BFC1-CF84-D341-8E33-8A5612D42C08}"/>
              </a:ext>
            </a:extLst>
          </p:cNvPr>
          <p:cNvSpPr/>
          <p:nvPr/>
        </p:nvSpPr>
        <p:spPr>
          <a:xfrm rot="9340031">
            <a:off x="6106717" y="177957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9F1559C-0214-5A46-8CE4-D7FCAAECBE85}"/>
              </a:ext>
            </a:extLst>
          </p:cNvPr>
          <p:cNvSpPr txBox="1"/>
          <p:nvPr/>
        </p:nvSpPr>
        <p:spPr>
          <a:xfrm>
            <a:off x="7101459" y="157354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axis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87D8D13-3CA5-0E43-93AD-DA0AE490C4B2}"/>
              </a:ext>
            </a:extLst>
          </p:cNvPr>
          <p:cNvSpPr txBox="1"/>
          <p:nvPr/>
        </p:nvSpPr>
        <p:spPr>
          <a:xfrm>
            <a:off x="9786172" y="58568"/>
            <a:ext cx="162361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Can you reflect this shape into the X axis then into the Y axis?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Remember from yesterday – just because this is a triangle does not mean the rules changes. You still concentrate on each vortex at a time.</a:t>
            </a:r>
          </a:p>
        </p:txBody>
      </p:sp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67444EE0-1F38-6F47-AD49-1F7CB52015AE}"/>
              </a:ext>
            </a:extLst>
          </p:cNvPr>
          <p:cNvSpPr/>
          <p:nvPr/>
        </p:nvSpPr>
        <p:spPr>
          <a:xfrm rot="10800000" flipH="1">
            <a:off x="4403521" y="3724894"/>
            <a:ext cx="1236505" cy="1544951"/>
          </a:xfrm>
          <a:prstGeom prst="rtTriangle">
            <a:avLst/>
          </a:prstGeom>
          <a:solidFill>
            <a:srgbClr val="FFFF6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ight Triangle 42">
            <a:extLst>
              <a:ext uri="{FF2B5EF4-FFF2-40B4-BE49-F238E27FC236}">
                <a16:creationId xmlns:a16="http://schemas.microsoft.com/office/drawing/2014/main" id="{74B75446-2BF6-0F45-89C5-A53F43FE417E}"/>
              </a:ext>
            </a:extLst>
          </p:cNvPr>
          <p:cNvSpPr/>
          <p:nvPr/>
        </p:nvSpPr>
        <p:spPr>
          <a:xfrm rot="10800000">
            <a:off x="6695990" y="3724892"/>
            <a:ext cx="1344223" cy="1544951"/>
          </a:xfrm>
          <a:prstGeom prst="rtTriangle">
            <a:avLst/>
          </a:prstGeom>
          <a:solidFill>
            <a:srgbClr val="FFFF66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oughnut 1">
            <a:extLst>
              <a:ext uri="{FF2B5EF4-FFF2-40B4-BE49-F238E27FC236}">
                <a16:creationId xmlns:a16="http://schemas.microsoft.com/office/drawing/2014/main" id="{F551DF13-5460-3F44-AFA1-197D8EB60506}"/>
              </a:ext>
            </a:extLst>
          </p:cNvPr>
          <p:cNvSpPr/>
          <p:nvPr/>
        </p:nvSpPr>
        <p:spPr>
          <a:xfrm>
            <a:off x="5261811" y="2420887"/>
            <a:ext cx="474149" cy="369332"/>
          </a:xfrm>
          <a:prstGeom prst="donu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Doughnut 44">
            <a:extLst>
              <a:ext uri="{FF2B5EF4-FFF2-40B4-BE49-F238E27FC236}">
                <a16:creationId xmlns:a16="http://schemas.microsoft.com/office/drawing/2014/main" id="{B6F2508F-4E7E-6B43-ACEE-8AF084F885E7}"/>
              </a:ext>
            </a:extLst>
          </p:cNvPr>
          <p:cNvSpPr/>
          <p:nvPr/>
        </p:nvSpPr>
        <p:spPr>
          <a:xfrm>
            <a:off x="5313077" y="3555859"/>
            <a:ext cx="474149" cy="369332"/>
          </a:xfrm>
          <a:prstGeom prst="donu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Doughnut 45">
            <a:extLst>
              <a:ext uri="{FF2B5EF4-FFF2-40B4-BE49-F238E27FC236}">
                <a16:creationId xmlns:a16="http://schemas.microsoft.com/office/drawing/2014/main" id="{58FA985A-6FFF-BF49-9D07-C23406F65758}"/>
              </a:ext>
            </a:extLst>
          </p:cNvPr>
          <p:cNvSpPr/>
          <p:nvPr/>
        </p:nvSpPr>
        <p:spPr>
          <a:xfrm>
            <a:off x="6548791" y="3562229"/>
            <a:ext cx="474149" cy="369332"/>
          </a:xfrm>
          <a:prstGeom prst="donu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Doughnut 46">
            <a:extLst>
              <a:ext uri="{FF2B5EF4-FFF2-40B4-BE49-F238E27FC236}">
                <a16:creationId xmlns:a16="http://schemas.microsoft.com/office/drawing/2014/main" id="{6D5FB57C-FBDC-564E-803E-1F3D0AD6BFFB}"/>
              </a:ext>
            </a:extLst>
          </p:cNvPr>
          <p:cNvSpPr/>
          <p:nvPr/>
        </p:nvSpPr>
        <p:spPr>
          <a:xfrm>
            <a:off x="4160641" y="2494388"/>
            <a:ext cx="474149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Doughnut 47">
            <a:extLst>
              <a:ext uri="{FF2B5EF4-FFF2-40B4-BE49-F238E27FC236}">
                <a16:creationId xmlns:a16="http://schemas.microsoft.com/office/drawing/2014/main" id="{71270473-0A66-194E-ADFE-82F1ABE4A0AD}"/>
              </a:ext>
            </a:extLst>
          </p:cNvPr>
          <p:cNvSpPr/>
          <p:nvPr/>
        </p:nvSpPr>
        <p:spPr>
          <a:xfrm>
            <a:off x="4221994" y="3562229"/>
            <a:ext cx="474149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Doughnut 48">
            <a:extLst>
              <a:ext uri="{FF2B5EF4-FFF2-40B4-BE49-F238E27FC236}">
                <a16:creationId xmlns:a16="http://schemas.microsoft.com/office/drawing/2014/main" id="{A5B77AF8-6A74-114D-A785-F457FE885D6F}"/>
              </a:ext>
            </a:extLst>
          </p:cNvPr>
          <p:cNvSpPr/>
          <p:nvPr/>
        </p:nvSpPr>
        <p:spPr>
          <a:xfrm>
            <a:off x="7714714" y="3562229"/>
            <a:ext cx="474149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Doughnut 49">
            <a:extLst>
              <a:ext uri="{FF2B5EF4-FFF2-40B4-BE49-F238E27FC236}">
                <a16:creationId xmlns:a16="http://schemas.microsoft.com/office/drawing/2014/main" id="{BCAA514F-9040-6D4C-8775-611A396D9752}"/>
              </a:ext>
            </a:extLst>
          </p:cNvPr>
          <p:cNvSpPr/>
          <p:nvPr/>
        </p:nvSpPr>
        <p:spPr>
          <a:xfrm>
            <a:off x="4162966" y="1004287"/>
            <a:ext cx="474149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Doughnut 50">
            <a:extLst>
              <a:ext uri="{FF2B5EF4-FFF2-40B4-BE49-F238E27FC236}">
                <a16:creationId xmlns:a16="http://schemas.microsoft.com/office/drawing/2014/main" id="{4B4834AE-C5B4-F940-BD04-89794CE6F8EC}"/>
              </a:ext>
            </a:extLst>
          </p:cNvPr>
          <p:cNvSpPr/>
          <p:nvPr/>
        </p:nvSpPr>
        <p:spPr>
          <a:xfrm>
            <a:off x="4155111" y="4964691"/>
            <a:ext cx="474149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Doughnut 51">
            <a:extLst>
              <a:ext uri="{FF2B5EF4-FFF2-40B4-BE49-F238E27FC236}">
                <a16:creationId xmlns:a16="http://schemas.microsoft.com/office/drawing/2014/main" id="{0EE5CD30-BCA5-434C-AB76-F44BD28A1BDE}"/>
              </a:ext>
            </a:extLst>
          </p:cNvPr>
          <p:cNvSpPr/>
          <p:nvPr/>
        </p:nvSpPr>
        <p:spPr>
          <a:xfrm>
            <a:off x="7701959" y="4943926"/>
            <a:ext cx="474149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96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980728"/>
            <a:ext cx="4536504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6960096" y="1052736"/>
            <a:ext cx="3312368" cy="5112568"/>
          </a:xfrm>
          <a:prstGeom prst="wedgeRoundRectCallout">
            <a:avLst>
              <a:gd name="adj1" fmla="val -95316"/>
              <a:gd name="adj2" fmla="val 6103"/>
              <a:gd name="adj3" fmla="val 16667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I have reflected some shapes successively and then made the mirror lines vanish…can you figure out where the mirror lines are and put them back in?</a:t>
            </a:r>
          </a:p>
        </p:txBody>
      </p:sp>
    </p:spTree>
    <p:extLst>
      <p:ext uri="{BB962C8B-B14F-4D97-AF65-F5344CB8AC3E}">
        <p14:creationId xmlns:p14="http://schemas.microsoft.com/office/powerpoint/2010/main" val="4242566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sp>
        <p:nvSpPr>
          <p:cNvPr id="31" name="Right Triangle 30"/>
          <p:cNvSpPr/>
          <p:nvPr/>
        </p:nvSpPr>
        <p:spPr>
          <a:xfrm>
            <a:off x="2639616" y="628556"/>
            <a:ext cx="1800200" cy="1544951"/>
          </a:xfrm>
          <a:prstGeom prst="rtTriangle">
            <a:avLst/>
          </a:prstGeom>
          <a:solidFill>
            <a:srgbClr val="0000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ight Triangle 37"/>
          <p:cNvSpPr/>
          <p:nvPr/>
        </p:nvSpPr>
        <p:spPr>
          <a:xfrm flipH="1" flipV="1">
            <a:off x="7976590" y="3201350"/>
            <a:ext cx="1719808" cy="1476931"/>
          </a:xfrm>
          <a:prstGeom prst="rtTriangle">
            <a:avLst/>
          </a:prstGeom>
          <a:solidFill>
            <a:srgbClr val="0000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oughnut 1">
            <a:extLst>
              <a:ext uri="{FF2B5EF4-FFF2-40B4-BE49-F238E27FC236}">
                <a16:creationId xmlns:a16="http://schemas.microsoft.com/office/drawing/2014/main" id="{D48B5384-2F1C-3A42-9C41-57D025C71F00}"/>
              </a:ext>
            </a:extLst>
          </p:cNvPr>
          <p:cNvSpPr/>
          <p:nvPr/>
        </p:nvSpPr>
        <p:spPr>
          <a:xfrm>
            <a:off x="4243521" y="1927252"/>
            <a:ext cx="288032" cy="36637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Doughnut 36">
            <a:extLst>
              <a:ext uri="{FF2B5EF4-FFF2-40B4-BE49-F238E27FC236}">
                <a16:creationId xmlns:a16="http://schemas.microsoft.com/office/drawing/2014/main" id="{06A58072-9B03-9748-AE73-7B3C4081320E}"/>
              </a:ext>
            </a:extLst>
          </p:cNvPr>
          <p:cNvSpPr/>
          <p:nvPr/>
        </p:nvSpPr>
        <p:spPr>
          <a:xfrm>
            <a:off x="7960967" y="3035098"/>
            <a:ext cx="288032" cy="36637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752F66-4019-4041-8CA0-5A3CE0B303C6}"/>
              </a:ext>
            </a:extLst>
          </p:cNvPr>
          <p:cNvSpPr txBox="1"/>
          <p:nvPr/>
        </p:nvSpPr>
        <p:spPr>
          <a:xfrm>
            <a:off x="9653060" y="262298"/>
            <a:ext cx="21587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Concentrate on the vortex circled.</a:t>
            </a:r>
          </a:p>
          <a:p>
            <a:r>
              <a:rPr lang="en-US" b="1" dirty="0"/>
              <a:t>How many down?</a:t>
            </a:r>
          </a:p>
          <a:p>
            <a:r>
              <a:rPr lang="en-US" b="1" dirty="0"/>
              <a:t>How many across?</a:t>
            </a:r>
          </a:p>
          <a:p>
            <a:r>
              <a:rPr lang="en-US" b="1" dirty="0"/>
              <a:t>The mirror line will be halfway between both.</a:t>
            </a:r>
          </a:p>
        </p:txBody>
      </p:sp>
    </p:spTree>
    <p:extLst>
      <p:ext uri="{BB962C8B-B14F-4D97-AF65-F5344CB8AC3E}">
        <p14:creationId xmlns:p14="http://schemas.microsoft.com/office/powerpoint/2010/main" val="698667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6168008" y="147990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39618" y="2701053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Triangle 30"/>
          <p:cNvSpPr/>
          <p:nvPr/>
        </p:nvSpPr>
        <p:spPr>
          <a:xfrm>
            <a:off x="2639616" y="628556"/>
            <a:ext cx="1800200" cy="1544951"/>
          </a:xfrm>
          <a:prstGeom prst="rtTriangle">
            <a:avLst/>
          </a:prstGeom>
          <a:solidFill>
            <a:srgbClr val="0000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ight Triangle 37"/>
          <p:cNvSpPr/>
          <p:nvPr/>
        </p:nvSpPr>
        <p:spPr>
          <a:xfrm flipH="1" flipV="1">
            <a:off x="7976590" y="3201350"/>
            <a:ext cx="1719808" cy="1476931"/>
          </a:xfrm>
          <a:prstGeom prst="rtTriangle">
            <a:avLst/>
          </a:prstGeom>
          <a:solidFill>
            <a:srgbClr val="0000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27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sp>
        <p:nvSpPr>
          <p:cNvPr id="2" name="Isosceles Triangle 1"/>
          <p:cNvSpPr/>
          <p:nvPr/>
        </p:nvSpPr>
        <p:spPr>
          <a:xfrm>
            <a:off x="3215680" y="4252446"/>
            <a:ext cx="1152128" cy="1017404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Isosceles Triangle 36"/>
          <p:cNvSpPr/>
          <p:nvPr/>
        </p:nvSpPr>
        <p:spPr>
          <a:xfrm flipV="1">
            <a:off x="6744072" y="3212974"/>
            <a:ext cx="1152128" cy="1044118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4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5591944" y="82949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567608" y="4252446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Isosceles Triangle 1"/>
          <p:cNvSpPr/>
          <p:nvPr/>
        </p:nvSpPr>
        <p:spPr>
          <a:xfrm>
            <a:off x="3215680" y="4252446"/>
            <a:ext cx="1152128" cy="1017404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Isosceles Triangle 36"/>
          <p:cNvSpPr/>
          <p:nvPr/>
        </p:nvSpPr>
        <p:spPr>
          <a:xfrm flipV="1">
            <a:off x="6744072" y="3212974"/>
            <a:ext cx="1152128" cy="1044118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13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>
            <a:endCxn id="11" idx="0"/>
          </p:cNvCxnSpPr>
          <p:nvPr/>
        </p:nvCxnSpPr>
        <p:spPr>
          <a:xfrm>
            <a:off x="6168008" y="49270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1"/>
            <a:endCxn id="4" idx="3"/>
          </p:cNvCxnSpPr>
          <p:nvPr/>
        </p:nvCxnSpPr>
        <p:spPr>
          <a:xfrm>
            <a:off x="2639616" y="3212974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215680" y="1156102"/>
            <a:ext cx="1152128" cy="1017404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30D5E5-01D6-F341-92B5-E4CEDC78B889}"/>
              </a:ext>
            </a:extLst>
          </p:cNvPr>
          <p:cNvSpPr txBox="1"/>
          <p:nvPr/>
        </p:nvSpPr>
        <p:spPr>
          <a:xfrm>
            <a:off x="9679498" y="23277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 are going to reflect this polygon shape in the x axis and then after that in the y axis.</a:t>
            </a: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7BF1DF48-7F8C-6140-ACC2-D29DEC2AB39E}"/>
              </a:ext>
            </a:extLst>
          </p:cNvPr>
          <p:cNvSpPr/>
          <p:nvPr/>
        </p:nvSpPr>
        <p:spPr>
          <a:xfrm rot="11976296">
            <a:off x="9768408" y="3212974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2BCF84-B53A-B14F-9D00-F08A32F12A83}"/>
              </a:ext>
            </a:extLst>
          </p:cNvPr>
          <p:cNvSpPr txBox="1"/>
          <p:nvPr/>
        </p:nvSpPr>
        <p:spPr>
          <a:xfrm>
            <a:off x="10776516" y="3474866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axis</a:t>
            </a:r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9EF59CA4-5BA7-DC42-9963-27B4F2E3B417}"/>
              </a:ext>
            </a:extLst>
          </p:cNvPr>
          <p:cNvSpPr/>
          <p:nvPr/>
        </p:nvSpPr>
        <p:spPr>
          <a:xfrm rot="9340031">
            <a:off x="6106717" y="177957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DF81EBC-CFE5-404B-A20A-C96289BD9E8E}"/>
              </a:ext>
            </a:extLst>
          </p:cNvPr>
          <p:cNvSpPr txBox="1"/>
          <p:nvPr/>
        </p:nvSpPr>
        <p:spPr>
          <a:xfrm>
            <a:off x="7118118" y="9804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axis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6E45CBDE-4D46-7D47-AD64-9C2D55C540C6}"/>
              </a:ext>
            </a:extLst>
          </p:cNvPr>
          <p:cNvSpPr/>
          <p:nvPr/>
        </p:nvSpPr>
        <p:spPr>
          <a:xfrm rot="1912451">
            <a:off x="1246178" y="3591154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AEAD425-C79C-5F4C-85CA-BD3DAE0FBE3E}"/>
              </a:ext>
            </a:extLst>
          </p:cNvPr>
          <p:cNvSpPr txBox="1"/>
          <p:nvPr/>
        </p:nvSpPr>
        <p:spPr>
          <a:xfrm>
            <a:off x="725387" y="4354145"/>
            <a:ext cx="15040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first follow yesterday’s rules of concentrating on one vortex at a time.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90A3CE9-3B6E-114B-BE5C-FC15CFDA884F}"/>
              </a:ext>
            </a:extLst>
          </p:cNvPr>
          <p:cNvSpPr/>
          <p:nvPr/>
        </p:nvSpPr>
        <p:spPr>
          <a:xfrm>
            <a:off x="3237522" y="4251911"/>
            <a:ext cx="1152128" cy="1017404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F343B65-512F-A84F-8D49-A1592E9788D7}"/>
              </a:ext>
            </a:extLst>
          </p:cNvPr>
          <p:cNvSpPr/>
          <p:nvPr/>
        </p:nvSpPr>
        <p:spPr>
          <a:xfrm>
            <a:off x="7356138" y="4251911"/>
            <a:ext cx="1152128" cy="1017404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Doughnut 42">
            <a:extLst>
              <a:ext uri="{FF2B5EF4-FFF2-40B4-BE49-F238E27FC236}">
                <a16:creationId xmlns:a16="http://schemas.microsoft.com/office/drawing/2014/main" id="{22110706-6180-834E-94E2-A346FA451361}"/>
              </a:ext>
            </a:extLst>
          </p:cNvPr>
          <p:cNvSpPr/>
          <p:nvPr/>
        </p:nvSpPr>
        <p:spPr>
          <a:xfrm>
            <a:off x="4109189" y="1957482"/>
            <a:ext cx="402637" cy="369332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Doughnut 43">
            <a:extLst>
              <a:ext uri="{FF2B5EF4-FFF2-40B4-BE49-F238E27FC236}">
                <a16:creationId xmlns:a16="http://schemas.microsoft.com/office/drawing/2014/main" id="{ECAE8DB7-CD12-724B-B31D-F220CEDC7311}"/>
              </a:ext>
            </a:extLst>
          </p:cNvPr>
          <p:cNvSpPr/>
          <p:nvPr/>
        </p:nvSpPr>
        <p:spPr>
          <a:xfrm>
            <a:off x="4132092" y="4106687"/>
            <a:ext cx="402637" cy="369332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Doughnut 44">
            <a:extLst>
              <a:ext uri="{FF2B5EF4-FFF2-40B4-BE49-F238E27FC236}">
                <a16:creationId xmlns:a16="http://schemas.microsoft.com/office/drawing/2014/main" id="{648DC85C-6CB7-634F-99BA-827E461E725A}"/>
              </a:ext>
            </a:extLst>
          </p:cNvPr>
          <p:cNvSpPr/>
          <p:nvPr/>
        </p:nvSpPr>
        <p:spPr>
          <a:xfrm>
            <a:off x="7176120" y="4100652"/>
            <a:ext cx="402637" cy="369332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Doughnut 45">
            <a:extLst>
              <a:ext uri="{FF2B5EF4-FFF2-40B4-BE49-F238E27FC236}">
                <a16:creationId xmlns:a16="http://schemas.microsoft.com/office/drawing/2014/main" id="{18D56351-F3CD-D746-99E5-ADD926FED99A}"/>
              </a:ext>
            </a:extLst>
          </p:cNvPr>
          <p:cNvSpPr/>
          <p:nvPr/>
        </p:nvSpPr>
        <p:spPr>
          <a:xfrm>
            <a:off x="4131062" y="1010345"/>
            <a:ext cx="402637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Doughnut 46">
            <a:extLst>
              <a:ext uri="{FF2B5EF4-FFF2-40B4-BE49-F238E27FC236}">
                <a16:creationId xmlns:a16="http://schemas.microsoft.com/office/drawing/2014/main" id="{B7936337-82FC-6244-9E29-1B9523E92CB9}"/>
              </a:ext>
            </a:extLst>
          </p:cNvPr>
          <p:cNvSpPr/>
          <p:nvPr/>
        </p:nvSpPr>
        <p:spPr>
          <a:xfrm>
            <a:off x="4161317" y="5022466"/>
            <a:ext cx="402637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Doughnut 47">
            <a:extLst>
              <a:ext uri="{FF2B5EF4-FFF2-40B4-BE49-F238E27FC236}">
                <a16:creationId xmlns:a16="http://schemas.microsoft.com/office/drawing/2014/main" id="{76E7F08A-E667-CE43-88FB-185DE4246019}"/>
              </a:ext>
            </a:extLst>
          </p:cNvPr>
          <p:cNvSpPr/>
          <p:nvPr/>
        </p:nvSpPr>
        <p:spPr>
          <a:xfrm>
            <a:off x="7149287" y="5053919"/>
            <a:ext cx="402637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Doughnut 48">
            <a:extLst>
              <a:ext uri="{FF2B5EF4-FFF2-40B4-BE49-F238E27FC236}">
                <a16:creationId xmlns:a16="http://schemas.microsoft.com/office/drawing/2014/main" id="{93B42FEA-4C8C-934B-A975-7DA3E73B6F11}"/>
              </a:ext>
            </a:extLst>
          </p:cNvPr>
          <p:cNvSpPr/>
          <p:nvPr/>
        </p:nvSpPr>
        <p:spPr>
          <a:xfrm>
            <a:off x="3049789" y="1000280"/>
            <a:ext cx="402637" cy="369332"/>
          </a:xfrm>
          <a:prstGeom prst="don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Doughnut 49">
            <a:extLst>
              <a:ext uri="{FF2B5EF4-FFF2-40B4-BE49-F238E27FC236}">
                <a16:creationId xmlns:a16="http://schemas.microsoft.com/office/drawing/2014/main" id="{F0CB9AEB-5138-6743-B7EE-086A0CCB3679}"/>
              </a:ext>
            </a:extLst>
          </p:cNvPr>
          <p:cNvSpPr/>
          <p:nvPr/>
        </p:nvSpPr>
        <p:spPr>
          <a:xfrm>
            <a:off x="3017302" y="5070485"/>
            <a:ext cx="402637" cy="369332"/>
          </a:xfrm>
          <a:prstGeom prst="don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Doughnut 50">
            <a:extLst>
              <a:ext uri="{FF2B5EF4-FFF2-40B4-BE49-F238E27FC236}">
                <a16:creationId xmlns:a16="http://schemas.microsoft.com/office/drawing/2014/main" id="{E88FB049-06EB-9E48-837D-3359C643AB74}"/>
              </a:ext>
            </a:extLst>
          </p:cNvPr>
          <p:cNvSpPr/>
          <p:nvPr/>
        </p:nvSpPr>
        <p:spPr>
          <a:xfrm>
            <a:off x="8249647" y="5070485"/>
            <a:ext cx="402637" cy="369332"/>
          </a:xfrm>
          <a:prstGeom prst="don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Doughnut 51">
            <a:extLst>
              <a:ext uri="{FF2B5EF4-FFF2-40B4-BE49-F238E27FC236}">
                <a16:creationId xmlns:a16="http://schemas.microsoft.com/office/drawing/2014/main" id="{A1634980-1732-9044-BB60-D7F52B5D550B}"/>
              </a:ext>
            </a:extLst>
          </p:cNvPr>
          <p:cNvSpPr/>
          <p:nvPr/>
        </p:nvSpPr>
        <p:spPr>
          <a:xfrm>
            <a:off x="3049789" y="1948191"/>
            <a:ext cx="402637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Doughnut 52">
            <a:extLst>
              <a:ext uri="{FF2B5EF4-FFF2-40B4-BE49-F238E27FC236}">
                <a16:creationId xmlns:a16="http://schemas.microsoft.com/office/drawing/2014/main" id="{A329FA4F-E8D0-A74D-8D35-F278D0DAE902}"/>
              </a:ext>
            </a:extLst>
          </p:cNvPr>
          <p:cNvSpPr/>
          <p:nvPr/>
        </p:nvSpPr>
        <p:spPr>
          <a:xfrm>
            <a:off x="3041376" y="4130342"/>
            <a:ext cx="402637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Doughnut 53">
            <a:extLst>
              <a:ext uri="{FF2B5EF4-FFF2-40B4-BE49-F238E27FC236}">
                <a16:creationId xmlns:a16="http://schemas.microsoft.com/office/drawing/2014/main" id="{011DD5B8-E6C2-884F-B164-A388CA08969E}"/>
              </a:ext>
            </a:extLst>
          </p:cNvPr>
          <p:cNvSpPr/>
          <p:nvPr/>
        </p:nvSpPr>
        <p:spPr>
          <a:xfrm>
            <a:off x="8285647" y="4083930"/>
            <a:ext cx="402637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D219EB4-4E92-7A48-B902-908E9AFB154E}"/>
              </a:ext>
            </a:extLst>
          </p:cNvPr>
          <p:cNvSpPr txBox="1"/>
          <p:nvPr/>
        </p:nvSpPr>
        <p:spPr>
          <a:xfrm>
            <a:off x="9811248" y="4008319"/>
            <a:ext cx="23165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Similarly to yesterday I have </a:t>
            </a:r>
            <a:r>
              <a:rPr lang="en-US" b="1" dirty="0" err="1"/>
              <a:t>colour</a:t>
            </a:r>
            <a:r>
              <a:rPr lang="en-US" b="1" dirty="0"/>
              <a:t> coded the matching vortex to assist your reflection.</a:t>
            </a:r>
          </a:p>
        </p:txBody>
      </p:sp>
      <p:sp>
        <p:nvSpPr>
          <p:cNvPr id="56" name="Right Arrow 55">
            <a:extLst>
              <a:ext uri="{FF2B5EF4-FFF2-40B4-BE49-F238E27FC236}">
                <a16:creationId xmlns:a16="http://schemas.microsoft.com/office/drawing/2014/main" id="{7EFA8522-9A53-4D42-834B-D1B9401D5A2C}"/>
              </a:ext>
            </a:extLst>
          </p:cNvPr>
          <p:cNvSpPr/>
          <p:nvPr/>
        </p:nvSpPr>
        <p:spPr>
          <a:xfrm rot="5400000">
            <a:off x="3346341" y="2903233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>
            <a:extLst>
              <a:ext uri="{FF2B5EF4-FFF2-40B4-BE49-F238E27FC236}">
                <a16:creationId xmlns:a16="http://schemas.microsoft.com/office/drawing/2014/main" id="{61B4C206-1DDB-AE48-AF8F-FCCE73A29CA3}"/>
              </a:ext>
            </a:extLst>
          </p:cNvPr>
          <p:cNvSpPr/>
          <p:nvPr/>
        </p:nvSpPr>
        <p:spPr>
          <a:xfrm>
            <a:off x="5325346" y="4499674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6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100" b="1" dirty="0">
                <a:latin typeface="Arial Rounded MT Bold" panose="020F0704030504030204" pitchFamily="34" charset="0"/>
              </a:rPr>
              <a:t>Today’s rule.</a:t>
            </a:r>
          </a:p>
          <a:p>
            <a:pPr marL="0" indent="0">
              <a:buNone/>
            </a:pPr>
            <a:endParaRPr lang="en-GB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picking one vertex at a time.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counting the squares to the mirror line.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counting the squares from the mirror line.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drawing the reflected shape with a ruler.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repeating this for the second reflection.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25" r="20415"/>
          <a:stretch/>
        </p:blipFill>
        <p:spPr bwMode="auto">
          <a:xfrm>
            <a:off x="8976321" y="1544467"/>
            <a:ext cx="1463639" cy="2542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29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255359"/>
              </p:ext>
            </p:extLst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>
            <a:endCxn id="11" idx="0"/>
          </p:cNvCxnSpPr>
          <p:nvPr/>
        </p:nvCxnSpPr>
        <p:spPr>
          <a:xfrm>
            <a:off x="6168008" y="49270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1"/>
            <a:endCxn id="4" idx="3"/>
          </p:cNvCxnSpPr>
          <p:nvPr/>
        </p:nvCxnSpPr>
        <p:spPr>
          <a:xfrm>
            <a:off x="2639616" y="3212974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751884" y="1663457"/>
            <a:ext cx="1152128" cy="1017404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58D728-00D1-0945-A1D1-58FAD6DC9FB8}"/>
              </a:ext>
            </a:extLst>
          </p:cNvPr>
          <p:cNvSpPr txBox="1"/>
          <p:nvPr/>
        </p:nvSpPr>
        <p:spPr>
          <a:xfrm>
            <a:off x="10056440" y="467380"/>
            <a:ext cx="172190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time we are going to reflect first into the Y axis then into the X axis.</a:t>
            </a:r>
          </a:p>
          <a:p>
            <a:endParaRPr lang="en-US" b="1" dirty="0"/>
          </a:p>
          <a:p>
            <a:r>
              <a:rPr lang="en-US" b="1" dirty="0"/>
              <a:t>I have done the first reflection for you into the Y axis. Can you do the second translation into the X axis?</a:t>
            </a:r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59CA3403-E529-374E-8036-8C39E262AE70}"/>
              </a:ext>
            </a:extLst>
          </p:cNvPr>
          <p:cNvSpPr/>
          <p:nvPr/>
        </p:nvSpPr>
        <p:spPr>
          <a:xfrm rot="9340031">
            <a:off x="6106717" y="177957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6A2455-F794-6E41-B110-340A506E112E}"/>
              </a:ext>
            </a:extLst>
          </p:cNvPr>
          <p:cNvSpPr txBox="1"/>
          <p:nvPr/>
        </p:nvSpPr>
        <p:spPr>
          <a:xfrm>
            <a:off x="7118118" y="9804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axis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69F103D6-0DA9-6946-9E6B-A7BD88BDAC0F}"/>
              </a:ext>
            </a:extLst>
          </p:cNvPr>
          <p:cNvSpPr/>
          <p:nvPr/>
        </p:nvSpPr>
        <p:spPr>
          <a:xfrm rot="842541">
            <a:off x="1482577" y="2863643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2391FD-38D6-3348-828C-CFE6CBB6A012}"/>
              </a:ext>
            </a:extLst>
          </p:cNvPr>
          <p:cNvSpPr txBox="1"/>
          <p:nvPr/>
        </p:nvSpPr>
        <p:spPr>
          <a:xfrm>
            <a:off x="708671" y="2701053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axis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C9AFBE7-29BE-D940-B315-542DB126CA21}"/>
              </a:ext>
            </a:extLst>
          </p:cNvPr>
          <p:cNvSpPr/>
          <p:nvPr/>
        </p:nvSpPr>
        <p:spPr>
          <a:xfrm>
            <a:off x="4432005" y="1659310"/>
            <a:ext cx="1152128" cy="1017404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Doughnut 41">
            <a:extLst>
              <a:ext uri="{FF2B5EF4-FFF2-40B4-BE49-F238E27FC236}">
                <a16:creationId xmlns:a16="http://schemas.microsoft.com/office/drawing/2014/main" id="{80D4715F-72C2-264F-8280-3875E8B21578}"/>
              </a:ext>
            </a:extLst>
          </p:cNvPr>
          <p:cNvSpPr/>
          <p:nvPr/>
        </p:nvSpPr>
        <p:spPr>
          <a:xfrm>
            <a:off x="7656104" y="1506620"/>
            <a:ext cx="402637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Doughnut 42">
            <a:extLst>
              <a:ext uri="{FF2B5EF4-FFF2-40B4-BE49-F238E27FC236}">
                <a16:creationId xmlns:a16="http://schemas.microsoft.com/office/drawing/2014/main" id="{51EF3DDF-81B9-CA45-BEA7-37A1805CBC39}"/>
              </a:ext>
            </a:extLst>
          </p:cNvPr>
          <p:cNvSpPr/>
          <p:nvPr/>
        </p:nvSpPr>
        <p:spPr>
          <a:xfrm>
            <a:off x="4250837" y="1506620"/>
            <a:ext cx="402637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Doughnut 43">
            <a:extLst>
              <a:ext uri="{FF2B5EF4-FFF2-40B4-BE49-F238E27FC236}">
                <a16:creationId xmlns:a16="http://schemas.microsoft.com/office/drawing/2014/main" id="{53728BE3-42D7-5649-879C-D217035461D2}"/>
              </a:ext>
            </a:extLst>
          </p:cNvPr>
          <p:cNvSpPr/>
          <p:nvPr/>
        </p:nvSpPr>
        <p:spPr>
          <a:xfrm>
            <a:off x="6662792" y="1475489"/>
            <a:ext cx="402637" cy="369332"/>
          </a:xfrm>
          <a:prstGeom prst="don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Doughnut 45">
            <a:extLst>
              <a:ext uri="{FF2B5EF4-FFF2-40B4-BE49-F238E27FC236}">
                <a16:creationId xmlns:a16="http://schemas.microsoft.com/office/drawing/2014/main" id="{45BA38B5-9F3F-A34C-8E09-44E7627B4C58}"/>
              </a:ext>
            </a:extLst>
          </p:cNvPr>
          <p:cNvSpPr/>
          <p:nvPr/>
        </p:nvSpPr>
        <p:spPr>
          <a:xfrm>
            <a:off x="5296348" y="1506620"/>
            <a:ext cx="402637" cy="369332"/>
          </a:xfrm>
          <a:prstGeom prst="don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Doughnut 46">
            <a:extLst>
              <a:ext uri="{FF2B5EF4-FFF2-40B4-BE49-F238E27FC236}">
                <a16:creationId xmlns:a16="http://schemas.microsoft.com/office/drawing/2014/main" id="{F5F871A0-B31B-1C4C-82DE-A3602D95A0A9}"/>
              </a:ext>
            </a:extLst>
          </p:cNvPr>
          <p:cNvSpPr/>
          <p:nvPr/>
        </p:nvSpPr>
        <p:spPr>
          <a:xfrm>
            <a:off x="5275111" y="2440514"/>
            <a:ext cx="402637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Doughnut 47">
            <a:extLst>
              <a:ext uri="{FF2B5EF4-FFF2-40B4-BE49-F238E27FC236}">
                <a16:creationId xmlns:a16="http://schemas.microsoft.com/office/drawing/2014/main" id="{6E635B7B-E7AF-D243-A27A-0957B9099264}"/>
              </a:ext>
            </a:extLst>
          </p:cNvPr>
          <p:cNvSpPr/>
          <p:nvPr/>
        </p:nvSpPr>
        <p:spPr>
          <a:xfrm>
            <a:off x="6622076" y="2402882"/>
            <a:ext cx="402637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Doughnut 48">
            <a:extLst>
              <a:ext uri="{FF2B5EF4-FFF2-40B4-BE49-F238E27FC236}">
                <a16:creationId xmlns:a16="http://schemas.microsoft.com/office/drawing/2014/main" id="{16B8870A-4CF9-C34B-82C7-E739309EC6DB}"/>
              </a:ext>
            </a:extLst>
          </p:cNvPr>
          <p:cNvSpPr/>
          <p:nvPr/>
        </p:nvSpPr>
        <p:spPr>
          <a:xfrm>
            <a:off x="7656104" y="2358172"/>
            <a:ext cx="402637" cy="369332"/>
          </a:xfrm>
          <a:prstGeom prst="donu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Doughnut 49">
            <a:extLst>
              <a:ext uri="{FF2B5EF4-FFF2-40B4-BE49-F238E27FC236}">
                <a16:creationId xmlns:a16="http://schemas.microsoft.com/office/drawing/2014/main" id="{F80ACA42-3E99-2745-B6C7-71CFBA66513E}"/>
              </a:ext>
            </a:extLst>
          </p:cNvPr>
          <p:cNvSpPr/>
          <p:nvPr/>
        </p:nvSpPr>
        <p:spPr>
          <a:xfrm>
            <a:off x="4267000" y="2454239"/>
            <a:ext cx="402637" cy="369332"/>
          </a:xfrm>
          <a:prstGeom prst="donu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Right Arrow 50">
            <a:extLst>
              <a:ext uri="{FF2B5EF4-FFF2-40B4-BE49-F238E27FC236}">
                <a16:creationId xmlns:a16="http://schemas.microsoft.com/office/drawing/2014/main" id="{866D763D-746F-D440-B5A5-AF4714EA11A2}"/>
              </a:ext>
            </a:extLst>
          </p:cNvPr>
          <p:cNvSpPr/>
          <p:nvPr/>
        </p:nvSpPr>
        <p:spPr>
          <a:xfrm rot="842541">
            <a:off x="1602522" y="4715868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621802-1F0A-6E41-AE2D-93C2CC843800}"/>
              </a:ext>
            </a:extLst>
          </p:cNvPr>
          <p:cNvSpPr txBox="1"/>
          <p:nvPr/>
        </p:nvSpPr>
        <p:spPr>
          <a:xfrm>
            <a:off x="689406" y="4654878"/>
            <a:ext cx="1143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Second reflection</a:t>
            </a:r>
          </a:p>
        </p:txBody>
      </p:sp>
    </p:spTree>
    <p:extLst>
      <p:ext uri="{BB962C8B-B14F-4D97-AF65-F5344CB8AC3E}">
        <p14:creationId xmlns:p14="http://schemas.microsoft.com/office/powerpoint/2010/main" val="361546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>
            <a:endCxn id="11" idx="0"/>
          </p:cNvCxnSpPr>
          <p:nvPr/>
        </p:nvCxnSpPr>
        <p:spPr>
          <a:xfrm>
            <a:off x="6168008" y="49270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1"/>
            <a:endCxn id="4" idx="3"/>
          </p:cNvCxnSpPr>
          <p:nvPr/>
        </p:nvCxnSpPr>
        <p:spPr>
          <a:xfrm>
            <a:off x="2639616" y="3212974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749426" y="1664804"/>
            <a:ext cx="1152128" cy="1017404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58D728-00D1-0945-A1D1-58FAD6DC9FB8}"/>
              </a:ext>
            </a:extLst>
          </p:cNvPr>
          <p:cNvSpPr txBox="1"/>
          <p:nvPr/>
        </p:nvSpPr>
        <p:spPr>
          <a:xfrm>
            <a:off x="10056440" y="467380"/>
            <a:ext cx="172190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time we are going to reflect first into the Y axis then into the X axis.</a:t>
            </a:r>
          </a:p>
          <a:p>
            <a:endParaRPr lang="en-US" b="1" dirty="0"/>
          </a:p>
          <a:p>
            <a:r>
              <a:rPr lang="en-US" b="1" dirty="0"/>
              <a:t>I have done the first reflection for you into the Y axis. Can you do the second translation into the X axis?</a:t>
            </a:r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59CA3403-E529-374E-8036-8C39E262AE70}"/>
              </a:ext>
            </a:extLst>
          </p:cNvPr>
          <p:cNvSpPr/>
          <p:nvPr/>
        </p:nvSpPr>
        <p:spPr>
          <a:xfrm rot="9340031">
            <a:off x="6106717" y="177957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6A2455-F794-6E41-B110-340A506E112E}"/>
              </a:ext>
            </a:extLst>
          </p:cNvPr>
          <p:cNvSpPr txBox="1"/>
          <p:nvPr/>
        </p:nvSpPr>
        <p:spPr>
          <a:xfrm>
            <a:off x="7118118" y="9804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axis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69F103D6-0DA9-6946-9E6B-A7BD88BDAC0F}"/>
              </a:ext>
            </a:extLst>
          </p:cNvPr>
          <p:cNvSpPr/>
          <p:nvPr/>
        </p:nvSpPr>
        <p:spPr>
          <a:xfrm rot="842541">
            <a:off x="1482577" y="2863643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2391FD-38D6-3348-828C-CFE6CBB6A012}"/>
              </a:ext>
            </a:extLst>
          </p:cNvPr>
          <p:cNvSpPr txBox="1"/>
          <p:nvPr/>
        </p:nvSpPr>
        <p:spPr>
          <a:xfrm>
            <a:off x="708671" y="2701053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axis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C9AFBE7-29BE-D940-B315-542DB126CA21}"/>
              </a:ext>
            </a:extLst>
          </p:cNvPr>
          <p:cNvSpPr/>
          <p:nvPr/>
        </p:nvSpPr>
        <p:spPr>
          <a:xfrm>
            <a:off x="4432005" y="1659310"/>
            <a:ext cx="1152128" cy="1017404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Doughnut 41">
            <a:extLst>
              <a:ext uri="{FF2B5EF4-FFF2-40B4-BE49-F238E27FC236}">
                <a16:creationId xmlns:a16="http://schemas.microsoft.com/office/drawing/2014/main" id="{80D4715F-72C2-264F-8280-3875E8B21578}"/>
              </a:ext>
            </a:extLst>
          </p:cNvPr>
          <p:cNvSpPr/>
          <p:nvPr/>
        </p:nvSpPr>
        <p:spPr>
          <a:xfrm>
            <a:off x="7656104" y="1506620"/>
            <a:ext cx="402637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Doughnut 42">
            <a:extLst>
              <a:ext uri="{FF2B5EF4-FFF2-40B4-BE49-F238E27FC236}">
                <a16:creationId xmlns:a16="http://schemas.microsoft.com/office/drawing/2014/main" id="{51EF3DDF-81B9-CA45-BEA7-37A1805CBC39}"/>
              </a:ext>
            </a:extLst>
          </p:cNvPr>
          <p:cNvSpPr/>
          <p:nvPr/>
        </p:nvSpPr>
        <p:spPr>
          <a:xfrm>
            <a:off x="4250837" y="1506620"/>
            <a:ext cx="402637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Doughnut 43">
            <a:extLst>
              <a:ext uri="{FF2B5EF4-FFF2-40B4-BE49-F238E27FC236}">
                <a16:creationId xmlns:a16="http://schemas.microsoft.com/office/drawing/2014/main" id="{53728BE3-42D7-5649-879C-D217035461D2}"/>
              </a:ext>
            </a:extLst>
          </p:cNvPr>
          <p:cNvSpPr/>
          <p:nvPr/>
        </p:nvSpPr>
        <p:spPr>
          <a:xfrm>
            <a:off x="6662792" y="1475489"/>
            <a:ext cx="402637" cy="369332"/>
          </a:xfrm>
          <a:prstGeom prst="don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Doughnut 45">
            <a:extLst>
              <a:ext uri="{FF2B5EF4-FFF2-40B4-BE49-F238E27FC236}">
                <a16:creationId xmlns:a16="http://schemas.microsoft.com/office/drawing/2014/main" id="{45BA38B5-9F3F-A34C-8E09-44E7627B4C58}"/>
              </a:ext>
            </a:extLst>
          </p:cNvPr>
          <p:cNvSpPr/>
          <p:nvPr/>
        </p:nvSpPr>
        <p:spPr>
          <a:xfrm>
            <a:off x="5296348" y="1506620"/>
            <a:ext cx="402637" cy="369332"/>
          </a:xfrm>
          <a:prstGeom prst="don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Doughnut 46">
            <a:extLst>
              <a:ext uri="{FF2B5EF4-FFF2-40B4-BE49-F238E27FC236}">
                <a16:creationId xmlns:a16="http://schemas.microsoft.com/office/drawing/2014/main" id="{F5F871A0-B31B-1C4C-82DE-A3602D95A0A9}"/>
              </a:ext>
            </a:extLst>
          </p:cNvPr>
          <p:cNvSpPr/>
          <p:nvPr/>
        </p:nvSpPr>
        <p:spPr>
          <a:xfrm>
            <a:off x="5306913" y="2455381"/>
            <a:ext cx="402637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Doughnut 47">
            <a:extLst>
              <a:ext uri="{FF2B5EF4-FFF2-40B4-BE49-F238E27FC236}">
                <a16:creationId xmlns:a16="http://schemas.microsoft.com/office/drawing/2014/main" id="{6E635B7B-E7AF-D243-A27A-0957B9099264}"/>
              </a:ext>
            </a:extLst>
          </p:cNvPr>
          <p:cNvSpPr/>
          <p:nvPr/>
        </p:nvSpPr>
        <p:spPr>
          <a:xfrm>
            <a:off x="6592239" y="2407908"/>
            <a:ext cx="402637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Doughnut 48">
            <a:extLst>
              <a:ext uri="{FF2B5EF4-FFF2-40B4-BE49-F238E27FC236}">
                <a16:creationId xmlns:a16="http://schemas.microsoft.com/office/drawing/2014/main" id="{16B8870A-4CF9-C34B-82C7-E739309EC6DB}"/>
              </a:ext>
            </a:extLst>
          </p:cNvPr>
          <p:cNvSpPr/>
          <p:nvPr/>
        </p:nvSpPr>
        <p:spPr>
          <a:xfrm>
            <a:off x="7631245" y="2406718"/>
            <a:ext cx="402637" cy="369332"/>
          </a:xfrm>
          <a:prstGeom prst="donu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Doughnut 49">
            <a:extLst>
              <a:ext uri="{FF2B5EF4-FFF2-40B4-BE49-F238E27FC236}">
                <a16:creationId xmlns:a16="http://schemas.microsoft.com/office/drawing/2014/main" id="{F80ACA42-3E99-2745-B6C7-71CFBA66513E}"/>
              </a:ext>
            </a:extLst>
          </p:cNvPr>
          <p:cNvSpPr/>
          <p:nvPr/>
        </p:nvSpPr>
        <p:spPr>
          <a:xfrm>
            <a:off x="4209400" y="2455381"/>
            <a:ext cx="402637" cy="369332"/>
          </a:xfrm>
          <a:prstGeom prst="donu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Right Arrow 50">
            <a:extLst>
              <a:ext uri="{FF2B5EF4-FFF2-40B4-BE49-F238E27FC236}">
                <a16:creationId xmlns:a16="http://schemas.microsoft.com/office/drawing/2014/main" id="{866D763D-746F-D440-B5A5-AF4714EA11A2}"/>
              </a:ext>
            </a:extLst>
          </p:cNvPr>
          <p:cNvSpPr/>
          <p:nvPr/>
        </p:nvSpPr>
        <p:spPr>
          <a:xfrm rot="842541">
            <a:off x="1602522" y="4715868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621802-1F0A-6E41-AE2D-93C2CC843800}"/>
              </a:ext>
            </a:extLst>
          </p:cNvPr>
          <p:cNvSpPr txBox="1"/>
          <p:nvPr/>
        </p:nvSpPr>
        <p:spPr>
          <a:xfrm>
            <a:off x="689406" y="4654878"/>
            <a:ext cx="1143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Second reflection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D1038A1-7A62-FC4D-9814-C4114211467F}"/>
              </a:ext>
            </a:extLst>
          </p:cNvPr>
          <p:cNvSpPr/>
          <p:nvPr/>
        </p:nvSpPr>
        <p:spPr>
          <a:xfrm>
            <a:off x="4410405" y="3754660"/>
            <a:ext cx="1152128" cy="1017404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Doughnut 52">
            <a:extLst>
              <a:ext uri="{FF2B5EF4-FFF2-40B4-BE49-F238E27FC236}">
                <a16:creationId xmlns:a16="http://schemas.microsoft.com/office/drawing/2014/main" id="{DF0B1132-4EAD-EC46-93A8-B95A363D5B7F}"/>
              </a:ext>
            </a:extLst>
          </p:cNvPr>
          <p:cNvSpPr/>
          <p:nvPr/>
        </p:nvSpPr>
        <p:spPr>
          <a:xfrm>
            <a:off x="5288013" y="4527836"/>
            <a:ext cx="402637" cy="369332"/>
          </a:xfrm>
          <a:prstGeom prst="don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Doughnut 53">
            <a:extLst>
              <a:ext uri="{FF2B5EF4-FFF2-40B4-BE49-F238E27FC236}">
                <a16:creationId xmlns:a16="http://schemas.microsoft.com/office/drawing/2014/main" id="{FBFB4E71-97CF-614D-BA26-D5825B7B26E3}"/>
              </a:ext>
            </a:extLst>
          </p:cNvPr>
          <p:cNvSpPr/>
          <p:nvPr/>
        </p:nvSpPr>
        <p:spPr>
          <a:xfrm>
            <a:off x="4295800" y="3601236"/>
            <a:ext cx="402637" cy="369332"/>
          </a:xfrm>
          <a:prstGeom prst="donu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Doughnut 54">
            <a:extLst>
              <a:ext uri="{FF2B5EF4-FFF2-40B4-BE49-F238E27FC236}">
                <a16:creationId xmlns:a16="http://schemas.microsoft.com/office/drawing/2014/main" id="{7A915C4D-10F2-6C48-A327-3F49C3E148EA}"/>
              </a:ext>
            </a:extLst>
          </p:cNvPr>
          <p:cNvSpPr/>
          <p:nvPr/>
        </p:nvSpPr>
        <p:spPr>
          <a:xfrm>
            <a:off x="5253365" y="3579353"/>
            <a:ext cx="402637" cy="36933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Doughnut 55">
            <a:extLst>
              <a:ext uri="{FF2B5EF4-FFF2-40B4-BE49-F238E27FC236}">
                <a16:creationId xmlns:a16="http://schemas.microsoft.com/office/drawing/2014/main" id="{750E602A-141E-4B46-81FC-CF7233EC6BD0}"/>
              </a:ext>
            </a:extLst>
          </p:cNvPr>
          <p:cNvSpPr/>
          <p:nvPr/>
        </p:nvSpPr>
        <p:spPr>
          <a:xfrm>
            <a:off x="4230686" y="4512253"/>
            <a:ext cx="402637" cy="369332"/>
          </a:xfrm>
          <a:prstGeom prst="donu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68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885519"/>
              </p:ext>
            </p:extLst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>
            <a:endCxn id="11" idx="0"/>
          </p:cNvCxnSpPr>
          <p:nvPr/>
        </p:nvCxnSpPr>
        <p:spPr>
          <a:xfrm>
            <a:off x="6168008" y="49270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1"/>
            <a:endCxn id="4" idx="3"/>
          </p:cNvCxnSpPr>
          <p:nvPr/>
        </p:nvCxnSpPr>
        <p:spPr>
          <a:xfrm>
            <a:off x="2639616" y="3212974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8557074" y="3750713"/>
            <a:ext cx="576064" cy="203016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DFD2CA-222B-FB48-AAB0-88C573B5FDED}"/>
              </a:ext>
            </a:extLst>
          </p:cNvPr>
          <p:cNvSpPr txBox="1"/>
          <p:nvPr/>
        </p:nvSpPr>
        <p:spPr>
          <a:xfrm>
            <a:off x="9786172" y="58568"/>
            <a:ext cx="1623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Can you reflect this shape into the X axis then into the Y axis?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479333-A4F9-5B4D-B041-30F58F6B0B64}"/>
              </a:ext>
            </a:extLst>
          </p:cNvPr>
          <p:cNvSpPr/>
          <p:nvPr/>
        </p:nvSpPr>
        <p:spPr>
          <a:xfrm>
            <a:off x="10128444" y="1484784"/>
            <a:ext cx="21424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Remember to:</a:t>
            </a:r>
          </a:p>
          <a:p>
            <a:r>
              <a:rPr lang="en-GB" b="1" dirty="0"/>
              <a:t>picking one vertex at a time.</a:t>
            </a:r>
          </a:p>
          <a:p>
            <a:endParaRPr lang="en-GB" b="1" dirty="0"/>
          </a:p>
          <a:p>
            <a:r>
              <a:rPr lang="en-GB" b="1" dirty="0"/>
              <a:t>counting the squares to the mirror line.</a:t>
            </a:r>
          </a:p>
          <a:p>
            <a:endParaRPr lang="en-GB" b="1" dirty="0"/>
          </a:p>
          <a:p>
            <a:r>
              <a:rPr lang="en-GB" b="1" dirty="0"/>
              <a:t>counting the squares from the mirror line.</a:t>
            </a:r>
          </a:p>
          <a:p>
            <a:endParaRPr lang="en-GB" b="1" dirty="0"/>
          </a:p>
          <a:p>
            <a:r>
              <a:rPr lang="en-GB" b="1" dirty="0"/>
              <a:t>drawing the reflected shape with a ruler.</a:t>
            </a:r>
          </a:p>
          <a:p>
            <a:endParaRPr lang="en-GB" b="1" dirty="0"/>
          </a:p>
          <a:p>
            <a:r>
              <a:rPr lang="en-GB" b="1" dirty="0"/>
              <a:t>repeating this for the second reflection</a:t>
            </a:r>
            <a:endParaRPr lang="en-US" b="1" dirty="0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88B81A43-0A25-FC46-B1A3-E2697007BDD2}"/>
              </a:ext>
            </a:extLst>
          </p:cNvPr>
          <p:cNvSpPr/>
          <p:nvPr/>
        </p:nvSpPr>
        <p:spPr>
          <a:xfrm rot="9340031">
            <a:off x="6106717" y="177957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E61E56E-7785-C443-A780-232924F05F6D}"/>
              </a:ext>
            </a:extLst>
          </p:cNvPr>
          <p:cNvSpPr txBox="1"/>
          <p:nvPr/>
        </p:nvSpPr>
        <p:spPr>
          <a:xfrm>
            <a:off x="7101459" y="157354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axis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83CA17B-4109-8840-A057-EA525B34A0CB}"/>
              </a:ext>
            </a:extLst>
          </p:cNvPr>
          <p:cNvSpPr txBox="1"/>
          <p:nvPr/>
        </p:nvSpPr>
        <p:spPr>
          <a:xfrm>
            <a:off x="1285039" y="2993812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axis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572C35B0-228B-7644-8E71-57D40D3ADEC9}"/>
              </a:ext>
            </a:extLst>
          </p:cNvPr>
          <p:cNvSpPr/>
          <p:nvPr/>
        </p:nvSpPr>
        <p:spPr>
          <a:xfrm rot="2200402">
            <a:off x="1486840" y="2553869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>
            <a:endCxn id="11" idx="0"/>
          </p:cNvCxnSpPr>
          <p:nvPr/>
        </p:nvCxnSpPr>
        <p:spPr>
          <a:xfrm>
            <a:off x="6168008" y="49270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1"/>
            <a:endCxn id="4" idx="3"/>
          </p:cNvCxnSpPr>
          <p:nvPr/>
        </p:nvCxnSpPr>
        <p:spPr>
          <a:xfrm>
            <a:off x="2639616" y="3212974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8557074" y="3750713"/>
            <a:ext cx="576064" cy="203016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DFD2CA-222B-FB48-AAB0-88C573B5FDED}"/>
              </a:ext>
            </a:extLst>
          </p:cNvPr>
          <p:cNvSpPr txBox="1"/>
          <p:nvPr/>
        </p:nvSpPr>
        <p:spPr>
          <a:xfrm>
            <a:off x="9786172" y="58568"/>
            <a:ext cx="1623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Can you reflect this shape into the X axis then into the Y axis?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479333-A4F9-5B4D-B041-30F58F6B0B64}"/>
              </a:ext>
            </a:extLst>
          </p:cNvPr>
          <p:cNvSpPr/>
          <p:nvPr/>
        </p:nvSpPr>
        <p:spPr>
          <a:xfrm>
            <a:off x="10128444" y="1484784"/>
            <a:ext cx="21424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Remember to:</a:t>
            </a:r>
          </a:p>
          <a:p>
            <a:r>
              <a:rPr lang="en-GB" b="1" dirty="0"/>
              <a:t>picking one vertex at a time.</a:t>
            </a:r>
          </a:p>
          <a:p>
            <a:endParaRPr lang="en-GB" b="1" dirty="0"/>
          </a:p>
          <a:p>
            <a:r>
              <a:rPr lang="en-GB" b="1" dirty="0"/>
              <a:t>counting the squares to the mirror line.</a:t>
            </a:r>
          </a:p>
          <a:p>
            <a:endParaRPr lang="en-GB" b="1" dirty="0"/>
          </a:p>
          <a:p>
            <a:r>
              <a:rPr lang="en-GB" b="1" dirty="0"/>
              <a:t>counting the squares from the mirror line.</a:t>
            </a:r>
          </a:p>
          <a:p>
            <a:endParaRPr lang="en-GB" b="1" dirty="0"/>
          </a:p>
          <a:p>
            <a:r>
              <a:rPr lang="en-GB" b="1" dirty="0"/>
              <a:t>drawing the reflected shape with a ruler.</a:t>
            </a:r>
          </a:p>
          <a:p>
            <a:endParaRPr lang="en-GB" b="1" dirty="0"/>
          </a:p>
          <a:p>
            <a:r>
              <a:rPr lang="en-GB" b="1" dirty="0"/>
              <a:t>repeating this for the second reflection</a:t>
            </a:r>
            <a:endParaRPr lang="en-US" b="1" dirty="0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88B81A43-0A25-FC46-B1A3-E2697007BDD2}"/>
              </a:ext>
            </a:extLst>
          </p:cNvPr>
          <p:cNvSpPr/>
          <p:nvPr/>
        </p:nvSpPr>
        <p:spPr>
          <a:xfrm rot="9340031">
            <a:off x="6106717" y="177957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E61E56E-7785-C443-A780-232924F05F6D}"/>
              </a:ext>
            </a:extLst>
          </p:cNvPr>
          <p:cNvSpPr txBox="1"/>
          <p:nvPr/>
        </p:nvSpPr>
        <p:spPr>
          <a:xfrm>
            <a:off x="7101459" y="157354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axis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83CA17B-4109-8840-A057-EA525B34A0CB}"/>
              </a:ext>
            </a:extLst>
          </p:cNvPr>
          <p:cNvSpPr txBox="1"/>
          <p:nvPr/>
        </p:nvSpPr>
        <p:spPr>
          <a:xfrm>
            <a:off x="1285039" y="2993812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axis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572C35B0-228B-7644-8E71-57D40D3ADEC9}"/>
              </a:ext>
            </a:extLst>
          </p:cNvPr>
          <p:cNvSpPr/>
          <p:nvPr/>
        </p:nvSpPr>
        <p:spPr>
          <a:xfrm rot="2200402">
            <a:off x="1486840" y="2553869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AAFC235-661B-3F49-86B1-EE875689764D}"/>
              </a:ext>
            </a:extLst>
          </p:cNvPr>
          <p:cNvSpPr/>
          <p:nvPr/>
        </p:nvSpPr>
        <p:spPr>
          <a:xfrm>
            <a:off x="8528645" y="670891"/>
            <a:ext cx="576064" cy="203016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33FE0D4-D91F-AC4D-AC97-9C559679B804}"/>
              </a:ext>
            </a:extLst>
          </p:cNvPr>
          <p:cNvSpPr/>
          <p:nvPr/>
        </p:nvSpPr>
        <p:spPr>
          <a:xfrm>
            <a:off x="3237062" y="645074"/>
            <a:ext cx="576064" cy="203016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674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>
            <a:endCxn id="11" idx="0"/>
          </p:cNvCxnSpPr>
          <p:nvPr/>
        </p:nvCxnSpPr>
        <p:spPr>
          <a:xfrm>
            <a:off x="6168008" y="49270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1"/>
            <a:endCxn id="4" idx="3"/>
          </p:cNvCxnSpPr>
          <p:nvPr/>
        </p:nvCxnSpPr>
        <p:spPr>
          <a:xfrm>
            <a:off x="2639616" y="3212974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797650" y="3743744"/>
            <a:ext cx="576064" cy="203016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D591431E-FDEA-E949-9A77-B2690A7D8E01}"/>
              </a:ext>
            </a:extLst>
          </p:cNvPr>
          <p:cNvSpPr/>
          <p:nvPr/>
        </p:nvSpPr>
        <p:spPr>
          <a:xfrm rot="2200402">
            <a:off x="1486840" y="2553869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DBD1D93-3BD1-5C41-BE50-2219E2964550}"/>
              </a:ext>
            </a:extLst>
          </p:cNvPr>
          <p:cNvSpPr txBox="1"/>
          <p:nvPr/>
        </p:nvSpPr>
        <p:spPr>
          <a:xfrm>
            <a:off x="1285039" y="2993812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axis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849ADDF5-3CCB-0F4E-9737-FA7114C387BF}"/>
              </a:ext>
            </a:extLst>
          </p:cNvPr>
          <p:cNvSpPr/>
          <p:nvPr/>
        </p:nvSpPr>
        <p:spPr>
          <a:xfrm rot="9340031">
            <a:off x="6106717" y="177957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5555CEA-B23D-E94E-92D9-925124242B3F}"/>
              </a:ext>
            </a:extLst>
          </p:cNvPr>
          <p:cNvSpPr txBox="1"/>
          <p:nvPr/>
        </p:nvSpPr>
        <p:spPr>
          <a:xfrm>
            <a:off x="7101459" y="157354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axis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7C857F-584F-6A48-8A82-23A5ACF96847}"/>
              </a:ext>
            </a:extLst>
          </p:cNvPr>
          <p:cNvSpPr txBox="1"/>
          <p:nvPr/>
        </p:nvSpPr>
        <p:spPr>
          <a:xfrm>
            <a:off x="9786172" y="58568"/>
            <a:ext cx="1623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Can you reflect this shape into the X axis then into the Y axis?</a:t>
            </a:r>
          </a:p>
        </p:txBody>
      </p:sp>
    </p:spTree>
    <p:extLst>
      <p:ext uri="{BB962C8B-B14F-4D97-AF65-F5344CB8AC3E}">
        <p14:creationId xmlns:p14="http://schemas.microsoft.com/office/powerpoint/2010/main" val="1212520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560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98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7928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399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0005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7612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28248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04312" y="63093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0376" y="630825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9576" y="60840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1584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35961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158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35961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1584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961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5961" y="25163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44776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477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5560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5560" y="4673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5560" y="-36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84432" y="6115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03512" y="-2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assoonCRInfant" panose="02010503020300020003" pitchFamily="2" charset="0"/>
              </a:rPr>
              <a:t>y</a:t>
            </a:r>
          </a:p>
        </p:txBody>
      </p:sp>
      <p:cxnSp>
        <p:nvCxnSpPr>
          <p:cNvPr id="36" name="Straight Connector 35"/>
          <p:cNvCxnSpPr>
            <a:endCxn id="11" idx="0"/>
          </p:cNvCxnSpPr>
          <p:nvPr/>
        </p:nvCxnSpPr>
        <p:spPr>
          <a:xfrm>
            <a:off x="6168008" y="49270"/>
            <a:ext cx="0" cy="626005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1"/>
            <a:endCxn id="4" idx="3"/>
          </p:cNvCxnSpPr>
          <p:nvPr/>
        </p:nvCxnSpPr>
        <p:spPr>
          <a:xfrm>
            <a:off x="2639616" y="3212974"/>
            <a:ext cx="7056780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797650" y="3743744"/>
            <a:ext cx="576064" cy="203016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D591431E-FDEA-E949-9A77-B2690A7D8E01}"/>
              </a:ext>
            </a:extLst>
          </p:cNvPr>
          <p:cNvSpPr/>
          <p:nvPr/>
        </p:nvSpPr>
        <p:spPr>
          <a:xfrm rot="2200402">
            <a:off x="1486840" y="2553869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DBD1D93-3BD1-5C41-BE50-2219E2964550}"/>
              </a:ext>
            </a:extLst>
          </p:cNvPr>
          <p:cNvSpPr txBox="1"/>
          <p:nvPr/>
        </p:nvSpPr>
        <p:spPr>
          <a:xfrm>
            <a:off x="1285039" y="2993812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axis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849ADDF5-3CCB-0F4E-9737-FA7114C387BF}"/>
              </a:ext>
            </a:extLst>
          </p:cNvPr>
          <p:cNvSpPr/>
          <p:nvPr/>
        </p:nvSpPr>
        <p:spPr>
          <a:xfrm rot="9340031">
            <a:off x="6106717" y="177957"/>
            <a:ext cx="986678" cy="472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5555CEA-B23D-E94E-92D9-925124242B3F}"/>
              </a:ext>
            </a:extLst>
          </p:cNvPr>
          <p:cNvSpPr txBox="1"/>
          <p:nvPr/>
        </p:nvSpPr>
        <p:spPr>
          <a:xfrm>
            <a:off x="7101459" y="157354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axis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7C857F-584F-6A48-8A82-23A5ACF96847}"/>
              </a:ext>
            </a:extLst>
          </p:cNvPr>
          <p:cNvSpPr txBox="1"/>
          <p:nvPr/>
        </p:nvSpPr>
        <p:spPr>
          <a:xfrm>
            <a:off x="9786172" y="58568"/>
            <a:ext cx="1623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Can you reflect this shape into the X axis then into the Y axis?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053E693-3C8A-EF4F-BF27-CDB4B72811A2}"/>
              </a:ext>
            </a:extLst>
          </p:cNvPr>
          <p:cNvSpPr/>
          <p:nvPr/>
        </p:nvSpPr>
        <p:spPr>
          <a:xfrm>
            <a:off x="3806326" y="664820"/>
            <a:ext cx="576064" cy="203016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147DF5-22E9-0849-8E39-668D10E889FA}"/>
              </a:ext>
            </a:extLst>
          </p:cNvPr>
          <p:cNvSpPr/>
          <p:nvPr/>
        </p:nvSpPr>
        <p:spPr>
          <a:xfrm>
            <a:off x="7939043" y="655073"/>
            <a:ext cx="576064" cy="203016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72703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772</TotalTime>
  <Words>916</Words>
  <Application>Microsoft Macintosh PowerPoint</Application>
  <PresentationFormat>Widescreen</PresentationFormat>
  <Paragraphs>458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 Rounded MT Bold</vt:lpstr>
      <vt:lpstr>Calibri</vt:lpstr>
      <vt:lpstr>Franklin Gothic Book</vt:lpstr>
      <vt:lpstr>SassoonCRInfant</vt:lpstr>
      <vt:lpstr>Crop</vt:lpstr>
      <vt:lpstr>Year 5 Position and Movement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Benjamin Hunt</cp:lastModifiedBy>
  <cp:revision>74</cp:revision>
  <dcterms:created xsi:type="dcterms:W3CDTF">2020-03-20T11:22:32Z</dcterms:created>
  <dcterms:modified xsi:type="dcterms:W3CDTF">2020-04-20T13:33:12Z</dcterms:modified>
</cp:coreProperties>
</file>