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sldIdLst>
    <p:sldId id="320" r:id="rId2"/>
    <p:sldId id="329" r:id="rId3"/>
    <p:sldId id="330" r:id="rId4"/>
    <p:sldId id="335" r:id="rId5"/>
    <p:sldId id="331" r:id="rId6"/>
    <p:sldId id="332" r:id="rId7"/>
    <p:sldId id="270" r:id="rId8"/>
    <p:sldId id="272" r:id="rId9"/>
    <p:sldId id="268" r:id="rId10"/>
    <p:sldId id="274" r:id="rId11"/>
    <p:sldId id="334" r:id="rId12"/>
    <p:sldId id="269" r:id="rId13"/>
    <p:sldId id="333" r:id="rId14"/>
    <p:sldId id="336" r:id="rId15"/>
    <p:sldId id="325" r:id="rId16"/>
    <p:sldId id="327" r:id="rId17"/>
    <p:sldId id="318" r:id="rId18"/>
    <p:sldId id="32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p:restoredTop sz="89159"/>
  </p:normalViewPr>
  <p:slideViewPr>
    <p:cSldViewPr snapToGrid="0" snapToObjects="1">
      <p:cViewPr varScale="1">
        <p:scale>
          <a:sx n="80" d="100"/>
          <a:sy n="80" d="100"/>
        </p:scale>
        <p:origin x="1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B073-CEE4-EC41-A728-3D32BE1D780B}"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5D77-2A61-3D42-B4BE-D8AED5E30A5C}" type="slidenum">
              <a:rPr lang="en-US" smtClean="0"/>
              <a:t>‹#›</a:t>
            </a:fld>
            <a:endParaRPr lang="en-US"/>
          </a:p>
        </p:txBody>
      </p:sp>
    </p:spTree>
    <p:extLst>
      <p:ext uri="{BB962C8B-B14F-4D97-AF65-F5344CB8AC3E}">
        <p14:creationId xmlns:p14="http://schemas.microsoft.com/office/powerpoint/2010/main" val="17988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year 5, we have previously looked at newspaper reports. This was in the autumn term where children explored articles in depth before writing their own newspaper report based on WW1 (we used inspiration from our class read ‘Stay Where You Are and Then Leave’. </a:t>
            </a:r>
          </a:p>
          <a:p>
            <a:r>
              <a:rPr lang="en-US" dirty="0"/>
              <a:t>Since then, children have learnt a lot of new skills which would be beneficial to use in a newspaper article and there writing has improved a lot since autumn.</a:t>
            </a:r>
          </a:p>
          <a:p>
            <a:r>
              <a:rPr lang="en-US" dirty="0"/>
              <a:t>Children may be familiar with the expectations of a newspaper but would be useful for them to have a reminder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2</a:t>
            </a:fld>
            <a:endParaRPr lang="en-US"/>
          </a:p>
        </p:txBody>
      </p:sp>
    </p:spTree>
    <p:extLst>
      <p:ext uri="{BB962C8B-B14F-4D97-AF65-F5344CB8AC3E}">
        <p14:creationId xmlns:p14="http://schemas.microsoft.com/office/powerpoint/2010/main" val="33598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suggested structure is not one they have to follow – they may have more or less paragraphs but I would rather children focus on the quality of their writing as opposed to the quantity. </a:t>
            </a:r>
          </a:p>
        </p:txBody>
      </p:sp>
      <p:sp>
        <p:nvSpPr>
          <p:cNvPr id="4" name="Slide Number Placeholder 3"/>
          <p:cNvSpPr>
            <a:spLocks noGrp="1"/>
          </p:cNvSpPr>
          <p:nvPr>
            <p:ph type="sldNum" sz="quarter" idx="5"/>
          </p:nvPr>
        </p:nvSpPr>
        <p:spPr/>
        <p:txBody>
          <a:bodyPr/>
          <a:lstStyle/>
          <a:p>
            <a:fld id="{AC9E5D77-2A61-3D42-B4BE-D8AED5E30A5C}" type="slidenum">
              <a:rPr lang="en-US" smtClean="0"/>
              <a:t>15</a:t>
            </a:fld>
            <a:endParaRPr lang="en-US"/>
          </a:p>
        </p:txBody>
      </p:sp>
    </p:spTree>
    <p:extLst>
      <p:ext uri="{BB962C8B-B14F-4D97-AF65-F5344CB8AC3E}">
        <p14:creationId xmlns:p14="http://schemas.microsoft.com/office/powerpoint/2010/main" val="229186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limited list. Children to pick a topic they can write a strong newspaper article about.</a:t>
            </a:r>
          </a:p>
          <a:p>
            <a:r>
              <a:rPr lang="en-US" dirty="0"/>
              <a:t>Please encourage them to use both reported and direct speech as this is a skill they need to develop further.</a:t>
            </a:r>
          </a:p>
          <a:p>
            <a:r>
              <a:rPr lang="en-US" dirty="0"/>
              <a:t>Also, I would love to see any completed newspapers – I really do miss their work!</a:t>
            </a:r>
          </a:p>
        </p:txBody>
      </p:sp>
      <p:sp>
        <p:nvSpPr>
          <p:cNvPr id="4" name="Slide Number Placeholder 3"/>
          <p:cNvSpPr>
            <a:spLocks noGrp="1"/>
          </p:cNvSpPr>
          <p:nvPr>
            <p:ph type="sldNum" sz="quarter" idx="5"/>
          </p:nvPr>
        </p:nvSpPr>
        <p:spPr/>
        <p:txBody>
          <a:bodyPr/>
          <a:lstStyle/>
          <a:p>
            <a:fld id="{AC9E5D77-2A61-3D42-B4BE-D8AED5E30A5C}" type="slidenum">
              <a:rPr lang="en-US" smtClean="0"/>
              <a:t>16</a:t>
            </a:fld>
            <a:endParaRPr lang="en-US"/>
          </a:p>
        </p:txBody>
      </p:sp>
    </p:spTree>
    <p:extLst>
      <p:ext uri="{BB962C8B-B14F-4D97-AF65-F5344CB8AC3E}">
        <p14:creationId xmlns:p14="http://schemas.microsoft.com/office/powerpoint/2010/main" val="386420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to leave a space for your photo/caption if you decide to include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should be encouraged to use their year 5 skills where appropriate – complex sentences, prepositional phrases etc.</a:t>
            </a:r>
          </a:p>
        </p:txBody>
      </p:sp>
      <p:sp>
        <p:nvSpPr>
          <p:cNvPr id="4" name="Slide Number Placeholder 3"/>
          <p:cNvSpPr>
            <a:spLocks noGrp="1"/>
          </p:cNvSpPr>
          <p:nvPr>
            <p:ph type="sldNum" sz="quarter" idx="5"/>
          </p:nvPr>
        </p:nvSpPr>
        <p:spPr/>
        <p:txBody>
          <a:bodyPr/>
          <a:lstStyle/>
          <a:p>
            <a:fld id="{AC9E5D77-2A61-3D42-B4BE-D8AED5E30A5C}" type="slidenum">
              <a:rPr lang="en-US" smtClean="0"/>
              <a:t>17</a:t>
            </a:fld>
            <a:endParaRPr lang="en-US"/>
          </a:p>
        </p:txBody>
      </p:sp>
    </p:spTree>
    <p:extLst>
      <p:ext uri="{BB962C8B-B14F-4D97-AF65-F5344CB8AC3E}">
        <p14:creationId xmlns:p14="http://schemas.microsoft.com/office/powerpoint/2010/main" val="157920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4EB3BE-E8B7-412D-AF86-BF8C59B1876E}" type="slidenum">
              <a:rPr lang="en-GB" smtClean="0"/>
              <a:t>4</a:t>
            </a:fld>
            <a:endParaRPr lang="en-GB"/>
          </a:p>
        </p:txBody>
      </p:sp>
    </p:spTree>
    <p:extLst>
      <p:ext uri="{BB962C8B-B14F-4D97-AF65-F5344CB8AC3E}">
        <p14:creationId xmlns:p14="http://schemas.microsoft.com/office/powerpoint/2010/main" val="29953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will break down the main sections in slightly more detail – get the children to think about the purpose of each.</a:t>
            </a:r>
          </a:p>
          <a:p>
            <a:r>
              <a:rPr lang="en-US" dirty="0"/>
              <a:t>The opening – short paragraph which often answers the 5 W’s (who, what, where, when and why). A newspaper doesn’t always have to answer all 5 but will give reader an overall idea of what the article is about/who it is about.</a:t>
            </a:r>
          </a:p>
        </p:txBody>
      </p:sp>
      <p:sp>
        <p:nvSpPr>
          <p:cNvPr id="4" name="Slide Number Placeholder 3"/>
          <p:cNvSpPr>
            <a:spLocks noGrp="1"/>
          </p:cNvSpPr>
          <p:nvPr>
            <p:ph type="sldNum" sz="quarter" idx="5"/>
          </p:nvPr>
        </p:nvSpPr>
        <p:spPr/>
        <p:txBody>
          <a:bodyPr/>
          <a:lstStyle/>
          <a:p>
            <a:fld id="{AC9E5D77-2A61-3D42-B4BE-D8AED5E30A5C}" type="slidenum">
              <a:rPr lang="en-US" smtClean="0"/>
              <a:t>7</a:t>
            </a:fld>
            <a:endParaRPr lang="en-US"/>
          </a:p>
        </p:txBody>
      </p:sp>
    </p:spTree>
    <p:extLst>
      <p:ext uri="{BB962C8B-B14F-4D97-AF65-F5344CB8AC3E}">
        <p14:creationId xmlns:p14="http://schemas.microsoft.com/office/powerpoint/2010/main" val="5272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for children to have a look at. They can identify which of the 5 W’s it answers. Is it effective? What 5 W’s will they definitely include in their article?</a:t>
            </a:r>
          </a:p>
        </p:txBody>
      </p:sp>
      <p:sp>
        <p:nvSpPr>
          <p:cNvPr id="4" name="Slide Number Placeholder 3"/>
          <p:cNvSpPr>
            <a:spLocks noGrp="1"/>
          </p:cNvSpPr>
          <p:nvPr>
            <p:ph type="sldNum" sz="quarter" idx="5"/>
          </p:nvPr>
        </p:nvSpPr>
        <p:spPr/>
        <p:txBody>
          <a:bodyPr/>
          <a:lstStyle/>
          <a:p>
            <a:fld id="{AC9E5D77-2A61-3D42-B4BE-D8AED5E30A5C}" type="slidenum">
              <a:rPr lang="en-US" smtClean="0"/>
              <a:t>8</a:t>
            </a:fld>
            <a:endParaRPr lang="en-US"/>
          </a:p>
        </p:txBody>
      </p:sp>
    </p:spTree>
    <p:extLst>
      <p:ext uri="{BB962C8B-B14F-4D97-AF65-F5344CB8AC3E}">
        <p14:creationId xmlns:p14="http://schemas.microsoft.com/office/powerpoint/2010/main" val="50489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should instantly recognise that it is to show someone is speaking but we have moved beyond this. Why do they have to show people speaking? Why do they need speech in newspapers? There are no right/wrong answers but children should recognise newspapers want the views of others.</a:t>
            </a:r>
          </a:p>
        </p:txBody>
      </p:sp>
      <p:sp>
        <p:nvSpPr>
          <p:cNvPr id="4" name="Slide Number Placeholder 3"/>
          <p:cNvSpPr>
            <a:spLocks noGrp="1"/>
          </p:cNvSpPr>
          <p:nvPr>
            <p:ph type="sldNum" sz="quarter" idx="10"/>
          </p:nvPr>
        </p:nvSpPr>
        <p:spPr/>
        <p:txBody>
          <a:bodyPr/>
          <a:lstStyle/>
          <a:p>
            <a:fld id="{FC4EB3BE-E8B7-412D-AF86-BF8C59B1876E}" type="slidenum">
              <a:rPr lang="en-GB" smtClean="0"/>
              <a:t>9</a:t>
            </a:fld>
            <a:endParaRPr lang="en-GB"/>
          </a:p>
        </p:txBody>
      </p:sp>
    </p:spTree>
    <p:extLst>
      <p:ext uri="{BB962C8B-B14F-4D97-AF65-F5344CB8AC3E}">
        <p14:creationId xmlns:p14="http://schemas.microsoft.com/office/powerpoint/2010/main" val="218695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Opening speech marks</a:t>
            </a:r>
          </a:p>
          <a:p>
            <a:r>
              <a:rPr lang="en-GB" dirty="0"/>
              <a:t>Capital letter</a:t>
            </a:r>
          </a:p>
          <a:p>
            <a:r>
              <a:rPr lang="en-GB" dirty="0"/>
              <a:t>The speech itself</a:t>
            </a:r>
          </a:p>
          <a:p>
            <a:r>
              <a:rPr lang="en-GB" dirty="0"/>
              <a:t>Closing punctuation</a:t>
            </a:r>
          </a:p>
          <a:p>
            <a:r>
              <a:rPr lang="en-GB" dirty="0"/>
              <a:t>Closing speech marks</a:t>
            </a:r>
          </a:p>
          <a:p>
            <a:r>
              <a:rPr lang="en-GB" dirty="0"/>
              <a:t>A synonym for said and who said it</a:t>
            </a:r>
          </a:p>
        </p:txBody>
      </p:sp>
      <p:sp>
        <p:nvSpPr>
          <p:cNvPr id="4" name="Slide Number Placeholder 3"/>
          <p:cNvSpPr>
            <a:spLocks noGrp="1"/>
          </p:cNvSpPr>
          <p:nvPr>
            <p:ph type="sldNum" sz="quarter" idx="10"/>
          </p:nvPr>
        </p:nvSpPr>
        <p:spPr/>
        <p:txBody>
          <a:bodyPr/>
          <a:lstStyle/>
          <a:p>
            <a:fld id="{FC4EB3BE-E8B7-412D-AF86-BF8C59B1876E}" type="slidenum">
              <a:rPr lang="en-GB" smtClean="0"/>
              <a:t>10</a:t>
            </a:fld>
            <a:endParaRPr lang="en-GB"/>
          </a:p>
        </p:txBody>
      </p:sp>
    </p:spTree>
    <p:extLst>
      <p:ext uri="{BB962C8B-B14F-4D97-AF65-F5344CB8AC3E}">
        <p14:creationId xmlns:p14="http://schemas.microsoft.com/office/powerpoint/2010/main" val="25226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type of speech we have looked at. In newspaper reports, they can use either or both.</a:t>
            </a:r>
          </a:p>
        </p:txBody>
      </p:sp>
      <p:sp>
        <p:nvSpPr>
          <p:cNvPr id="4" name="Slide Number Placeholder 3"/>
          <p:cNvSpPr>
            <a:spLocks noGrp="1"/>
          </p:cNvSpPr>
          <p:nvPr>
            <p:ph type="sldNum" sz="quarter" idx="10"/>
          </p:nvPr>
        </p:nvSpPr>
        <p:spPr/>
        <p:txBody>
          <a:bodyPr/>
          <a:lstStyle/>
          <a:p>
            <a:fld id="{FC4EB3BE-E8B7-412D-AF86-BF8C59B1876E}" type="slidenum">
              <a:rPr lang="en-GB" smtClean="0"/>
              <a:t>11</a:t>
            </a:fld>
            <a:endParaRPr lang="en-GB"/>
          </a:p>
        </p:txBody>
      </p:sp>
    </p:spTree>
    <p:extLst>
      <p:ext uri="{BB962C8B-B14F-4D97-AF65-F5344CB8AC3E}">
        <p14:creationId xmlns:p14="http://schemas.microsoft.com/office/powerpoint/2010/main" val="2453907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Miss Nicholls reported that 5N were the best class she has taught. </a:t>
            </a:r>
          </a:p>
          <a:p>
            <a:r>
              <a:rPr lang="en-GB" dirty="0"/>
              <a:t>Make sure that children do not think that this has anything to do with the subjunctive verb form</a:t>
            </a:r>
            <a:r>
              <a:rPr lang="en-GB" baseline="0" dirty="0"/>
              <a:t> because reported speech often needs the word ‘that.’ It doesn’t have anything in common with subjunctive. </a:t>
            </a:r>
            <a:endParaRPr lang="en-GB" dirty="0"/>
          </a:p>
        </p:txBody>
      </p:sp>
      <p:sp>
        <p:nvSpPr>
          <p:cNvPr id="4" name="Slide Number Placeholder 3"/>
          <p:cNvSpPr>
            <a:spLocks noGrp="1"/>
          </p:cNvSpPr>
          <p:nvPr>
            <p:ph type="sldNum" sz="quarter" idx="10"/>
          </p:nvPr>
        </p:nvSpPr>
        <p:spPr/>
        <p:txBody>
          <a:bodyPr/>
          <a:lstStyle/>
          <a:p>
            <a:fld id="{FC4EB3BE-E8B7-412D-AF86-BF8C59B1876E}" type="slidenum">
              <a:rPr lang="en-GB" smtClean="0"/>
              <a:t>12</a:t>
            </a:fld>
            <a:endParaRPr lang="en-GB"/>
          </a:p>
        </p:txBody>
      </p:sp>
    </p:spTree>
    <p:extLst>
      <p:ext uri="{BB962C8B-B14F-4D97-AF65-F5344CB8AC3E}">
        <p14:creationId xmlns:p14="http://schemas.microsoft.com/office/powerpoint/2010/main" val="393151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synonyms for said and useful adverbs that can support this.</a:t>
            </a:r>
          </a:p>
          <a:p>
            <a:r>
              <a:rPr lang="en-US" dirty="0"/>
              <a:t>Children cannot pick any random synonym, it must have a purpose/fit the context of the speech</a:t>
            </a:r>
          </a:p>
        </p:txBody>
      </p:sp>
      <p:sp>
        <p:nvSpPr>
          <p:cNvPr id="4" name="Slide Number Placeholder 3"/>
          <p:cNvSpPr>
            <a:spLocks noGrp="1"/>
          </p:cNvSpPr>
          <p:nvPr>
            <p:ph type="sldNum" sz="quarter" idx="5"/>
          </p:nvPr>
        </p:nvSpPr>
        <p:spPr/>
        <p:txBody>
          <a:bodyPr/>
          <a:lstStyle/>
          <a:p>
            <a:fld id="{AC9E5D77-2A61-3D42-B4BE-D8AED5E30A5C}" type="slidenum">
              <a:rPr lang="en-US" smtClean="0"/>
              <a:t>13</a:t>
            </a:fld>
            <a:endParaRPr lang="en-US"/>
          </a:p>
        </p:txBody>
      </p:sp>
    </p:spTree>
    <p:extLst>
      <p:ext uri="{BB962C8B-B14F-4D97-AF65-F5344CB8AC3E}">
        <p14:creationId xmlns:p14="http://schemas.microsoft.com/office/powerpoint/2010/main" val="249094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77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42173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1018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7629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9273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68713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6352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37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5248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5915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BF8E6-FDCA-0D41-B019-A75C64AA8CC7}"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701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BF8E6-FDCA-0D41-B019-A75C64AA8CC7}" type="datetimeFigureOut">
              <a:rPr lang="en-US" smtClean="0"/>
              <a:t>5/7/20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7045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4821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174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55BF8E6-FDCA-0D41-B019-A75C64AA8CC7}" type="datetimeFigureOut">
              <a:rPr lang="en-US" smtClean="0"/>
              <a:t>5/7/20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8965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553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BF8E6-FDCA-0D41-B019-A75C64AA8CC7}" type="datetimeFigureOut">
              <a:rPr lang="en-US" smtClean="0"/>
              <a:t>5/7/20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0FCD67-0B12-6E4F-A57C-0EB524DF8CFD}" type="slidenum">
              <a:rPr lang="en-US" smtClean="0"/>
              <a:t>‹#›</a:t>
            </a:fld>
            <a:endParaRPr lang="en-US"/>
          </a:p>
        </p:txBody>
      </p:sp>
    </p:spTree>
    <p:extLst>
      <p:ext uri="{BB962C8B-B14F-4D97-AF65-F5344CB8AC3E}">
        <p14:creationId xmlns:p14="http://schemas.microsoft.com/office/powerpoint/2010/main" val="219081588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XnJyczuzeAhWR4YUKHdLWCBQQjRx6BAgBEAU&amp;url=https://www.canstockphoto.com/illustration/ww1.html&amp;psig=AOvVaw0wmxSCyTG6_prm7PjwYw3N&amp;ust=15431345245121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Picture 2" descr="Image result for newspaper clipart">
            <a:extLst>
              <a:ext uri="{FF2B5EF4-FFF2-40B4-BE49-F238E27FC236}">
                <a16:creationId xmlns:a16="http://schemas.microsoft.com/office/drawing/2014/main" id="{C7977ACD-35ED-D14F-8867-4772D0143EF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94" r="6934" b="-1"/>
          <a:stretch/>
        </p:blipFill>
        <p:spPr bwMode="auto">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8" descr="Image result for newspaper clipart">
            <a:extLst>
              <a:ext uri="{FF2B5EF4-FFF2-40B4-BE49-F238E27FC236}">
                <a16:creationId xmlns:a16="http://schemas.microsoft.com/office/drawing/2014/main" id="{A8966CBE-99D4-B945-AEE7-CEB2DC5604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395" r="8332" b="-1"/>
          <a:stretch/>
        </p:blipFill>
        <p:spPr bwMode="auto">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a:noFill/>
          <a:extLst>
            <a:ext uri="{909E8E84-426E-40DD-AFC4-6F175D3DCCD1}">
              <a14:hiddenFill xmlns:a14="http://schemas.microsoft.com/office/drawing/2010/main">
                <a:solidFill>
                  <a:srgbClr val="FFFFFF"/>
                </a:solidFill>
              </a14:hiddenFill>
            </a:ext>
          </a:extLst>
        </p:spPr>
      </p:pic>
      <p:sp>
        <p:nvSpPr>
          <p:cNvPr id="4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44" name="Freeform: Shape 4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92BE8B-1627-754F-901A-B2C1D799FEB8}"/>
              </a:ext>
            </a:extLst>
          </p:cNvPr>
          <p:cNvSpPr txBox="1"/>
          <p:nvPr/>
        </p:nvSpPr>
        <p:spPr>
          <a:xfrm>
            <a:off x="636916" y="4854346"/>
            <a:ext cx="10407602" cy="868026"/>
          </a:xfrm>
          <a:prstGeom prst="rect">
            <a:avLst/>
          </a:prstGeom>
        </p:spPr>
        <p:txBody>
          <a:bodyPr vert="horz" lIns="91440" tIns="45720" rIns="91440" bIns="45720" rtlCol="0" anchor="b">
            <a:normAutofit/>
          </a:bodyPr>
          <a:lstStyle/>
          <a:p>
            <a:pPr>
              <a:spcBef>
                <a:spcPct val="0"/>
              </a:spcBef>
              <a:spcAft>
                <a:spcPts val="600"/>
              </a:spcAft>
            </a:pPr>
            <a:r>
              <a:rPr lang="en-US" sz="4800" dirty="0">
                <a:solidFill>
                  <a:srgbClr val="EBEBEB"/>
                </a:solidFill>
                <a:latin typeface="Arial Rounded MT Bold" panose="020F0704030504030204" pitchFamily="34" charset="77"/>
                <a:ea typeface="+mj-ea"/>
                <a:cs typeface="+mj-cs"/>
              </a:rPr>
              <a:t>Newspaper Report</a:t>
            </a:r>
          </a:p>
        </p:txBody>
      </p:sp>
    </p:spTree>
    <p:extLst>
      <p:ext uri="{BB962C8B-B14F-4D97-AF65-F5344CB8AC3E}">
        <p14:creationId xmlns:p14="http://schemas.microsoft.com/office/powerpoint/2010/main" val="83762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6" y="8650"/>
            <a:ext cx="10218821" cy="6849351"/>
          </a:xfrm>
        </p:spPr>
        <p:txBody>
          <a:bodyPr>
            <a:noAutofit/>
          </a:bodyPr>
          <a:lstStyle/>
          <a:p>
            <a:pPr marL="0" indent="0" algn="ctr">
              <a:buNone/>
            </a:pPr>
            <a:r>
              <a:rPr lang="en-GB" sz="5400" b="1" dirty="0">
                <a:solidFill>
                  <a:srgbClr val="0070C0"/>
                </a:solidFill>
                <a:latin typeface="Arial Rounded MT Bold" panose="020F0704030504030204" pitchFamily="34" charset="0"/>
              </a:rPr>
              <a:t>What is the essential checklist for direct speech?</a:t>
            </a:r>
            <a:endParaRPr lang="en-GB" sz="3600" dirty="0">
              <a:solidFill>
                <a:srgbClr val="0070C0"/>
              </a:solidFill>
              <a:latin typeface="Arial Rounded MT Bold" panose="020F0704030504030204" pitchFamily="34" charset="0"/>
            </a:endParaRPr>
          </a:p>
          <a:p>
            <a:r>
              <a:rPr lang="en-GB" sz="3600" dirty="0">
                <a:solidFill>
                  <a:srgbClr val="0070C0"/>
                </a:solidFill>
                <a:latin typeface="Arial Rounded MT Bold" panose="020F0704030504030204" pitchFamily="34" charset="0"/>
              </a:rPr>
              <a:t>“</a:t>
            </a:r>
          </a:p>
          <a:p>
            <a:r>
              <a:rPr lang="en-GB" sz="3600" dirty="0">
                <a:solidFill>
                  <a:srgbClr val="0070C0"/>
                </a:solidFill>
                <a:latin typeface="Arial Rounded MT Bold" panose="020F0704030504030204" pitchFamily="34" charset="0"/>
              </a:rPr>
              <a:t>ABC</a:t>
            </a:r>
          </a:p>
          <a:p>
            <a:r>
              <a:rPr lang="en-GB" sz="3600" dirty="0">
                <a:solidFill>
                  <a:srgbClr val="0070C0"/>
                </a:solidFill>
                <a:latin typeface="Arial Rounded MT Bold" panose="020F0704030504030204" pitchFamily="34" charset="0"/>
              </a:rPr>
              <a:t>writing the sentence</a:t>
            </a:r>
          </a:p>
          <a:p>
            <a:r>
              <a:rPr lang="en-GB" sz="3600" dirty="0">
                <a:solidFill>
                  <a:srgbClr val="0070C0"/>
                </a:solidFill>
                <a:latin typeface="Arial Rounded MT Bold" panose="020F0704030504030204" pitchFamily="34" charset="0"/>
              </a:rPr>
              <a:t>using closing punctuation  !  ?  ,</a:t>
            </a:r>
          </a:p>
          <a:p>
            <a:r>
              <a:rPr lang="en-GB" sz="3600" dirty="0">
                <a:solidFill>
                  <a:srgbClr val="0070C0"/>
                </a:solidFill>
                <a:latin typeface="Arial Rounded MT Bold" panose="020F0704030504030204" pitchFamily="34" charset="0"/>
              </a:rPr>
              <a:t>”</a:t>
            </a:r>
          </a:p>
          <a:p>
            <a:r>
              <a:rPr lang="en-GB" sz="3600" dirty="0">
                <a:solidFill>
                  <a:srgbClr val="0070C0"/>
                </a:solidFill>
                <a:latin typeface="Arial Rounded MT Bold" panose="020F0704030504030204" pitchFamily="34" charset="0"/>
              </a:rPr>
              <a:t>writing who said it and how it was said. </a:t>
            </a:r>
          </a:p>
        </p:txBody>
      </p:sp>
      <p:pic>
        <p:nvPicPr>
          <p:cNvPr id="2050" name="Picture 2" descr="Image result for speech mar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7" t="24060" r="5099" b="22830"/>
          <a:stretch/>
        </p:blipFill>
        <p:spPr bwMode="auto">
          <a:xfrm>
            <a:off x="8184232" y="2708920"/>
            <a:ext cx="2077770" cy="122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650"/>
            <a:ext cx="9144000" cy="6849351"/>
          </a:xfrm>
        </p:spPr>
        <p:txBody>
          <a:bodyPr>
            <a:normAutofit fontScale="92500" lnSpcReduction="10000"/>
          </a:bodyPr>
          <a:lstStyle/>
          <a:p>
            <a:pPr marL="0" indent="0" algn="ctr">
              <a:buNone/>
            </a:pPr>
            <a:endParaRPr lang="en-GB" sz="5800" dirty="0">
              <a:solidFill>
                <a:srgbClr val="0070C0"/>
              </a:solidFill>
              <a:latin typeface="Arial Rounded MT Bold" panose="020F0704030504030204" pitchFamily="34" charset="0"/>
            </a:endParaRPr>
          </a:p>
          <a:p>
            <a:pPr marL="0" indent="0" algn="ctr">
              <a:buNone/>
            </a:pPr>
            <a:r>
              <a:rPr lang="en-GB" sz="5800" dirty="0">
                <a:solidFill>
                  <a:srgbClr val="0070C0"/>
                </a:solidFill>
                <a:latin typeface="Arial Rounded MT Bold" panose="020F0704030504030204" pitchFamily="34" charset="0"/>
              </a:rPr>
              <a:t>What is reported speech?</a:t>
            </a:r>
          </a:p>
          <a:p>
            <a:pPr marL="0" indent="0" algn="ctr">
              <a:buNone/>
            </a:pPr>
            <a:endParaRPr lang="en-GB" sz="5800" dirty="0">
              <a:solidFill>
                <a:srgbClr val="0070C0"/>
              </a:solidFill>
              <a:latin typeface="Arial Rounded MT Bold" panose="020F0704030504030204" pitchFamily="34" charset="0"/>
            </a:endParaRPr>
          </a:p>
          <a:p>
            <a:pPr marL="0" indent="0">
              <a:buNone/>
            </a:pPr>
            <a:r>
              <a:rPr lang="en-GB" sz="5800" dirty="0">
                <a:solidFill>
                  <a:srgbClr val="0070C0"/>
                </a:solidFill>
                <a:latin typeface="Arial Rounded MT Bold" panose="020F0704030504030204" pitchFamily="34" charset="0"/>
              </a:rPr>
              <a:t>Reported speech is when we tell someone what someone else has said but we don’t report it word for word.</a:t>
            </a:r>
          </a:p>
        </p:txBody>
      </p:sp>
    </p:spTree>
    <p:extLst>
      <p:ext uri="{BB962C8B-B14F-4D97-AF65-F5344CB8AC3E}">
        <p14:creationId xmlns:p14="http://schemas.microsoft.com/office/powerpoint/2010/main" val="218085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3" y="8650"/>
            <a:ext cx="9144000" cy="6849351"/>
          </a:xfrm>
        </p:spPr>
        <p:txBody>
          <a:bodyPr>
            <a:noAutofit/>
          </a:bodyPr>
          <a:lstStyle/>
          <a:p>
            <a:pPr marL="0" indent="0" algn="ctr">
              <a:buNone/>
            </a:pPr>
            <a:r>
              <a:rPr lang="en-GB" sz="5400" b="1" u="sng" dirty="0">
                <a:solidFill>
                  <a:srgbClr val="0070C0"/>
                </a:solidFill>
                <a:latin typeface="Arial Rounded MT Bold" panose="020F0704030504030204" pitchFamily="34" charset="0"/>
              </a:rPr>
              <a:t>Reported speech checklist</a:t>
            </a:r>
          </a:p>
          <a:p>
            <a:pPr marL="0" indent="0">
              <a:buNone/>
            </a:pPr>
            <a:endParaRPr lang="en-GB" sz="3600" dirty="0">
              <a:solidFill>
                <a:srgbClr val="0070C0"/>
              </a:solidFill>
              <a:latin typeface="Arial Rounded MT Bold" panose="020F0704030504030204" pitchFamily="34" charset="0"/>
            </a:endParaRPr>
          </a:p>
          <a:p>
            <a:r>
              <a:rPr lang="en-GB" sz="3600" dirty="0">
                <a:solidFill>
                  <a:srgbClr val="0070C0"/>
                </a:solidFill>
                <a:latin typeface="Arial Rounded MT Bold" panose="020F0704030504030204" pitchFamily="34" charset="0"/>
              </a:rPr>
              <a:t>a noun or pronoun for the third person.</a:t>
            </a:r>
          </a:p>
          <a:p>
            <a:r>
              <a:rPr lang="en-GB" sz="3600" dirty="0">
                <a:solidFill>
                  <a:srgbClr val="0070C0"/>
                </a:solidFill>
                <a:latin typeface="Arial Rounded MT Bold" panose="020F0704030504030204" pitchFamily="34" charset="0"/>
              </a:rPr>
              <a:t>a verb that means ‘said.’</a:t>
            </a:r>
          </a:p>
          <a:p>
            <a:r>
              <a:rPr lang="en-GB" sz="3600" dirty="0">
                <a:solidFill>
                  <a:srgbClr val="0070C0"/>
                </a:solidFill>
                <a:latin typeface="Arial Rounded MT Bold" panose="020F0704030504030204" pitchFamily="34" charset="0"/>
              </a:rPr>
              <a:t>the word ‘that.’</a:t>
            </a:r>
          </a:p>
          <a:p>
            <a:r>
              <a:rPr lang="en-GB" sz="3600" dirty="0">
                <a:solidFill>
                  <a:srgbClr val="0070C0"/>
                </a:solidFill>
                <a:latin typeface="Arial Rounded MT Bold" panose="020F0704030504030204" pitchFamily="34" charset="0"/>
              </a:rPr>
              <a:t>the past tense. </a:t>
            </a:r>
          </a:p>
          <a:p>
            <a:endParaRPr lang="en-GB" sz="3600" dirty="0">
              <a:solidFill>
                <a:srgbClr val="0070C0"/>
              </a:solidFill>
              <a:latin typeface="Arial Rounded MT Bold" panose="020F0704030504030204" pitchFamily="34" charset="0"/>
            </a:endParaRPr>
          </a:p>
        </p:txBody>
      </p:sp>
      <p:pic>
        <p:nvPicPr>
          <p:cNvPr id="1026" name="Picture 2" descr="Image result for speak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297" y="4293097"/>
            <a:ext cx="1723661" cy="236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36712"/>
          </a:xfrm>
        </p:spPr>
        <p:txBody>
          <a:bodyPr>
            <a:normAutofit/>
          </a:bodyPr>
          <a:lstStyle/>
          <a:p>
            <a:r>
              <a:rPr lang="en-GB" sz="4000" b="1" u="sng" dirty="0">
                <a:solidFill>
                  <a:srgbClr val="0070C0"/>
                </a:solidFill>
                <a:latin typeface="Arial Rounded MT Bold" panose="020F0704030504030204" pitchFamily="34" charset="0"/>
              </a:rPr>
              <a:t>Speech Word Bank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621385"/>
              </p:ext>
            </p:extLst>
          </p:nvPr>
        </p:nvGraphicFramePr>
        <p:xfrm>
          <a:off x="1703512" y="908720"/>
          <a:ext cx="8784976" cy="5871940"/>
        </p:xfrm>
        <a:graphic>
          <a:graphicData uri="http://schemas.openxmlformats.org/drawingml/2006/table">
            <a:tbl>
              <a:tblPr firstRow="1" bandRow="1">
                <a:tableStyleId>{5C22544A-7EE6-4342-B048-85BDC9FD1C3A}</a:tableStyleId>
              </a:tblPr>
              <a:tblGrid>
                <a:gridCol w="4151856">
                  <a:extLst>
                    <a:ext uri="{9D8B030D-6E8A-4147-A177-3AD203B41FA5}">
                      <a16:colId xmlns:a16="http://schemas.microsoft.com/office/drawing/2014/main" val="20000"/>
                    </a:ext>
                  </a:extLst>
                </a:gridCol>
                <a:gridCol w="240632">
                  <a:extLst>
                    <a:ext uri="{9D8B030D-6E8A-4147-A177-3AD203B41FA5}">
                      <a16:colId xmlns:a16="http://schemas.microsoft.com/office/drawing/2014/main" val="2736399287"/>
                    </a:ext>
                  </a:extLst>
                </a:gridCol>
                <a:gridCol w="4392488">
                  <a:extLst>
                    <a:ext uri="{9D8B030D-6E8A-4147-A177-3AD203B41FA5}">
                      <a16:colId xmlns:a16="http://schemas.microsoft.com/office/drawing/2014/main" val="20001"/>
                    </a:ext>
                  </a:extLst>
                </a:gridCol>
              </a:tblGrid>
              <a:tr h="339820">
                <a:tc>
                  <a:txBody>
                    <a:bodyPr/>
                    <a:lstStyle/>
                    <a:p>
                      <a:pPr algn="ctr"/>
                      <a:r>
                        <a:rPr lang="en-GB" sz="1600" dirty="0">
                          <a:solidFill>
                            <a:schemeClr val="bg1"/>
                          </a:solidFill>
                          <a:latin typeface="SassoonCRInfant" panose="02010503020300020003" pitchFamily="2" charset="0"/>
                        </a:rPr>
                        <a:t>Synonyms of ‘said’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SassoonCRInfant" panose="02010503020300020003" pitchFamily="2" charset="0"/>
                        </a:rPr>
                        <a:t>Adverbs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52">
                <a:tc rowSpan="2">
                  <a:txBody>
                    <a:bodyPr/>
                    <a:lstStyle/>
                    <a:p>
                      <a:pPr algn="ctr"/>
                      <a:r>
                        <a:rPr lang="en-GB" sz="1600" dirty="0">
                          <a:solidFill>
                            <a:schemeClr val="bg1"/>
                          </a:solidFill>
                          <a:latin typeface="SassoonCRInfant" panose="02010503020300020003" pitchFamily="2" charset="0"/>
                        </a:rPr>
                        <a:t>announced</a:t>
                      </a:r>
                    </a:p>
                    <a:p>
                      <a:pPr algn="ctr"/>
                      <a:r>
                        <a:rPr lang="en-GB" sz="1600" dirty="0">
                          <a:solidFill>
                            <a:schemeClr val="bg1"/>
                          </a:solidFill>
                          <a:latin typeface="SassoonCRInfant" panose="02010503020300020003" pitchFamily="2" charset="0"/>
                        </a:rPr>
                        <a:t>claimed</a:t>
                      </a:r>
                    </a:p>
                    <a:p>
                      <a:pPr algn="ctr"/>
                      <a:r>
                        <a:rPr lang="en-GB" sz="1600" dirty="0">
                          <a:solidFill>
                            <a:schemeClr val="bg1"/>
                          </a:solidFill>
                          <a:latin typeface="SassoonCRInfant" panose="02010503020300020003" pitchFamily="2" charset="0"/>
                        </a:rPr>
                        <a:t>declared</a:t>
                      </a:r>
                    </a:p>
                    <a:p>
                      <a:pPr algn="ctr"/>
                      <a:r>
                        <a:rPr lang="en-GB" sz="1600" dirty="0">
                          <a:solidFill>
                            <a:schemeClr val="bg1"/>
                          </a:solidFill>
                          <a:latin typeface="SassoonCRInfant" panose="02010503020300020003" pitchFamily="2" charset="0"/>
                        </a:rPr>
                        <a:t>remarked</a:t>
                      </a:r>
                    </a:p>
                    <a:p>
                      <a:pPr algn="ctr"/>
                      <a:r>
                        <a:rPr lang="en-GB" sz="1600" dirty="0">
                          <a:solidFill>
                            <a:schemeClr val="bg1"/>
                          </a:solidFill>
                          <a:latin typeface="SassoonCRInfant" panose="02010503020300020003" pitchFamily="2" charset="0"/>
                        </a:rPr>
                        <a:t>replied</a:t>
                      </a:r>
                    </a:p>
                    <a:p>
                      <a:pPr algn="ctr"/>
                      <a:r>
                        <a:rPr lang="en-GB" sz="1600" dirty="0">
                          <a:solidFill>
                            <a:schemeClr val="bg1"/>
                          </a:solidFill>
                          <a:latin typeface="SassoonCRInfant" panose="02010503020300020003" pitchFamily="2" charset="0"/>
                        </a:rPr>
                        <a:t>stated</a:t>
                      </a:r>
                    </a:p>
                    <a:p>
                      <a:pPr algn="ctr"/>
                      <a:r>
                        <a:rPr lang="en-GB" sz="1600" dirty="0">
                          <a:solidFill>
                            <a:schemeClr val="bg1"/>
                          </a:solidFill>
                          <a:latin typeface="SassoonCRInfant" panose="02010503020300020003" pitchFamily="2" charset="0"/>
                        </a:rPr>
                        <a:t>suggested</a:t>
                      </a:r>
                    </a:p>
                    <a:p>
                      <a:pPr algn="ctr"/>
                      <a:r>
                        <a:rPr lang="en-GB" sz="1600" dirty="0">
                          <a:solidFill>
                            <a:schemeClr val="bg1"/>
                          </a:solidFill>
                          <a:latin typeface="SassoonCRInfant" panose="02010503020300020003" pitchFamily="2" charset="0"/>
                        </a:rPr>
                        <a:t>told</a:t>
                      </a:r>
                    </a:p>
                    <a:p>
                      <a:pPr algn="ctr"/>
                      <a:r>
                        <a:rPr lang="en-GB" sz="1600" dirty="0">
                          <a:solidFill>
                            <a:schemeClr val="bg1"/>
                          </a:solidFill>
                          <a:latin typeface="SassoonCRInfant" panose="02010503020300020003" pitchFamily="2" charset="0"/>
                        </a:rPr>
                        <a:t>fumed</a:t>
                      </a:r>
                    </a:p>
                    <a:p>
                      <a:pPr algn="ctr"/>
                      <a:r>
                        <a:rPr lang="en-GB" sz="1600" dirty="0">
                          <a:solidFill>
                            <a:schemeClr val="bg1"/>
                          </a:solidFill>
                          <a:latin typeface="SassoonCRInfant" panose="02010503020300020003" pitchFamily="2" charset="0"/>
                        </a:rPr>
                        <a:t>joked</a:t>
                      </a:r>
                    </a:p>
                    <a:p>
                      <a:pPr algn="ctr"/>
                      <a:r>
                        <a:rPr lang="en-GB" sz="1600" dirty="0">
                          <a:solidFill>
                            <a:schemeClr val="bg1"/>
                          </a:solidFill>
                          <a:latin typeface="SassoonCRInfant" panose="02010503020300020003" pitchFamily="2" charset="0"/>
                        </a:rPr>
                        <a:t>screamed</a:t>
                      </a:r>
                    </a:p>
                    <a:p>
                      <a:pPr algn="ctr"/>
                      <a:r>
                        <a:rPr lang="en-GB" sz="1600" dirty="0">
                          <a:solidFill>
                            <a:schemeClr val="bg1"/>
                          </a:solidFill>
                          <a:latin typeface="SassoonCRInfant" panose="02010503020300020003" pitchFamily="2" charset="0"/>
                        </a:rPr>
                        <a:t>shouted</a:t>
                      </a:r>
                    </a:p>
                    <a:p>
                      <a:pPr algn="ctr"/>
                      <a:r>
                        <a:rPr lang="en-GB" sz="1600" dirty="0">
                          <a:solidFill>
                            <a:schemeClr val="bg1"/>
                          </a:solidFill>
                          <a:latin typeface="SassoonCRInfant" panose="02010503020300020003" pitchFamily="2" charset="0"/>
                        </a:rPr>
                        <a:t>added</a:t>
                      </a:r>
                    </a:p>
                    <a:p>
                      <a:pPr algn="ctr"/>
                      <a:r>
                        <a:rPr lang="en-GB" sz="1600" dirty="0">
                          <a:solidFill>
                            <a:schemeClr val="bg1"/>
                          </a:solidFill>
                          <a:latin typeface="SassoonCRInfant" panose="02010503020300020003" pitchFamily="2" charset="0"/>
                        </a:rPr>
                        <a:t>commented</a:t>
                      </a:r>
                    </a:p>
                    <a:p>
                      <a:pPr algn="ctr"/>
                      <a:r>
                        <a:rPr lang="en-GB" sz="1600" dirty="0">
                          <a:solidFill>
                            <a:schemeClr val="bg1"/>
                          </a:solidFill>
                          <a:latin typeface="SassoonCRInfant" panose="02010503020300020003" pitchFamily="2" charset="0"/>
                        </a:rPr>
                        <a:t>recalled</a:t>
                      </a:r>
                    </a:p>
                    <a:p>
                      <a:pPr algn="ctr"/>
                      <a:r>
                        <a:rPr lang="en-GB" sz="1600" dirty="0">
                          <a:solidFill>
                            <a:schemeClr val="bg1"/>
                          </a:solidFill>
                          <a:latin typeface="SassoonCRInfant" panose="02010503020300020003" pitchFamily="2" charset="0"/>
                        </a:rPr>
                        <a:t>revealed</a:t>
                      </a:r>
                      <a:r>
                        <a:rPr lang="en-GB" sz="1600" baseline="0" dirty="0">
                          <a:solidFill>
                            <a:schemeClr val="bg1"/>
                          </a:solidFill>
                          <a:latin typeface="SassoonCRInfant" panose="02010503020300020003" pitchFamily="2" charset="0"/>
                        </a:rPr>
                        <a:t> </a:t>
                      </a:r>
                    </a:p>
                    <a:p>
                      <a:pPr algn="ctr"/>
                      <a:r>
                        <a:rPr lang="en-GB" sz="1600" baseline="0" dirty="0">
                          <a:solidFill>
                            <a:schemeClr val="bg1"/>
                          </a:solidFill>
                          <a:latin typeface="SassoonCRInfant" panose="02010503020300020003" pitchFamily="2" charset="0"/>
                        </a:rPr>
                        <a:t>answered </a:t>
                      </a:r>
                    </a:p>
                    <a:p>
                      <a:pPr algn="ctr"/>
                      <a:r>
                        <a:rPr lang="en-GB" sz="1600" baseline="0" dirty="0">
                          <a:solidFill>
                            <a:schemeClr val="bg1"/>
                          </a:solidFill>
                          <a:latin typeface="SassoonCRInfant" panose="02010503020300020003" pitchFamily="2" charset="0"/>
                        </a:rPr>
                        <a:t>described</a:t>
                      </a:r>
                    </a:p>
                    <a:p>
                      <a:pPr algn="ctr"/>
                      <a:r>
                        <a:rPr lang="en-GB" sz="1600" baseline="0" dirty="0">
                          <a:solidFill>
                            <a:schemeClr val="bg1"/>
                          </a:solidFill>
                          <a:latin typeface="SassoonCRInfant" panose="02010503020300020003" pitchFamily="2" charset="0"/>
                        </a:rPr>
                        <a:t>explained</a:t>
                      </a:r>
                    </a:p>
                    <a:p>
                      <a:pPr algn="ctr"/>
                      <a:r>
                        <a:rPr lang="en-GB" sz="1600" baseline="0" dirty="0">
                          <a:solidFill>
                            <a:schemeClr val="bg1"/>
                          </a:solidFill>
                          <a:latin typeface="SassoonCRInfant" panose="02010503020300020003" pitchFamily="2" charset="0"/>
                        </a:rPr>
                        <a:t>reckoned</a:t>
                      </a:r>
                    </a:p>
                    <a:p>
                      <a:pPr algn="ctr"/>
                      <a:r>
                        <a:rPr lang="en-GB" sz="1600" baseline="0" dirty="0">
                          <a:solidFill>
                            <a:schemeClr val="bg1"/>
                          </a:solidFill>
                          <a:latin typeface="SassoonCRInfant" panose="02010503020300020003" pitchFamily="2" charset="0"/>
                        </a:rPr>
                        <a:t>blurted</a:t>
                      </a:r>
                    </a:p>
                    <a:p>
                      <a:pPr algn="ctr"/>
                      <a:r>
                        <a:rPr lang="en-GB" sz="1600" baseline="0" dirty="0">
                          <a:solidFill>
                            <a:schemeClr val="bg1"/>
                          </a:solidFill>
                          <a:latin typeface="SassoonCRInfant" panose="02010503020300020003" pitchFamily="2" charset="0"/>
                        </a:rPr>
                        <a:t>questioned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600" baseline="0" dirty="0">
                        <a:solidFill>
                          <a:schemeClr val="bg1"/>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bg1"/>
                          </a:solidFill>
                          <a:latin typeface="SassoonCRInfant" panose="02010503020300020003" pitchFamily="2" charset="0"/>
                        </a:rPr>
                        <a:t>Don’t forget that you can use adverbs</a:t>
                      </a:r>
                      <a:r>
                        <a:rPr lang="en-GB" sz="1300" baseline="0" dirty="0">
                          <a:solidFill>
                            <a:schemeClr val="bg1"/>
                          </a:solidFill>
                          <a:latin typeface="SassoonCRInfant" panose="02010503020300020003" pitchFamily="2" charset="0"/>
                        </a:rPr>
                        <a:t> that start with the word </a:t>
                      </a:r>
                      <a:r>
                        <a:rPr lang="en-GB" sz="1300" b="1" u="sng" baseline="0" dirty="0">
                          <a:solidFill>
                            <a:schemeClr val="bg1"/>
                          </a:solidFill>
                          <a:latin typeface="SassoonCRInfant" panose="02010503020300020003" pitchFamily="2" charset="0"/>
                        </a:rPr>
                        <a:t>‘with’</a:t>
                      </a:r>
                      <a:r>
                        <a:rPr lang="en-GB" sz="1300" baseline="0" dirty="0">
                          <a:solidFill>
                            <a:schemeClr val="bg1"/>
                          </a:solidFill>
                          <a:latin typeface="SassoonCRInfant" panose="02010503020300020003" pitchFamily="2" charset="0"/>
                        </a:rPr>
                        <a:t> or </a:t>
                      </a:r>
                      <a:r>
                        <a:rPr lang="en-GB" sz="1300" b="1" u="sng" baseline="0" dirty="0">
                          <a:solidFill>
                            <a:schemeClr val="bg1"/>
                          </a:solidFill>
                          <a:latin typeface="SassoonCRInfant" panose="02010503020300020003" pitchFamily="2" charset="0"/>
                        </a:rPr>
                        <a:t>‘in’</a:t>
                      </a:r>
                      <a:r>
                        <a:rPr lang="en-GB" sz="1300" baseline="0" dirty="0">
                          <a:solidFill>
                            <a:schemeClr val="bg1"/>
                          </a:solidFill>
                          <a:latin typeface="SassoonCRInfant" panose="02010503020300020003" pitchFamily="2" charset="0"/>
                        </a:rPr>
                        <a:t> followed by the word or root word from the list below. (Warning: doesn’t work with all of them)!</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7805">
                <a:tc vMerge="1">
                  <a:txBody>
                    <a:bodyPr/>
                    <a:lstStyle/>
                    <a:p>
                      <a:endParaRPr lang="en-GB"/>
                    </a:p>
                  </a:txBody>
                  <a:tcPr/>
                </a:tc>
                <a:tc vMerge="1">
                  <a:txBody>
                    <a:bodyPr/>
                    <a:lstStyle/>
                    <a:p>
                      <a:endParaRPr lang="en-US"/>
                    </a:p>
                  </a:txBody>
                  <a:tcPr/>
                </a:tc>
                <a:tc>
                  <a:txBody>
                    <a:bodyPr/>
                    <a:lstStyle/>
                    <a:p>
                      <a:pPr algn="ctr"/>
                      <a:r>
                        <a:rPr lang="en-GB" sz="1300" dirty="0">
                          <a:solidFill>
                            <a:schemeClr val="bg1"/>
                          </a:solidFill>
                          <a:latin typeface="SassoonCRInfant" panose="02010503020300020003" pitchFamily="2" charset="0"/>
                        </a:rPr>
                        <a:t>gleefully</a:t>
                      </a:r>
                    </a:p>
                    <a:p>
                      <a:pPr algn="ctr"/>
                      <a:r>
                        <a:rPr lang="en-GB" sz="1300" dirty="0">
                          <a:solidFill>
                            <a:schemeClr val="bg1"/>
                          </a:solidFill>
                          <a:latin typeface="SassoonCRInfant" panose="02010503020300020003" pitchFamily="2" charset="0"/>
                        </a:rPr>
                        <a:t>honestly</a:t>
                      </a:r>
                    </a:p>
                    <a:p>
                      <a:pPr algn="ctr"/>
                      <a:r>
                        <a:rPr lang="en-GB" sz="1300" dirty="0">
                          <a:solidFill>
                            <a:schemeClr val="bg1"/>
                          </a:solidFill>
                          <a:latin typeface="SassoonCRInfant" panose="02010503020300020003" pitchFamily="2" charset="0"/>
                        </a:rPr>
                        <a:t>nervously</a:t>
                      </a:r>
                    </a:p>
                    <a:p>
                      <a:pPr algn="ctr"/>
                      <a:r>
                        <a:rPr lang="en-GB" sz="1300" dirty="0">
                          <a:solidFill>
                            <a:schemeClr val="bg1"/>
                          </a:solidFill>
                          <a:latin typeface="SassoonCRInfant" panose="02010503020300020003" pitchFamily="2" charset="0"/>
                        </a:rPr>
                        <a:t>politely</a:t>
                      </a:r>
                    </a:p>
                    <a:p>
                      <a:pPr algn="ctr"/>
                      <a:r>
                        <a:rPr lang="en-GB" sz="1300" dirty="0">
                          <a:solidFill>
                            <a:schemeClr val="bg1"/>
                          </a:solidFill>
                          <a:latin typeface="SassoonCRInfant" panose="02010503020300020003" pitchFamily="2" charset="0"/>
                        </a:rPr>
                        <a:t>quickly </a:t>
                      </a:r>
                    </a:p>
                    <a:p>
                      <a:pPr algn="ctr"/>
                      <a:r>
                        <a:rPr lang="en-GB" sz="1300" dirty="0">
                          <a:solidFill>
                            <a:schemeClr val="bg1"/>
                          </a:solidFill>
                          <a:latin typeface="SassoonCRInfant" panose="02010503020300020003" pitchFamily="2" charset="0"/>
                        </a:rPr>
                        <a:t>rudely</a:t>
                      </a:r>
                    </a:p>
                    <a:p>
                      <a:pPr algn="ctr"/>
                      <a:r>
                        <a:rPr lang="en-GB" sz="1300" dirty="0">
                          <a:solidFill>
                            <a:schemeClr val="bg1"/>
                          </a:solidFill>
                          <a:latin typeface="SassoonCRInfant" panose="02010503020300020003" pitchFamily="2" charset="0"/>
                        </a:rPr>
                        <a:t>seriously </a:t>
                      </a:r>
                    </a:p>
                    <a:p>
                      <a:pPr algn="ctr"/>
                      <a:r>
                        <a:rPr lang="en-GB" sz="1300" dirty="0">
                          <a:solidFill>
                            <a:schemeClr val="bg1"/>
                          </a:solidFill>
                          <a:latin typeface="SassoonCRInfant" panose="02010503020300020003" pitchFamily="2" charset="0"/>
                        </a:rPr>
                        <a:t>bravely</a:t>
                      </a:r>
                    </a:p>
                    <a:p>
                      <a:pPr algn="ctr"/>
                      <a:r>
                        <a:rPr lang="en-GB" sz="1300" dirty="0">
                          <a:solidFill>
                            <a:schemeClr val="bg1"/>
                          </a:solidFill>
                          <a:latin typeface="SassoonCRInfant" panose="02010503020300020003" pitchFamily="2" charset="0"/>
                        </a:rPr>
                        <a:t>eagerly</a:t>
                      </a:r>
                    </a:p>
                    <a:p>
                      <a:pPr algn="ctr"/>
                      <a:r>
                        <a:rPr lang="en-GB" sz="1300" dirty="0">
                          <a:solidFill>
                            <a:schemeClr val="bg1"/>
                          </a:solidFill>
                          <a:latin typeface="SassoonCRInfant" panose="02010503020300020003" pitchFamily="2" charset="0"/>
                        </a:rPr>
                        <a:t>inquisitively </a:t>
                      </a:r>
                    </a:p>
                    <a:p>
                      <a:pPr algn="ctr"/>
                      <a:r>
                        <a:rPr lang="en-GB" sz="1300" dirty="0">
                          <a:solidFill>
                            <a:schemeClr val="bg1"/>
                          </a:solidFill>
                          <a:latin typeface="SassoonCRInfant" panose="02010503020300020003" pitchFamily="2" charset="0"/>
                        </a:rPr>
                        <a:t>kindly</a:t>
                      </a:r>
                    </a:p>
                    <a:p>
                      <a:pPr algn="ctr"/>
                      <a:r>
                        <a:rPr lang="en-GB" sz="1300" dirty="0">
                          <a:solidFill>
                            <a:schemeClr val="bg1"/>
                          </a:solidFill>
                          <a:latin typeface="SassoonCRInfant" panose="02010503020300020003" pitchFamily="2" charset="0"/>
                        </a:rPr>
                        <a:t>merrily</a:t>
                      </a:r>
                    </a:p>
                    <a:p>
                      <a:pPr algn="ctr"/>
                      <a:r>
                        <a:rPr lang="en-GB" sz="1300" dirty="0">
                          <a:solidFill>
                            <a:schemeClr val="bg1"/>
                          </a:solidFill>
                          <a:latin typeface="SassoonCRInfant" panose="02010503020300020003" pitchFamily="2" charset="0"/>
                        </a:rPr>
                        <a:t>angrily</a:t>
                      </a:r>
                    </a:p>
                    <a:p>
                      <a:pPr algn="ctr"/>
                      <a:r>
                        <a:rPr lang="en-GB" sz="1300" dirty="0">
                          <a:solidFill>
                            <a:schemeClr val="bg1"/>
                          </a:solidFill>
                          <a:latin typeface="SassoonCRInfant" panose="02010503020300020003" pitchFamily="2" charset="0"/>
                        </a:rPr>
                        <a:t>brightly</a:t>
                      </a:r>
                    </a:p>
                    <a:p>
                      <a:pPr algn="ctr"/>
                      <a:r>
                        <a:rPr lang="en-GB" sz="1300" dirty="0">
                          <a:solidFill>
                            <a:schemeClr val="bg1"/>
                          </a:solidFill>
                          <a:latin typeface="SassoonCRInfant" panose="02010503020300020003" pitchFamily="2" charset="0"/>
                        </a:rPr>
                        <a:t>defiantly</a:t>
                      </a:r>
                    </a:p>
                    <a:p>
                      <a:pPr algn="ctr"/>
                      <a:r>
                        <a:rPr lang="en-GB" sz="1300" dirty="0">
                          <a:solidFill>
                            <a:schemeClr val="bg1"/>
                          </a:solidFill>
                          <a:latin typeface="SassoonCRInfant" panose="02010503020300020003" pitchFamily="2" charset="0"/>
                        </a:rPr>
                        <a:t>happily</a:t>
                      </a:r>
                    </a:p>
                    <a:p>
                      <a:pPr algn="ctr"/>
                      <a:r>
                        <a:rPr lang="en-GB" sz="1300" dirty="0">
                          <a:solidFill>
                            <a:schemeClr val="bg1"/>
                          </a:solidFill>
                          <a:latin typeface="SassoonCRInfant" panose="02010503020300020003" pitchFamily="2" charset="0"/>
                        </a:rPr>
                        <a:t>irritably </a:t>
                      </a:r>
                    </a:p>
                    <a:p>
                      <a:pPr algn="ctr"/>
                      <a:r>
                        <a:rPr lang="en-GB" sz="1300" dirty="0">
                          <a:solidFill>
                            <a:schemeClr val="bg1"/>
                          </a:solidFill>
                          <a:latin typeface="SassoonCRInfant" panose="02010503020300020003" pitchFamily="2" charset="0"/>
                        </a:rPr>
                        <a:t>sharply </a:t>
                      </a:r>
                    </a:p>
                    <a:p>
                      <a:pPr algn="ctr"/>
                      <a:r>
                        <a:rPr lang="en-GB" sz="1300" dirty="0">
                          <a:solidFill>
                            <a:schemeClr val="bg1"/>
                          </a:solidFill>
                          <a:latin typeface="SassoonCRInfant" panose="02010503020300020003" pitchFamily="2" charset="0"/>
                        </a:rPr>
                        <a:t>anxiously</a:t>
                      </a:r>
                    </a:p>
                    <a:p>
                      <a:pPr algn="ctr"/>
                      <a:r>
                        <a:rPr lang="en-GB" sz="1300" dirty="0">
                          <a:solidFill>
                            <a:schemeClr val="bg1"/>
                          </a:solidFill>
                          <a:latin typeface="SassoonCRInfant" panose="02010503020300020003" pitchFamily="2" charset="0"/>
                        </a:rPr>
                        <a:t>boastfully</a:t>
                      </a:r>
                    </a:p>
                    <a:p>
                      <a:pPr algn="ctr"/>
                      <a:r>
                        <a:rPr lang="en-GB" sz="1300" dirty="0">
                          <a:solidFill>
                            <a:schemeClr val="bg1"/>
                          </a:solidFill>
                          <a:latin typeface="SassoonCRInfant" panose="02010503020300020003" pitchFamily="2" charset="0"/>
                        </a:rPr>
                        <a:t>cheerfully </a:t>
                      </a:r>
                    </a:p>
                    <a:p>
                      <a:pPr algn="ctr"/>
                      <a:r>
                        <a:rPr lang="en-GB" sz="1300" dirty="0">
                          <a:solidFill>
                            <a:schemeClr val="bg1"/>
                          </a:solidFill>
                          <a:latin typeface="SassoonCRInfant" panose="02010503020300020003" pitchFamily="2" charset="0"/>
                        </a:rPr>
                        <a:t>dramatically </a:t>
                      </a:r>
                    </a:p>
                    <a:p>
                      <a:pPr algn="ctr"/>
                      <a:r>
                        <a:rPr lang="en-GB" sz="1300" dirty="0">
                          <a:solidFill>
                            <a:schemeClr val="bg1"/>
                          </a:solidFill>
                          <a:latin typeface="SassoonCRInfant" panose="02010503020300020003" pitchFamily="2" charset="0"/>
                        </a:rPr>
                        <a:t>speedily </a:t>
                      </a:r>
                    </a:p>
                    <a:p>
                      <a:pPr algn="ctr"/>
                      <a:r>
                        <a:rPr lang="en-GB" sz="1300" dirty="0">
                          <a:solidFill>
                            <a:schemeClr val="bg1"/>
                          </a:solidFill>
                          <a:latin typeface="SassoonCRInfant" panose="02010503020300020003" pitchFamily="2" charset="0"/>
                        </a:rPr>
                        <a:t>unexpectedly </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06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63"/>
            <a:ext cx="9144000" cy="1143000"/>
          </a:xfrm>
        </p:spPr>
        <p:txBody>
          <a:bodyPr>
            <a:normAutofit/>
          </a:bodyPr>
          <a:lstStyle/>
          <a:p>
            <a:r>
              <a:rPr lang="en-GB" sz="4800" b="1" u="sng" dirty="0">
                <a:solidFill>
                  <a:srgbClr val="0070C0"/>
                </a:solidFill>
                <a:latin typeface="Arial Rounded MT Bold" panose="020F0704030504030204" pitchFamily="34" charset="0"/>
              </a:rPr>
              <a:t>Features of a newspaper</a:t>
            </a:r>
          </a:p>
        </p:txBody>
      </p:sp>
      <p:sp>
        <p:nvSpPr>
          <p:cNvPr id="3" name="Content Placeholder 2"/>
          <p:cNvSpPr>
            <a:spLocks noGrp="1"/>
          </p:cNvSpPr>
          <p:nvPr>
            <p:ph idx="1"/>
          </p:nvPr>
        </p:nvSpPr>
        <p:spPr>
          <a:xfrm>
            <a:off x="1524000" y="1124744"/>
            <a:ext cx="9144000" cy="5733256"/>
          </a:xfrm>
        </p:spPr>
        <p:txBody>
          <a:bodyPr>
            <a:normAutofit/>
          </a:bodyPr>
          <a:lstStyle/>
          <a:p>
            <a:r>
              <a:rPr lang="en-GB" dirty="0">
                <a:solidFill>
                  <a:srgbClr val="0070C0"/>
                </a:solidFill>
                <a:latin typeface="Arial Rounded MT Bold" panose="020F0704030504030204" pitchFamily="34" charset="0"/>
              </a:rPr>
              <a:t>Headline</a:t>
            </a:r>
          </a:p>
          <a:p>
            <a:r>
              <a:rPr lang="en-GB" dirty="0" err="1">
                <a:solidFill>
                  <a:srgbClr val="0070C0"/>
                </a:solidFill>
                <a:latin typeface="Arial Rounded MT Bold" panose="020F0704030504030204" pitchFamily="34" charset="0"/>
              </a:rPr>
              <a:t>Byline</a:t>
            </a:r>
            <a:endParaRPr lang="en-GB" dirty="0">
              <a:solidFill>
                <a:srgbClr val="0070C0"/>
              </a:solidFill>
              <a:latin typeface="Arial Rounded MT Bold" panose="020F0704030504030204" pitchFamily="34" charset="0"/>
            </a:endParaRPr>
          </a:p>
          <a:p>
            <a:r>
              <a:rPr lang="en-GB" dirty="0">
                <a:solidFill>
                  <a:srgbClr val="0070C0"/>
                </a:solidFill>
                <a:latin typeface="Arial Rounded MT Bold" panose="020F0704030504030204" pitchFamily="34" charset="0"/>
              </a:rPr>
              <a:t>Opening – the 5Ws!</a:t>
            </a:r>
          </a:p>
          <a:p>
            <a:r>
              <a:rPr lang="en-GB" dirty="0">
                <a:solidFill>
                  <a:srgbClr val="0070C0"/>
                </a:solidFill>
                <a:latin typeface="Arial Rounded MT Bold" panose="020F0704030504030204" pitchFamily="34" charset="0"/>
              </a:rPr>
              <a:t>Time connectives and fronted adverbials</a:t>
            </a:r>
          </a:p>
          <a:p>
            <a:r>
              <a:rPr lang="en-GB" dirty="0">
                <a:solidFill>
                  <a:srgbClr val="0070C0"/>
                </a:solidFill>
                <a:latin typeface="Arial Rounded MT Bold" panose="020F0704030504030204" pitchFamily="34" charset="0"/>
              </a:rPr>
              <a:t>Relative clauses</a:t>
            </a:r>
          </a:p>
          <a:p>
            <a:r>
              <a:rPr lang="en-GB" dirty="0">
                <a:solidFill>
                  <a:srgbClr val="0070C0"/>
                </a:solidFill>
                <a:latin typeface="Arial Rounded MT Bold" panose="020F0704030504030204" pitchFamily="34" charset="0"/>
              </a:rPr>
              <a:t>Direct speech</a:t>
            </a:r>
          </a:p>
          <a:p>
            <a:r>
              <a:rPr lang="en-GB" dirty="0">
                <a:solidFill>
                  <a:srgbClr val="0070C0"/>
                </a:solidFill>
                <a:latin typeface="Arial Rounded MT Bold" panose="020F0704030504030204" pitchFamily="34" charset="0"/>
              </a:rPr>
              <a:t>Reported speech</a:t>
            </a:r>
          </a:p>
          <a:p>
            <a:r>
              <a:rPr lang="en-GB" dirty="0">
                <a:solidFill>
                  <a:srgbClr val="0070C0"/>
                </a:solidFill>
                <a:latin typeface="Arial Rounded MT Bold" panose="020F0704030504030204" pitchFamily="34" charset="0"/>
              </a:rPr>
              <a:t>Third person</a:t>
            </a:r>
          </a:p>
          <a:p>
            <a:r>
              <a:rPr lang="en-GB" dirty="0">
                <a:solidFill>
                  <a:srgbClr val="0070C0"/>
                </a:solidFill>
                <a:latin typeface="Arial Rounded MT Bold" panose="020F0704030504030204" pitchFamily="34" charset="0"/>
              </a:rPr>
              <a:t>Past tense</a:t>
            </a:r>
          </a:p>
          <a:p>
            <a:r>
              <a:rPr lang="en-GB" dirty="0">
                <a:solidFill>
                  <a:srgbClr val="0070C0"/>
                </a:solidFill>
                <a:latin typeface="Arial Rounded MT Bold" panose="020F0704030504030204" pitchFamily="34" charset="0"/>
              </a:rPr>
              <a:t>Closing </a:t>
            </a:r>
          </a:p>
          <a:p>
            <a:endParaRPr lang="en-GB" dirty="0">
              <a:solidFill>
                <a:srgbClr val="0070C0"/>
              </a:solidFill>
              <a:latin typeface="Arial Rounded MT Bold" panose="020F0704030504030204" pitchFamily="34" charset="0"/>
            </a:endParaRPr>
          </a:p>
          <a:p>
            <a:endParaRPr lang="en-GB" dirty="0">
              <a:solidFill>
                <a:srgbClr val="0070C0"/>
              </a:solidFill>
              <a:latin typeface="Arial Rounded MT Bold" panose="020F0704030504030204" pitchFamily="34" charset="0"/>
            </a:endParaRPr>
          </a:p>
        </p:txBody>
      </p:sp>
      <p:pic>
        <p:nvPicPr>
          <p:cNvPr id="5122" name="Picture 2" descr="Image result for headlin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171" y="3861049"/>
            <a:ext cx="4517571" cy="261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7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7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75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7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7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75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75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75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75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75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75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75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75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75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75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75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75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75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75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75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75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75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75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75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75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75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75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75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75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clock&#10;&#10;Description automatically generated">
            <a:extLst>
              <a:ext uri="{FF2B5EF4-FFF2-40B4-BE49-F238E27FC236}">
                <a16:creationId xmlns:a16="http://schemas.microsoft.com/office/drawing/2014/main" id="{52CFCF85-13C4-5845-88E7-EA4564FDE65F}"/>
              </a:ext>
            </a:extLst>
          </p:cNvPr>
          <p:cNvPicPr>
            <a:picLocks noChangeAspect="1"/>
          </p:cNvPicPr>
          <p:nvPr/>
        </p:nvPicPr>
        <p:blipFill>
          <a:blip r:embed="rId3"/>
          <a:stretch>
            <a:fillRect/>
          </a:stretch>
        </p:blipFill>
        <p:spPr>
          <a:xfrm>
            <a:off x="3448641" y="1690187"/>
            <a:ext cx="5291667" cy="1974007"/>
          </a:xfrm>
          <a:prstGeom prst="rect">
            <a:avLst/>
          </a:prstGeom>
        </p:spPr>
      </p:pic>
      <p:sp>
        <p:nvSpPr>
          <p:cNvPr id="6" name="TextBox 5">
            <a:extLst>
              <a:ext uri="{FF2B5EF4-FFF2-40B4-BE49-F238E27FC236}">
                <a16:creationId xmlns:a16="http://schemas.microsoft.com/office/drawing/2014/main" id="{7ECE74E6-9138-8D4A-8730-DE21E8261951}"/>
              </a:ext>
            </a:extLst>
          </p:cNvPr>
          <p:cNvSpPr txBox="1"/>
          <p:nvPr/>
        </p:nvSpPr>
        <p:spPr>
          <a:xfrm>
            <a:off x="310243" y="244929"/>
            <a:ext cx="11238289" cy="1200329"/>
          </a:xfrm>
          <a:prstGeom prst="rect">
            <a:avLst/>
          </a:prstGeom>
          <a:noFill/>
        </p:spPr>
        <p:txBody>
          <a:bodyPr wrap="square" rtlCol="0">
            <a:spAutoFit/>
          </a:bodyPr>
          <a:lstStyle/>
          <a:p>
            <a:pPr algn="ctr"/>
            <a:r>
              <a:rPr lang="en-US" dirty="0">
                <a:latin typeface="Arial Rounded MT Bold" panose="020F0704030504030204" pitchFamily="34" charset="77"/>
              </a:rPr>
              <a:t>Your task today will be to write a newspaper article on a topic of your choice. Before you start writing, you need to produce a small plan to help jot down your initial ideas, so you have a structure when writing.</a:t>
            </a:r>
          </a:p>
          <a:p>
            <a:pPr algn="ctr"/>
            <a:r>
              <a:rPr lang="en-US" dirty="0">
                <a:latin typeface="Arial Rounded MT Bold" panose="020F0704030504030204" pitchFamily="34" charset="77"/>
              </a:rPr>
              <a:t>On the following slide will be suggested topics that you may wish to write about. </a:t>
            </a:r>
          </a:p>
        </p:txBody>
      </p:sp>
      <p:sp>
        <p:nvSpPr>
          <p:cNvPr id="8" name="TextBox 7">
            <a:extLst>
              <a:ext uri="{FF2B5EF4-FFF2-40B4-BE49-F238E27FC236}">
                <a16:creationId xmlns:a16="http://schemas.microsoft.com/office/drawing/2014/main" id="{A8EBE7E0-3112-5647-B82C-C0628D8A5AC8}"/>
              </a:ext>
            </a:extLst>
          </p:cNvPr>
          <p:cNvSpPr txBox="1"/>
          <p:nvPr/>
        </p:nvSpPr>
        <p:spPr>
          <a:xfrm>
            <a:off x="475328" y="6243739"/>
            <a:ext cx="11238289" cy="369332"/>
          </a:xfrm>
          <a:prstGeom prst="rect">
            <a:avLst/>
          </a:prstGeom>
          <a:noFill/>
        </p:spPr>
        <p:txBody>
          <a:bodyPr wrap="square" rtlCol="0">
            <a:spAutoFit/>
          </a:bodyPr>
          <a:lstStyle/>
          <a:p>
            <a:pPr algn="ctr"/>
            <a:r>
              <a:rPr lang="en-US" dirty="0">
                <a:latin typeface="Arial Rounded MT Bold" panose="020F0704030504030204" pitchFamily="34" charset="77"/>
              </a:rPr>
              <a:t>Your plan can be either notes or verbally to an adult or a sibling.</a:t>
            </a:r>
          </a:p>
        </p:txBody>
      </p:sp>
      <p:sp>
        <p:nvSpPr>
          <p:cNvPr id="2" name="TextBox 1">
            <a:extLst>
              <a:ext uri="{FF2B5EF4-FFF2-40B4-BE49-F238E27FC236}">
                <a16:creationId xmlns:a16="http://schemas.microsoft.com/office/drawing/2014/main" id="{22DD96C2-D0A3-9346-A15D-C306FEF32478}"/>
              </a:ext>
            </a:extLst>
          </p:cNvPr>
          <p:cNvSpPr txBox="1"/>
          <p:nvPr/>
        </p:nvSpPr>
        <p:spPr>
          <a:xfrm>
            <a:off x="4004787" y="3920302"/>
            <a:ext cx="4179370" cy="2308324"/>
          </a:xfrm>
          <a:prstGeom prst="rect">
            <a:avLst/>
          </a:prstGeom>
          <a:noFill/>
        </p:spPr>
        <p:txBody>
          <a:bodyPr wrap="square" rtlCol="0">
            <a:spAutoFit/>
          </a:bodyPr>
          <a:lstStyle/>
          <a:p>
            <a:r>
              <a:rPr lang="en-US" sz="2400" b="1" dirty="0">
                <a:solidFill>
                  <a:srgbClr val="0070C0"/>
                </a:solidFill>
                <a:latin typeface="Arial Rounded MT Bold" panose="020F0704030504030204" pitchFamily="34" charset="77"/>
              </a:rPr>
              <a:t>Suggested structure:</a:t>
            </a:r>
          </a:p>
          <a:p>
            <a:r>
              <a:rPr lang="en-US" sz="2400" dirty="0">
                <a:solidFill>
                  <a:srgbClr val="0070C0"/>
                </a:solidFill>
                <a:latin typeface="Arial Rounded MT Bold" panose="020F0704030504030204" pitchFamily="34" charset="77"/>
              </a:rPr>
              <a:t>Opening paragraph (5 W’s)</a:t>
            </a:r>
          </a:p>
          <a:p>
            <a:r>
              <a:rPr lang="en-US" sz="2400" dirty="0">
                <a:solidFill>
                  <a:srgbClr val="0070C0"/>
                </a:solidFill>
                <a:latin typeface="Arial Rounded MT Bold" panose="020F0704030504030204" pitchFamily="34" charset="77"/>
              </a:rPr>
              <a:t>Paragraph one</a:t>
            </a:r>
          </a:p>
          <a:p>
            <a:r>
              <a:rPr lang="en-US" sz="2400" dirty="0">
                <a:solidFill>
                  <a:srgbClr val="0070C0"/>
                </a:solidFill>
                <a:latin typeface="Arial Rounded MT Bold" panose="020F0704030504030204" pitchFamily="34" charset="77"/>
              </a:rPr>
              <a:t>Paragraph two</a:t>
            </a:r>
          </a:p>
          <a:p>
            <a:r>
              <a:rPr lang="en-US" sz="2400" dirty="0">
                <a:solidFill>
                  <a:srgbClr val="0070C0"/>
                </a:solidFill>
                <a:latin typeface="Arial Rounded MT Bold" panose="020F0704030504030204" pitchFamily="34" charset="77"/>
              </a:rPr>
              <a:t>Paragraph three</a:t>
            </a:r>
          </a:p>
          <a:p>
            <a:r>
              <a:rPr lang="en-US" sz="2400" dirty="0">
                <a:solidFill>
                  <a:srgbClr val="0070C0"/>
                </a:solidFill>
                <a:latin typeface="Arial Rounded MT Bold" panose="020F0704030504030204" pitchFamily="34" charset="77"/>
              </a:rPr>
              <a:t>Closing paragraph</a:t>
            </a:r>
          </a:p>
        </p:txBody>
      </p:sp>
      <p:sp>
        <p:nvSpPr>
          <p:cNvPr id="4" name="Cloud 3">
            <a:extLst>
              <a:ext uri="{FF2B5EF4-FFF2-40B4-BE49-F238E27FC236}">
                <a16:creationId xmlns:a16="http://schemas.microsoft.com/office/drawing/2014/main" id="{63411900-BA3E-D146-85F2-177AD033E3E5}"/>
              </a:ext>
            </a:extLst>
          </p:cNvPr>
          <p:cNvSpPr/>
          <p:nvPr/>
        </p:nvSpPr>
        <p:spPr>
          <a:xfrm>
            <a:off x="0" y="3920302"/>
            <a:ext cx="4004787" cy="183881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Arial Rounded MT Bold" panose="020F0704030504030204" pitchFamily="34" charset="77"/>
              </a:rPr>
              <a:t>You may wish to include a photo and caption.</a:t>
            </a:r>
          </a:p>
        </p:txBody>
      </p:sp>
    </p:spTree>
    <p:extLst>
      <p:ext uri="{BB962C8B-B14F-4D97-AF65-F5344CB8AC3E}">
        <p14:creationId xmlns:p14="http://schemas.microsoft.com/office/powerpoint/2010/main" val="41244529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F0B6-4762-C441-9C6D-68023F3F74C6}"/>
              </a:ext>
            </a:extLst>
          </p:cNvPr>
          <p:cNvSpPr>
            <a:spLocks noGrp="1"/>
          </p:cNvSpPr>
          <p:nvPr>
            <p:ph type="title"/>
          </p:nvPr>
        </p:nvSpPr>
        <p:spPr>
          <a:xfrm>
            <a:off x="645130" y="0"/>
            <a:ext cx="9404723" cy="1400530"/>
          </a:xfrm>
        </p:spPr>
        <p:txBody>
          <a:bodyPr/>
          <a:lstStyle/>
          <a:p>
            <a:pPr algn="ctr"/>
            <a:r>
              <a:rPr lang="en-US" dirty="0">
                <a:solidFill>
                  <a:srgbClr val="0070C0"/>
                </a:solidFill>
                <a:latin typeface="Arial Rounded MT Bold" panose="020F0704030504030204" pitchFamily="34" charset="77"/>
              </a:rPr>
              <a:t>Possible topics for your newspaper article.</a:t>
            </a:r>
          </a:p>
        </p:txBody>
      </p:sp>
      <p:sp>
        <p:nvSpPr>
          <p:cNvPr id="3" name="Content Placeholder 2">
            <a:extLst>
              <a:ext uri="{FF2B5EF4-FFF2-40B4-BE49-F238E27FC236}">
                <a16:creationId xmlns:a16="http://schemas.microsoft.com/office/drawing/2014/main" id="{6B4AECAB-A0DD-5340-80FE-5DCF402BB340}"/>
              </a:ext>
            </a:extLst>
          </p:cNvPr>
          <p:cNvSpPr>
            <a:spLocks noGrp="1"/>
          </p:cNvSpPr>
          <p:nvPr>
            <p:ph idx="1"/>
          </p:nvPr>
        </p:nvSpPr>
        <p:spPr>
          <a:xfrm>
            <a:off x="155387" y="2334272"/>
            <a:ext cx="10384207" cy="4195481"/>
          </a:xfrm>
        </p:spPr>
        <p:txBody>
          <a:bodyPr>
            <a:normAutofit/>
          </a:bodyPr>
          <a:lstStyle/>
          <a:p>
            <a:r>
              <a:rPr lang="en-US" sz="2400" dirty="0">
                <a:solidFill>
                  <a:srgbClr val="0070C0"/>
                </a:solidFill>
                <a:latin typeface="Arial Rounded MT Bold" panose="020F0704030504030204" pitchFamily="34" charset="77"/>
              </a:rPr>
              <a:t>The government are only serving healthy food at lunch (including no pudding except fruit).</a:t>
            </a:r>
          </a:p>
          <a:p>
            <a:r>
              <a:rPr lang="en-US" sz="2400" dirty="0">
                <a:solidFill>
                  <a:srgbClr val="0070C0"/>
                </a:solidFill>
                <a:latin typeface="Arial Rounded MT Bold" panose="020F0704030504030204" pitchFamily="34" charset="77"/>
              </a:rPr>
              <a:t>WW1 (you showed a great understanding of this).</a:t>
            </a:r>
          </a:p>
          <a:p>
            <a:r>
              <a:rPr lang="en-US" sz="2400" dirty="0">
                <a:solidFill>
                  <a:srgbClr val="0070C0"/>
                </a:solidFill>
                <a:latin typeface="Arial Rounded MT Bold" panose="020F0704030504030204" pitchFamily="34" charset="77"/>
              </a:rPr>
              <a:t>A sports team having their first win in over 10 years.</a:t>
            </a:r>
          </a:p>
          <a:p>
            <a:r>
              <a:rPr lang="en-US" sz="2400" dirty="0">
                <a:solidFill>
                  <a:srgbClr val="0070C0"/>
                </a:solidFill>
                <a:latin typeface="Arial Rounded MT Bold" panose="020F0704030504030204" pitchFamily="34" charset="77"/>
              </a:rPr>
              <a:t>The Wright Brothers create the first successful aircraft.</a:t>
            </a:r>
          </a:p>
        </p:txBody>
      </p:sp>
      <p:pic>
        <p:nvPicPr>
          <p:cNvPr id="4" name="Picture 10" descr="Image result for writing clipart">
            <a:extLst>
              <a:ext uri="{FF2B5EF4-FFF2-40B4-BE49-F238E27FC236}">
                <a16:creationId xmlns:a16="http://schemas.microsoft.com/office/drawing/2014/main" id="{0406D353-D13A-B141-AA75-BCA2785547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336" y="4780539"/>
            <a:ext cx="3343328" cy="20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5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7D3140-7358-AD43-9A19-A5BFBC3F52BE}"/>
              </a:ext>
            </a:extLst>
          </p:cNvPr>
          <p:cNvSpPr txBox="1">
            <a:spLocks/>
          </p:cNvSpPr>
          <p:nvPr/>
        </p:nvSpPr>
        <p:spPr>
          <a:xfrm>
            <a:off x="2362512" y="-93822"/>
            <a:ext cx="7886700" cy="132556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0070C0"/>
                </a:solidFill>
                <a:latin typeface="Arial Rounded MT Bold" panose="020F0704030504030204" pitchFamily="34" charset="77"/>
              </a:rPr>
              <a:t>Things to consider</a:t>
            </a:r>
          </a:p>
        </p:txBody>
      </p:sp>
      <p:sp>
        <p:nvSpPr>
          <p:cNvPr id="4" name="Content Placeholder 2">
            <a:extLst>
              <a:ext uri="{FF2B5EF4-FFF2-40B4-BE49-F238E27FC236}">
                <a16:creationId xmlns:a16="http://schemas.microsoft.com/office/drawing/2014/main" id="{14288042-B8D6-D841-A37D-497526C0109B}"/>
              </a:ext>
            </a:extLst>
          </p:cNvPr>
          <p:cNvSpPr txBox="1">
            <a:spLocks/>
          </p:cNvSpPr>
          <p:nvPr/>
        </p:nvSpPr>
        <p:spPr>
          <a:xfrm>
            <a:off x="138481" y="1079936"/>
            <a:ext cx="7658100" cy="5778064"/>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sz="2400" dirty="0">
                <a:solidFill>
                  <a:srgbClr val="0070C0"/>
                </a:solidFill>
                <a:latin typeface="Arial Rounded MT Bold" panose="020F0704030504030204" pitchFamily="34" charset="77"/>
              </a:rPr>
              <a:t>Opening paragraph </a:t>
            </a:r>
            <a:r>
              <a:rPr lang="en-GB" sz="2400" dirty="0">
                <a:solidFill>
                  <a:schemeClr val="bg1"/>
                </a:solidFill>
                <a:latin typeface="Arial Rounded MT Bold" panose="020F0704030504030204" pitchFamily="34" charset="77"/>
              </a:rPr>
              <a:t>– This can be straight to the point but must make the reader want to read on (you can not literally answer the 5W’s).</a:t>
            </a:r>
          </a:p>
          <a:p>
            <a:pPr marL="0" indent="0">
              <a:buNone/>
            </a:pPr>
            <a:r>
              <a:rPr lang="en-GB" sz="2400" dirty="0">
                <a:solidFill>
                  <a:srgbClr val="0070C0"/>
                </a:solidFill>
                <a:latin typeface="Arial Rounded MT Bold" panose="020F0704030504030204" pitchFamily="34" charset="77"/>
              </a:rPr>
              <a:t>Main point paragraphs </a:t>
            </a:r>
            <a:r>
              <a:rPr lang="en-GB" sz="2400" dirty="0">
                <a:solidFill>
                  <a:schemeClr val="bg1"/>
                </a:solidFill>
                <a:latin typeface="Arial Rounded MT Bold" panose="020F0704030504030204" pitchFamily="34" charset="77"/>
              </a:rPr>
              <a:t>– New point – new paragraph. Remember to vary your use of direct and reported speech. You want to discuss the main events that have already happened (hence the past tense).</a:t>
            </a:r>
          </a:p>
          <a:p>
            <a:pPr marL="0" indent="0">
              <a:buNone/>
            </a:pPr>
            <a:r>
              <a:rPr lang="en-GB" sz="2400" dirty="0">
                <a:solidFill>
                  <a:srgbClr val="0070C0"/>
                </a:solidFill>
                <a:latin typeface="Arial Rounded MT Bold" panose="020F0704030504030204" pitchFamily="34" charset="77"/>
              </a:rPr>
              <a:t>Closing paragraph </a:t>
            </a:r>
            <a:r>
              <a:rPr lang="en-GB" sz="2400" dirty="0">
                <a:solidFill>
                  <a:schemeClr val="bg1"/>
                </a:solidFill>
                <a:latin typeface="Arial Rounded MT Bold" panose="020F0704030504030204" pitchFamily="34" charset="77"/>
              </a:rPr>
              <a:t>– You want to update the reader on where the situation is currently at. Remember, if you are writing about something that has already happened, pretend to be in that moment (as you can see in the example).</a:t>
            </a:r>
          </a:p>
          <a:p>
            <a:pPr marL="0" indent="0">
              <a:buNone/>
            </a:pPr>
            <a:endParaRPr lang="en-GB" sz="2400" dirty="0">
              <a:solidFill>
                <a:schemeClr val="bg1"/>
              </a:solidFill>
              <a:latin typeface="Arial Rounded MT Bold" panose="020F0704030504030204" pitchFamily="34" charset="77"/>
            </a:endParaRPr>
          </a:p>
        </p:txBody>
      </p:sp>
      <p:pic>
        <p:nvPicPr>
          <p:cNvPr id="7" name="Picture 6" descr="A picture containing computer, table, monitor, drawing&#10;&#10;Description automatically generated">
            <a:extLst>
              <a:ext uri="{FF2B5EF4-FFF2-40B4-BE49-F238E27FC236}">
                <a16:creationId xmlns:a16="http://schemas.microsoft.com/office/drawing/2014/main" id="{959ED7C6-8C00-244D-9588-2C209BA6FFB4}"/>
              </a:ext>
            </a:extLst>
          </p:cNvPr>
          <p:cNvPicPr>
            <a:picLocks noChangeAspect="1"/>
          </p:cNvPicPr>
          <p:nvPr/>
        </p:nvPicPr>
        <p:blipFill>
          <a:blip r:embed="rId3"/>
          <a:stretch>
            <a:fillRect/>
          </a:stretch>
        </p:blipFill>
        <p:spPr>
          <a:xfrm>
            <a:off x="8444905" y="1445044"/>
            <a:ext cx="3608614" cy="4843996"/>
          </a:xfrm>
          <a:prstGeom prst="rect">
            <a:avLst/>
          </a:prstGeom>
        </p:spPr>
      </p:pic>
      <p:sp>
        <p:nvSpPr>
          <p:cNvPr id="5" name="Rectangle 4">
            <a:extLst>
              <a:ext uri="{FF2B5EF4-FFF2-40B4-BE49-F238E27FC236}">
                <a16:creationId xmlns:a16="http://schemas.microsoft.com/office/drawing/2014/main" id="{FBD23A88-472A-EB43-B50F-DB864131E4FD}"/>
              </a:ext>
            </a:extLst>
          </p:cNvPr>
          <p:cNvSpPr/>
          <p:nvPr/>
        </p:nvSpPr>
        <p:spPr>
          <a:xfrm>
            <a:off x="8899072" y="2035417"/>
            <a:ext cx="3187105" cy="3911392"/>
          </a:xfrm>
          <a:prstGeom prst="rect">
            <a:avLst/>
          </a:prstGeom>
        </p:spPr>
        <p:txBody>
          <a:bodyPr wrap="square">
            <a:spAutoFit/>
          </a:bodyPr>
          <a:lstStyle/>
          <a:p>
            <a:pPr algn="ctr">
              <a:lnSpc>
                <a:spcPct val="107000"/>
              </a:lnSpc>
              <a:spcAft>
                <a:spcPts val="800"/>
              </a:spcAft>
            </a:pPr>
            <a:r>
              <a:rPr lang="en-GB" sz="2600" dirty="0">
                <a:solidFill>
                  <a:schemeClr val="bg1"/>
                </a:solidFill>
                <a:latin typeface="Arial Rounded MT Bold" panose="020F0704030504030204" pitchFamily="34" charset="77"/>
                <a:ea typeface="Calibri" panose="020F0502020204030204" pitchFamily="34" charset="0"/>
                <a:cs typeface="Times New Roman" panose="02020603050405020304" pitchFamily="18" charset="0"/>
              </a:rPr>
              <a:t>Write your newspaper article in your green book. You may want to draw lines or stick lined paper in to make sure that your writing is neat.</a:t>
            </a:r>
          </a:p>
        </p:txBody>
      </p:sp>
    </p:spTree>
    <p:extLst>
      <p:ext uri="{BB962C8B-B14F-4D97-AF65-F5344CB8AC3E}">
        <p14:creationId xmlns:p14="http://schemas.microsoft.com/office/powerpoint/2010/main" val="47573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C590B-3194-9644-AA52-5540EAE5F0C6}"/>
              </a:ext>
            </a:extLst>
          </p:cNvPr>
          <p:cNvSpPr/>
          <p:nvPr/>
        </p:nvSpPr>
        <p:spPr>
          <a:xfrm>
            <a:off x="2039814" y="4807775"/>
            <a:ext cx="8112370" cy="2062103"/>
          </a:xfrm>
          <a:prstGeom prst="rect">
            <a:avLst/>
          </a:prstGeom>
        </p:spPr>
        <p:txBody>
          <a:bodyPr wrap="square">
            <a:spAutoFit/>
          </a:bodyPr>
          <a:lstStyle/>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Does it make sense? </a:t>
            </a:r>
          </a:p>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When you’re happy with it, read your story to someone in your house.</a:t>
            </a:r>
            <a:r>
              <a:rPr lang="en-GB" sz="3200" dirty="0">
                <a:solidFill>
                  <a:srgbClr val="0070C0"/>
                </a:solidFill>
                <a:latin typeface="Arial Rounded MT Bold" panose="020F0704030504030204" pitchFamily="34" charset="77"/>
              </a:rPr>
              <a:t> </a:t>
            </a:r>
          </a:p>
          <a:p>
            <a:pPr algn="ctr"/>
            <a:r>
              <a:rPr lang="en-GB" sz="3200" dirty="0">
                <a:solidFill>
                  <a:srgbClr val="0070C0"/>
                </a:solidFill>
                <a:latin typeface="Arial Rounded MT Bold" panose="020F0704030504030204" pitchFamily="34" charset="77"/>
              </a:rPr>
              <a:t>Did it persuade them?</a:t>
            </a:r>
            <a:endParaRPr lang="en-US" sz="3200" dirty="0">
              <a:solidFill>
                <a:srgbClr val="0070C0"/>
              </a:solidFill>
              <a:latin typeface="Arial Rounded MT Bold" panose="020F0704030504030204" pitchFamily="34" charset="77"/>
            </a:endParaRPr>
          </a:p>
        </p:txBody>
      </p:sp>
      <p:pic>
        <p:nvPicPr>
          <p:cNvPr id="4" name="Picture 3" descr="A close up of a sign&#10;&#10;Description automatically generated">
            <a:extLst>
              <a:ext uri="{FF2B5EF4-FFF2-40B4-BE49-F238E27FC236}">
                <a16:creationId xmlns:a16="http://schemas.microsoft.com/office/drawing/2014/main" id="{E06EAE8F-779C-E44B-9CB3-2EDC5EC57CEC}"/>
              </a:ext>
            </a:extLst>
          </p:cNvPr>
          <p:cNvPicPr>
            <a:picLocks noChangeAspect="1"/>
          </p:cNvPicPr>
          <p:nvPr/>
        </p:nvPicPr>
        <p:blipFill>
          <a:blip r:embed="rId2"/>
          <a:stretch>
            <a:fillRect/>
          </a:stretch>
        </p:blipFill>
        <p:spPr>
          <a:xfrm>
            <a:off x="1629507" y="0"/>
            <a:ext cx="8932985" cy="4222231"/>
          </a:xfrm>
          <a:prstGeom prst="rect">
            <a:avLst/>
          </a:prstGeom>
        </p:spPr>
      </p:pic>
    </p:spTree>
    <p:extLst>
      <p:ext uri="{BB962C8B-B14F-4D97-AF65-F5344CB8AC3E}">
        <p14:creationId xmlns:p14="http://schemas.microsoft.com/office/powerpoint/2010/main" val="161069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latin typeface="Arial Rounded MT Bold" panose="020F0704030504030204" pitchFamily="34" charset="0"/>
              </a:rPr>
              <a:t>What is a newspaper and what is its purpose?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6" y="1700808"/>
            <a:ext cx="4536504" cy="468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03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GB" sz="5400" dirty="0">
                <a:solidFill>
                  <a:srgbClr val="0070C0"/>
                </a:solidFill>
                <a:latin typeface="Arial Rounded MT Bold" panose="020F0704030504030204" pitchFamily="34" charset="0"/>
              </a:rPr>
              <a:t>Purpose of a newspaper</a:t>
            </a:r>
          </a:p>
        </p:txBody>
      </p:sp>
      <p:sp>
        <p:nvSpPr>
          <p:cNvPr id="3" name="Content Placeholder 2"/>
          <p:cNvSpPr>
            <a:spLocks noGrp="1"/>
          </p:cNvSpPr>
          <p:nvPr>
            <p:ph idx="1"/>
          </p:nvPr>
        </p:nvSpPr>
        <p:spPr>
          <a:xfrm>
            <a:off x="1524000" y="1600200"/>
            <a:ext cx="9144000" cy="5257800"/>
          </a:xfrm>
        </p:spPr>
        <p:txBody>
          <a:bodyPr>
            <a:normAutofit/>
          </a:bodyPr>
          <a:lstStyle/>
          <a:p>
            <a:pPr marL="0" indent="0">
              <a:buNone/>
            </a:pPr>
            <a:r>
              <a:rPr lang="en-GB" sz="4000" dirty="0">
                <a:solidFill>
                  <a:srgbClr val="0070C0"/>
                </a:solidFill>
                <a:latin typeface="Arial Rounded MT Bold" panose="020F0704030504030204" pitchFamily="34" charset="0"/>
              </a:rPr>
              <a:t>To inform the reader (in an entertaining way) of important current events or issues that are going on in the world.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3645024"/>
            <a:ext cx="2987402" cy="298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8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latin typeface="Arial Rounded MT Bold" panose="020F0704030504030204" pitchFamily="34" charset="0"/>
              </a:rPr>
              <a:t>Let’s have a look at one now…</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A newspaper from the summer of 1914</a:t>
            </a:r>
          </a:p>
        </p:txBody>
      </p:sp>
      <p:pic>
        <p:nvPicPr>
          <p:cNvPr id="4" name="Picture 2" descr="Image result for ww1 clipart">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147"/>
          <a:stretch/>
        </p:blipFill>
        <p:spPr bwMode="auto">
          <a:xfrm>
            <a:off x="1775520" y="3356993"/>
            <a:ext cx="4824536" cy="319680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672064" y="2492896"/>
            <a:ext cx="3995936" cy="43651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000" dirty="0">
                <a:solidFill>
                  <a:srgbClr val="FF0000"/>
                </a:solidFill>
                <a:latin typeface="Arial Rounded MT Bold" panose="020F0704030504030204" pitchFamily="34" charset="0"/>
              </a:rPr>
              <a:t>How does this newspaper inform the reader (in an entertaining way) of important current events or issues that are going on in the world?</a:t>
            </a:r>
          </a:p>
        </p:txBody>
      </p:sp>
    </p:spTree>
    <p:extLst>
      <p:ext uri="{BB962C8B-B14F-4D97-AF65-F5344CB8AC3E}">
        <p14:creationId xmlns:p14="http://schemas.microsoft.com/office/powerpoint/2010/main" val="344746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Rounded MT Bold" panose="020F0704030504030204" pitchFamily="34" charset="0"/>
              </a:rPr>
              <a:t>Features of a newspaper</a:t>
            </a:r>
          </a:p>
        </p:txBody>
      </p:sp>
      <p:sp>
        <p:nvSpPr>
          <p:cNvPr id="3" name="Content Placeholder 2"/>
          <p:cNvSpPr>
            <a:spLocks noGrp="1"/>
          </p:cNvSpPr>
          <p:nvPr>
            <p:ph idx="1"/>
          </p:nvPr>
        </p:nvSpPr>
        <p:spPr>
          <a:xfrm>
            <a:off x="1524000" y="1556792"/>
            <a:ext cx="9144000" cy="5301208"/>
          </a:xfrm>
        </p:spPr>
        <p:txBody>
          <a:bodyPr>
            <a:normAutofit/>
          </a:bodyPr>
          <a:lstStyle/>
          <a:p>
            <a:r>
              <a:rPr lang="en-GB" sz="2800" dirty="0">
                <a:solidFill>
                  <a:srgbClr val="0070C0"/>
                </a:solidFill>
                <a:latin typeface="Arial Rounded MT Bold" panose="020F0704030504030204" pitchFamily="34" charset="0"/>
              </a:rPr>
              <a:t>Features are the ‘stuff,’ or the ‘things,’ or the ‘ingredients’ that go into a text to make it what it is.</a:t>
            </a:r>
          </a:p>
          <a:p>
            <a:r>
              <a:rPr lang="en-GB" sz="2800" dirty="0">
                <a:solidFill>
                  <a:srgbClr val="0070C0"/>
                </a:solidFill>
                <a:latin typeface="Arial Rounded MT Bold" panose="020F0704030504030204" pitchFamily="34" charset="0"/>
              </a:rPr>
              <a:t>For example, the features of a horror story would be a spooky setting, tense writing and an exciting event!</a:t>
            </a:r>
          </a:p>
          <a:p>
            <a:r>
              <a:rPr lang="en-GB" sz="2800" dirty="0">
                <a:solidFill>
                  <a:srgbClr val="0070C0"/>
                </a:solidFill>
                <a:latin typeface="Arial Rounded MT Bold" panose="020F0704030504030204" pitchFamily="34" charset="0"/>
              </a:rPr>
              <a:t>From reading this newspaper about the outbreak of World War One, what do you think the features of a newspaper might be?</a:t>
            </a:r>
          </a:p>
        </p:txBody>
      </p:sp>
    </p:spTree>
    <p:extLst>
      <p:ext uri="{BB962C8B-B14F-4D97-AF65-F5344CB8AC3E}">
        <p14:creationId xmlns:p14="http://schemas.microsoft.com/office/powerpoint/2010/main" val="38089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63"/>
            <a:ext cx="9144000" cy="1143000"/>
          </a:xfrm>
        </p:spPr>
        <p:txBody>
          <a:bodyPr>
            <a:normAutofit/>
          </a:bodyPr>
          <a:lstStyle/>
          <a:p>
            <a:r>
              <a:rPr lang="en-GB" sz="4800" b="1" u="sng" dirty="0">
                <a:solidFill>
                  <a:srgbClr val="0070C0"/>
                </a:solidFill>
                <a:latin typeface="Arial Rounded MT Bold" panose="020F0704030504030204" pitchFamily="34" charset="0"/>
              </a:rPr>
              <a:t>Features of a newspaper</a:t>
            </a:r>
          </a:p>
        </p:txBody>
      </p:sp>
      <p:sp>
        <p:nvSpPr>
          <p:cNvPr id="3" name="Content Placeholder 2"/>
          <p:cNvSpPr>
            <a:spLocks noGrp="1"/>
          </p:cNvSpPr>
          <p:nvPr>
            <p:ph idx="1"/>
          </p:nvPr>
        </p:nvSpPr>
        <p:spPr>
          <a:xfrm>
            <a:off x="1524000" y="1124744"/>
            <a:ext cx="9144000" cy="5733256"/>
          </a:xfrm>
        </p:spPr>
        <p:txBody>
          <a:bodyPr>
            <a:normAutofit/>
          </a:bodyPr>
          <a:lstStyle/>
          <a:p>
            <a:r>
              <a:rPr lang="en-GB" dirty="0">
                <a:solidFill>
                  <a:srgbClr val="0070C0"/>
                </a:solidFill>
                <a:latin typeface="Arial Rounded MT Bold" panose="020F0704030504030204" pitchFamily="34" charset="0"/>
              </a:rPr>
              <a:t>Headline</a:t>
            </a:r>
          </a:p>
          <a:p>
            <a:r>
              <a:rPr lang="en-GB" dirty="0" err="1">
                <a:solidFill>
                  <a:srgbClr val="0070C0"/>
                </a:solidFill>
                <a:latin typeface="Arial Rounded MT Bold" panose="020F0704030504030204" pitchFamily="34" charset="0"/>
              </a:rPr>
              <a:t>Byline</a:t>
            </a:r>
            <a:endParaRPr lang="en-GB" dirty="0">
              <a:solidFill>
                <a:srgbClr val="0070C0"/>
              </a:solidFill>
              <a:latin typeface="Arial Rounded MT Bold" panose="020F0704030504030204" pitchFamily="34" charset="0"/>
            </a:endParaRPr>
          </a:p>
          <a:p>
            <a:r>
              <a:rPr lang="en-GB" dirty="0">
                <a:solidFill>
                  <a:srgbClr val="0070C0"/>
                </a:solidFill>
                <a:latin typeface="Arial Rounded MT Bold" panose="020F0704030504030204" pitchFamily="34" charset="0"/>
              </a:rPr>
              <a:t>Opening – the 5Ws!</a:t>
            </a:r>
          </a:p>
          <a:p>
            <a:r>
              <a:rPr lang="en-GB" dirty="0">
                <a:solidFill>
                  <a:srgbClr val="0070C0"/>
                </a:solidFill>
                <a:latin typeface="Arial Rounded MT Bold" panose="020F0704030504030204" pitchFamily="34" charset="0"/>
              </a:rPr>
              <a:t>Time connectives and fronted adverbials</a:t>
            </a:r>
          </a:p>
          <a:p>
            <a:r>
              <a:rPr lang="en-GB" dirty="0">
                <a:solidFill>
                  <a:srgbClr val="0070C0"/>
                </a:solidFill>
                <a:latin typeface="Arial Rounded MT Bold" panose="020F0704030504030204" pitchFamily="34" charset="0"/>
              </a:rPr>
              <a:t>Relative clauses</a:t>
            </a:r>
          </a:p>
          <a:p>
            <a:r>
              <a:rPr lang="en-GB" dirty="0">
                <a:solidFill>
                  <a:srgbClr val="0070C0"/>
                </a:solidFill>
                <a:latin typeface="Arial Rounded MT Bold" panose="020F0704030504030204" pitchFamily="34" charset="0"/>
              </a:rPr>
              <a:t>Direct speech</a:t>
            </a:r>
          </a:p>
          <a:p>
            <a:r>
              <a:rPr lang="en-GB" dirty="0">
                <a:solidFill>
                  <a:srgbClr val="0070C0"/>
                </a:solidFill>
                <a:latin typeface="Arial Rounded MT Bold" panose="020F0704030504030204" pitchFamily="34" charset="0"/>
              </a:rPr>
              <a:t>Reported speech</a:t>
            </a:r>
          </a:p>
          <a:p>
            <a:r>
              <a:rPr lang="en-GB" dirty="0">
                <a:solidFill>
                  <a:srgbClr val="0070C0"/>
                </a:solidFill>
                <a:latin typeface="Arial Rounded MT Bold" panose="020F0704030504030204" pitchFamily="34" charset="0"/>
              </a:rPr>
              <a:t>Third person</a:t>
            </a:r>
          </a:p>
          <a:p>
            <a:r>
              <a:rPr lang="en-GB" dirty="0">
                <a:solidFill>
                  <a:srgbClr val="0070C0"/>
                </a:solidFill>
                <a:latin typeface="Arial Rounded MT Bold" panose="020F0704030504030204" pitchFamily="34" charset="0"/>
              </a:rPr>
              <a:t>Past tense</a:t>
            </a:r>
          </a:p>
          <a:p>
            <a:r>
              <a:rPr lang="en-GB" dirty="0">
                <a:solidFill>
                  <a:srgbClr val="0070C0"/>
                </a:solidFill>
                <a:latin typeface="Arial Rounded MT Bold" panose="020F0704030504030204" pitchFamily="34" charset="0"/>
              </a:rPr>
              <a:t>Closing </a:t>
            </a:r>
          </a:p>
          <a:p>
            <a:endParaRPr lang="en-GB" dirty="0">
              <a:solidFill>
                <a:srgbClr val="0070C0"/>
              </a:solidFill>
              <a:latin typeface="Arial Rounded MT Bold" panose="020F0704030504030204" pitchFamily="34" charset="0"/>
            </a:endParaRPr>
          </a:p>
          <a:p>
            <a:endParaRPr lang="en-GB" dirty="0">
              <a:solidFill>
                <a:srgbClr val="0070C0"/>
              </a:solidFill>
              <a:latin typeface="Arial Rounded MT Bold" panose="020F0704030504030204" pitchFamily="34" charset="0"/>
            </a:endParaRPr>
          </a:p>
        </p:txBody>
      </p:sp>
      <p:pic>
        <p:nvPicPr>
          <p:cNvPr id="5122" name="Picture 2" descr="Image result for headlin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171" y="3861049"/>
            <a:ext cx="4517571" cy="261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7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7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75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7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7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75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75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75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75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75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75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75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75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75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75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75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75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75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75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75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75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75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75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75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75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75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75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75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75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GB" dirty="0">
                <a:solidFill>
                  <a:srgbClr val="0070C0"/>
                </a:solidFill>
                <a:latin typeface="Arial Rounded MT Bold" panose="020F0704030504030204" pitchFamily="34" charset="0"/>
              </a:rPr>
              <a:t>The opening – what’s the point?</a:t>
            </a:r>
          </a:p>
        </p:txBody>
      </p:sp>
      <p:pic>
        <p:nvPicPr>
          <p:cNvPr id="2050" name="Picture 2" descr="Image result for newspaper 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33" r="18499"/>
          <a:stretch/>
        </p:blipFill>
        <p:spPr bwMode="auto">
          <a:xfrm>
            <a:off x="5375921" y="2996953"/>
            <a:ext cx="1448555" cy="153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2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894"/>
            <a:ext cx="4139952" cy="6858000"/>
          </a:xfrm>
        </p:spPr>
        <p:txBody>
          <a:bodyPr>
            <a:normAutofit lnSpcReduction="10000"/>
          </a:bodyPr>
          <a:lstStyle/>
          <a:p>
            <a:pPr marL="0" indent="0" algn="ctr">
              <a:buNone/>
            </a:pPr>
            <a:r>
              <a:rPr lang="en-GB" sz="2400" b="1" dirty="0">
                <a:solidFill>
                  <a:srgbClr val="0070C0"/>
                </a:solidFill>
                <a:latin typeface="Arial Rounded MT Bold" panose="020F0704030504030204" pitchFamily="34" charset="0"/>
              </a:rPr>
              <a:t>Driverless cars to be tested in London ahead of launch this Christmas</a:t>
            </a:r>
          </a:p>
          <a:p>
            <a:pPr marL="0" indent="0">
              <a:buNone/>
            </a:pPr>
            <a:r>
              <a:rPr lang="en-GB" sz="2400" dirty="0">
                <a:solidFill>
                  <a:srgbClr val="0070C0"/>
                </a:solidFill>
                <a:latin typeface="Arial Rounded MT Bold" panose="020F0704030504030204" pitchFamily="34" charset="0"/>
              </a:rPr>
              <a:t>Driverless cars are to be tested on the streets of London this week as part of a plan to deploy the UK's first completely autonomous fleet on British roads by Christmas. A Government-backed committee will deploy cars to map the streets of Hounslow in West London to teach them to understand road signs and lane markings following successful tests in Oxford.</a:t>
            </a:r>
          </a:p>
        </p:txBody>
      </p:sp>
      <p:sp>
        <p:nvSpPr>
          <p:cNvPr id="4" name="Content Placeholder 2"/>
          <p:cNvSpPr txBox="1">
            <a:spLocks/>
          </p:cNvSpPr>
          <p:nvPr/>
        </p:nvSpPr>
        <p:spPr>
          <a:xfrm>
            <a:off x="5807968" y="27384"/>
            <a:ext cx="4860032" cy="685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70C0"/>
                </a:solidFill>
                <a:latin typeface="Arial Rounded MT Bold" panose="020F0704030504030204" pitchFamily="34" charset="0"/>
              </a:rPr>
              <a:t>What?</a:t>
            </a:r>
          </a:p>
          <a:p>
            <a:r>
              <a:rPr lang="en-GB" sz="2000" b="1" dirty="0">
                <a:solidFill>
                  <a:srgbClr val="0070C0"/>
                </a:solidFill>
                <a:latin typeface="Arial Rounded MT Bold" panose="020F0704030504030204" pitchFamily="34" charset="0"/>
              </a:rPr>
              <a:t>When?</a:t>
            </a:r>
          </a:p>
          <a:p>
            <a:r>
              <a:rPr lang="en-GB" sz="2000" b="1" dirty="0">
                <a:solidFill>
                  <a:srgbClr val="0070C0"/>
                </a:solidFill>
                <a:latin typeface="Arial Rounded MT Bold" panose="020F0704030504030204" pitchFamily="34" charset="0"/>
              </a:rPr>
              <a:t>Where? </a:t>
            </a:r>
          </a:p>
          <a:p>
            <a:r>
              <a:rPr lang="en-GB" sz="2000" b="1" dirty="0">
                <a:solidFill>
                  <a:srgbClr val="0070C0"/>
                </a:solidFill>
                <a:latin typeface="Arial Rounded MT Bold" panose="020F0704030504030204" pitchFamily="34" charset="0"/>
              </a:rPr>
              <a:t>Who?</a:t>
            </a:r>
          </a:p>
          <a:p>
            <a:r>
              <a:rPr lang="en-GB" sz="2000" b="1" dirty="0">
                <a:solidFill>
                  <a:srgbClr val="0070C0"/>
                </a:solidFill>
                <a:latin typeface="Arial Rounded MT Bold" panose="020F0704030504030204" pitchFamily="34" charset="0"/>
              </a:rPr>
              <a:t>Why?</a:t>
            </a:r>
          </a:p>
          <a:p>
            <a:pPr marL="0" indent="0">
              <a:buNone/>
            </a:pPr>
            <a:r>
              <a:rPr lang="en-GB" b="1" dirty="0">
                <a:solidFill>
                  <a:srgbClr val="0070C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a:t>
            </a:r>
            <a:endParaRPr lang="en-GB"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97665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650"/>
            <a:ext cx="9144000" cy="6849351"/>
          </a:xfrm>
        </p:spPr>
        <p:txBody>
          <a:bodyPr>
            <a:normAutofit/>
          </a:bodyPr>
          <a:lstStyle/>
          <a:p>
            <a:pPr marL="0" indent="0" algn="ctr">
              <a:buNone/>
            </a:pPr>
            <a:endParaRPr lang="en-GB" sz="5800" dirty="0">
              <a:solidFill>
                <a:srgbClr val="0070C0"/>
              </a:solidFill>
              <a:latin typeface="Arial Rounded MT Bold" panose="020F0704030504030204" pitchFamily="34" charset="0"/>
            </a:endParaRPr>
          </a:p>
          <a:p>
            <a:pPr marL="0" indent="0" algn="ctr">
              <a:buNone/>
            </a:pPr>
            <a:r>
              <a:rPr lang="en-GB" sz="5800" dirty="0">
                <a:solidFill>
                  <a:srgbClr val="0070C0"/>
                </a:solidFill>
                <a:latin typeface="Arial Rounded MT Bold" panose="020F0704030504030204" pitchFamily="34" charset="0"/>
              </a:rPr>
              <a:t>Why do newspapers use inverted commas (speech marks)?</a:t>
            </a:r>
          </a:p>
        </p:txBody>
      </p:sp>
      <p:pic>
        <p:nvPicPr>
          <p:cNvPr id="2" name="Picture 2" descr="Image result for speak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022" y="4077072"/>
            <a:ext cx="5000997" cy="255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66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1365</Words>
  <Application>Microsoft Macintosh PowerPoint</Application>
  <PresentationFormat>Widescreen</PresentationFormat>
  <Paragraphs>170</Paragraphs>
  <Slides>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vt:lpstr>
      <vt:lpstr>Century Gothic</vt:lpstr>
      <vt:lpstr>SassoonCRInfant</vt:lpstr>
      <vt:lpstr>Wingdings 3</vt:lpstr>
      <vt:lpstr>Ion</vt:lpstr>
      <vt:lpstr>PowerPoint Presentation</vt:lpstr>
      <vt:lpstr>What is a newspaper and what is its purpose?</vt:lpstr>
      <vt:lpstr>Purpose of a newspaper</vt:lpstr>
      <vt:lpstr>Let’s have a look at one now…</vt:lpstr>
      <vt:lpstr>Features of a newspaper</vt:lpstr>
      <vt:lpstr>Features of a newspaper</vt:lpstr>
      <vt:lpstr>The opening – what’s the point?</vt:lpstr>
      <vt:lpstr>PowerPoint Presentation</vt:lpstr>
      <vt:lpstr>PowerPoint Presentation</vt:lpstr>
      <vt:lpstr>PowerPoint Presentation</vt:lpstr>
      <vt:lpstr>PowerPoint Presentation</vt:lpstr>
      <vt:lpstr>PowerPoint Presentation</vt:lpstr>
      <vt:lpstr>Speech Word Bank</vt:lpstr>
      <vt:lpstr>Features of a newspaper</vt:lpstr>
      <vt:lpstr>PowerPoint Presentation</vt:lpstr>
      <vt:lpstr>Possible topics for your newspaper article.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cp:revision>
  <dcterms:created xsi:type="dcterms:W3CDTF">2020-05-06T23:10:50Z</dcterms:created>
  <dcterms:modified xsi:type="dcterms:W3CDTF">2020-05-06T23:47:26Z</dcterms:modified>
</cp:coreProperties>
</file>