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5 Position and Movement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 dirty="0"/>
              <a:t>Lesson 1 – naming and plotting points on a co-ordinate grid. 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A1ED80B-818F-4233-B28D-66AB7309C0A8}"/>
              </a:ext>
            </a:extLst>
          </p:cNvPr>
          <p:cNvGraphicFramePr>
            <a:graphicFrameLocks noGrp="1"/>
          </p:cNvGraphicFramePr>
          <p:nvPr/>
        </p:nvGraphicFramePr>
        <p:xfrm>
          <a:off x="1674191" y="971456"/>
          <a:ext cx="5216940" cy="5177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4745">
                  <a:extLst>
                    <a:ext uri="{9D8B030D-6E8A-4147-A177-3AD203B41FA5}">
                      <a16:colId xmlns:a16="http://schemas.microsoft.com/office/drawing/2014/main" val="3670879978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3295056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0080850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4188984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66530656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985789629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6677684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1638528277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35522391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454571901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966042030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292596565"/>
                    </a:ext>
                  </a:extLst>
                </a:gridCol>
              </a:tblGrid>
              <a:tr h="51775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22600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5028502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57774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53106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489603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307558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651800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0498417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0075811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723480"/>
                  </a:ext>
                </a:extLst>
              </a:tr>
            </a:tbl>
          </a:graphicData>
        </a:graphic>
      </p:graphicFrame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35FF662-1634-4A55-A43D-D41BE2C098B6}"/>
              </a:ext>
            </a:extLst>
          </p:cNvPr>
          <p:cNvCxnSpPr>
            <a:cxnSpLocks/>
          </p:cNvCxnSpPr>
          <p:nvPr/>
        </p:nvCxnSpPr>
        <p:spPr>
          <a:xfrm flipH="1">
            <a:off x="2112893" y="5632174"/>
            <a:ext cx="437363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48E32D06-EF09-4347-A9A0-2984F889C721}"/>
              </a:ext>
            </a:extLst>
          </p:cNvPr>
          <p:cNvSpPr txBox="1"/>
          <p:nvPr/>
        </p:nvSpPr>
        <p:spPr>
          <a:xfrm>
            <a:off x="2399147" y="5632174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1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3388446-4969-4A88-AE44-51176665BD10}"/>
              </a:ext>
            </a:extLst>
          </p:cNvPr>
          <p:cNvGrpSpPr/>
          <p:nvPr/>
        </p:nvGrpSpPr>
        <p:grpSpPr>
          <a:xfrm>
            <a:off x="2827819" y="5632174"/>
            <a:ext cx="3818886" cy="357560"/>
            <a:chOff x="2827819" y="5632174"/>
            <a:chExt cx="3818886" cy="357560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5388F88-9B71-48BA-86EC-9664F3E82F58}"/>
                </a:ext>
              </a:extLst>
            </p:cNvPr>
            <p:cNvSpPr txBox="1"/>
            <p:nvPr/>
          </p:nvSpPr>
          <p:spPr>
            <a:xfrm>
              <a:off x="2827819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D50054E-ABD7-4327-8B20-F3540736F734}"/>
                </a:ext>
              </a:extLst>
            </p:cNvPr>
            <p:cNvSpPr txBox="1"/>
            <p:nvPr/>
          </p:nvSpPr>
          <p:spPr>
            <a:xfrm>
              <a:off x="3256491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F89AC5C-A7BF-445B-93F2-8B02CFF157D5}"/>
                </a:ext>
              </a:extLst>
            </p:cNvPr>
            <p:cNvSpPr txBox="1"/>
            <p:nvPr/>
          </p:nvSpPr>
          <p:spPr>
            <a:xfrm>
              <a:off x="3709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2D2E0A5-EABF-4F37-A66B-57D4E550A951}"/>
                </a:ext>
              </a:extLst>
            </p:cNvPr>
            <p:cNvSpPr txBox="1"/>
            <p:nvPr/>
          </p:nvSpPr>
          <p:spPr>
            <a:xfrm>
              <a:off x="4130215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A750EAD-E30A-4ADC-BB08-847A15806496}"/>
                </a:ext>
              </a:extLst>
            </p:cNvPr>
            <p:cNvSpPr txBox="1"/>
            <p:nvPr/>
          </p:nvSpPr>
          <p:spPr>
            <a:xfrm>
              <a:off x="4548314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BC20504-1E6B-474F-925E-FCE1DB8FBAFE}"/>
                </a:ext>
              </a:extLst>
            </p:cNvPr>
            <p:cNvSpPr txBox="1"/>
            <p:nvPr/>
          </p:nvSpPr>
          <p:spPr>
            <a:xfrm>
              <a:off x="4973442" y="5651180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7EF926B-AE07-4DD2-A188-4EE98A8B7091}"/>
                </a:ext>
              </a:extLst>
            </p:cNvPr>
            <p:cNvSpPr txBox="1"/>
            <p:nvPr/>
          </p:nvSpPr>
          <p:spPr>
            <a:xfrm>
              <a:off x="5441197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58C76975-3DA1-4E6F-BE3C-9104285E5607}"/>
                </a:ext>
              </a:extLst>
            </p:cNvPr>
            <p:cNvSpPr txBox="1"/>
            <p:nvPr/>
          </p:nvSpPr>
          <p:spPr>
            <a:xfrm>
              <a:off x="5861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9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795C8D3-6DBE-46BB-9023-D2385D0B3DDD}"/>
                </a:ext>
              </a:extLst>
            </p:cNvPr>
            <p:cNvSpPr txBox="1"/>
            <p:nvPr/>
          </p:nvSpPr>
          <p:spPr>
            <a:xfrm>
              <a:off x="6228192" y="5632174"/>
              <a:ext cx="41851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10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2ECBBF7A-1EBB-4C99-B6CF-D4A249CA5052}"/>
              </a:ext>
            </a:extLst>
          </p:cNvPr>
          <p:cNvGrpSpPr/>
          <p:nvPr/>
        </p:nvGrpSpPr>
        <p:grpSpPr>
          <a:xfrm>
            <a:off x="1716956" y="980661"/>
            <a:ext cx="548382" cy="4990067"/>
            <a:chOff x="1716956" y="980661"/>
            <a:chExt cx="548382" cy="4990067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CCB67CBB-214A-4B5B-BF5A-43E25919159B}"/>
                </a:ext>
              </a:extLst>
            </p:cNvPr>
            <p:cNvCxnSpPr/>
            <p:nvPr/>
          </p:nvCxnSpPr>
          <p:spPr>
            <a:xfrm>
              <a:off x="2112893" y="980661"/>
              <a:ext cx="0" cy="4651513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143886C-1E86-473E-8E92-50E0FD6B2F16}"/>
                </a:ext>
              </a:extLst>
            </p:cNvPr>
            <p:cNvSpPr txBox="1"/>
            <p:nvPr/>
          </p:nvSpPr>
          <p:spPr>
            <a:xfrm>
              <a:off x="1960446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7ABA1C5-A42E-4601-9757-CDBB05C11B0D}"/>
                </a:ext>
              </a:extLst>
            </p:cNvPr>
            <p:cNvSpPr txBox="1"/>
            <p:nvPr/>
          </p:nvSpPr>
          <p:spPr>
            <a:xfrm>
              <a:off x="1741096" y="5453896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3265B17E-BF7B-4A53-B146-E1045891759B}"/>
                </a:ext>
              </a:extLst>
            </p:cNvPr>
            <p:cNvSpPr txBox="1"/>
            <p:nvPr/>
          </p:nvSpPr>
          <p:spPr>
            <a:xfrm>
              <a:off x="1731778" y="492806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399AF49-E74E-4C21-9B76-FC53F20C3BC6}"/>
                </a:ext>
              </a:extLst>
            </p:cNvPr>
            <p:cNvSpPr txBox="1"/>
            <p:nvPr/>
          </p:nvSpPr>
          <p:spPr>
            <a:xfrm>
              <a:off x="1738867" y="4411231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A85F7793-E396-46AD-8E56-8247E22C2691}"/>
                </a:ext>
              </a:extLst>
            </p:cNvPr>
            <p:cNvSpPr txBox="1"/>
            <p:nvPr/>
          </p:nvSpPr>
          <p:spPr>
            <a:xfrm>
              <a:off x="1731778" y="3894399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D29A371D-C2C4-43E1-81E0-4E7390F3997A}"/>
                </a:ext>
              </a:extLst>
            </p:cNvPr>
            <p:cNvSpPr txBox="1"/>
            <p:nvPr/>
          </p:nvSpPr>
          <p:spPr>
            <a:xfrm>
              <a:off x="1733499" y="337756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F1E3ED9-8DB6-460E-BFD1-119D0CAA3A32}"/>
                </a:ext>
              </a:extLst>
            </p:cNvPr>
            <p:cNvSpPr txBox="1"/>
            <p:nvPr/>
          </p:nvSpPr>
          <p:spPr>
            <a:xfrm>
              <a:off x="1716956" y="285173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26C0E46-FE4E-4757-8B7E-F5C5B9DC6AE7}"/>
                </a:ext>
              </a:extLst>
            </p:cNvPr>
            <p:cNvSpPr txBox="1"/>
            <p:nvPr/>
          </p:nvSpPr>
          <p:spPr>
            <a:xfrm>
              <a:off x="1716956" y="233940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F34FD017-2017-4C1C-B0DA-FEAED7397BC9}"/>
                </a:ext>
              </a:extLst>
            </p:cNvPr>
            <p:cNvSpPr txBox="1"/>
            <p:nvPr/>
          </p:nvSpPr>
          <p:spPr>
            <a:xfrm>
              <a:off x="1716956" y="183145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E1ADF01-44C5-4473-A566-A0D3BF58E8AC}"/>
                </a:ext>
              </a:extLst>
            </p:cNvPr>
            <p:cNvSpPr txBox="1"/>
            <p:nvPr/>
          </p:nvSpPr>
          <p:spPr>
            <a:xfrm>
              <a:off x="1722109" y="1314625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72ED6DBE-F1DB-4B35-9252-4D2F9F926B7A}"/>
              </a:ext>
            </a:extLst>
          </p:cNvPr>
          <p:cNvSpPr txBox="1"/>
          <p:nvPr/>
        </p:nvSpPr>
        <p:spPr>
          <a:xfrm>
            <a:off x="1731778" y="790188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6EEEC22-4C58-4A63-8D28-BE8766D2D0E5}"/>
              </a:ext>
            </a:extLst>
          </p:cNvPr>
          <p:cNvSpPr txBox="1"/>
          <p:nvPr/>
        </p:nvSpPr>
        <p:spPr>
          <a:xfrm>
            <a:off x="6948718" y="959465"/>
            <a:ext cx="4689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Plot the co-ordinate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96434C-968A-45B6-93A5-E5FB4C4D09EB}"/>
              </a:ext>
            </a:extLst>
          </p:cNvPr>
          <p:cNvSpPr txBox="1"/>
          <p:nvPr/>
        </p:nvSpPr>
        <p:spPr>
          <a:xfrm>
            <a:off x="6548815" y="5453896"/>
            <a:ext cx="3722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BADE1E-8170-4647-8B0B-E9921E3B6BBA}"/>
              </a:ext>
            </a:extLst>
          </p:cNvPr>
          <p:cNvSpPr/>
          <p:nvPr/>
        </p:nvSpPr>
        <p:spPr>
          <a:xfrm>
            <a:off x="1885987" y="198399"/>
            <a:ext cx="3946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D335F987-D1E2-494B-AC4A-8E3B376F6778}"/>
              </a:ext>
            </a:extLst>
          </p:cNvPr>
          <p:cNvSpPr txBox="1"/>
          <p:nvPr/>
        </p:nvSpPr>
        <p:spPr>
          <a:xfrm>
            <a:off x="6977023" y="1653179"/>
            <a:ext cx="46891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/>
              <a:t>(    9   ,  0   )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A3ABD2CA-76F4-4EB5-8337-EE7B98533779}"/>
              </a:ext>
            </a:extLst>
          </p:cNvPr>
          <p:cNvCxnSpPr/>
          <p:nvPr/>
        </p:nvCxnSpPr>
        <p:spPr>
          <a:xfrm>
            <a:off x="8646695" y="2484176"/>
            <a:ext cx="0" cy="1231945"/>
          </a:xfrm>
          <a:prstGeom prst="straightConnector1">
            <a:avLst/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EB86BCDA-1347-4A62-8D8E-A551ED63A4EC}"/>
              </a:ext>
            </a:extLst>
          </p:cNvPr>
          <p:cNvSpPr txBox="1"/>
          <p:nvPr/>
        </p:nvSpPr>
        <p:spPr>
          <a:xfrm>
            <a:off x="7875973" y="3722087"/>
            <a:ext cx="1541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9 across</a:t>
            </a: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C60577B3-3F2E-4350-B7AD-BC09693B4285}"/>
              </a:ext>
            </a:extLst>
          </p:cNvPr>
          <p:cNvSpPr/>
          <p:nvPr/>
        </p:nvSpPr>
        <p:spPr>
          <a:xfrm>
            <a:off x="5808117" y="5466514"/>
            <a:ext cx="435542" cy="523220"/>
          </a:xfrm>
          <a:prstGeom prst="ellipse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7E92C2E2-DA41-4E38-BE73-531FF1EB6C77}"/>
              </a:ext>
            </a:extLst>
          </p:cNvPr>
          <p:cNvCxnSpPr/>
          <p:nvPr/>
        </p:nvCxnSpPr>
        <p:spPr>
          <a:xfrm>
            <a:off x="10002252" y="2484175"/>
            <a:ext cx="0" cy="1231945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DE2E84B8-BEF0-4D07-A4A2-5C663814301F}"/>
              </a:ext>
            </a:extLst>
          </p:cNvPr>
          <p:cNvSpPr txBox="1"/>
          <p:nvPr/>
        </p:nvSpPr>
        <p:spPr>
          <a:xfrm>
            <a:off x="9321591" y="3723902"/>
            <a:ext cx="1541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0 up</a:t>
            </a: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40FD236F-51CC-4997-8C0B-8AC3A541F69A}"/>
              </a:ext>
            </a:extLst>
          </p:cNvPr>
          <p:cNvSpPr/>
          <p:nvPr/>
        </p:nvSpPr>
        <p:spPr>
          <a:xfrm>
            <a:off x="1843168" y="5434687"/>
            <a:ext cx="435542" cy="523220"/>
          </a:xfrm>
          <a:prstGeom prst="ellipse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DC56F539-4D3D-4D08-8014-96F454010918}"/>
              </a:ext>
            </a:extLst>
          </p:cNvPr>
          <p:cNvSpPr txBox="1"/>
          <p:nvPr/>
        </p:nvSpPr>
        <p:spPr>
          <a:xfrm>
            <a:off x="5266223" y="5318512"/>
            <a:ext cx="15414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>
                <a:solidFill>
                  <a:srgbClr val="00B0F0"/>
                </a:solidFill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2403598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6" grpId="0" animBg="1"/>
      <p:bldP spid="48" grpId="0"/>
      <p:bldP spid="60" grpId="0" animBg="1"/>
      <p:bldP spid="6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A1ED80B-818F-4233-B28D-66AB7309C0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3194127"/>
              </p:ext>
            </p:extLst>
          </p:nvPr>
        </p:nvGraphicFramePr>
        <p:xfrm>
          <a:off x="1674191" y="971456"/>
          <a:ext cx="5216940" cy="5177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4745">
                  <a:extLst>
                    <a:ext uri="{9D8B030D-6E8A-4147-A177-3AD203B41FA5}">
                      <a16:colId xmlns:a16="http://schemas.microsoft.com/office/drawing/2014/main" val="3670879978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3295056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0080850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4188984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66530656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985789629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6677684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1638528277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35522391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454571901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966042030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292596565"/>
                    </a:ext>
                  </a:extLst>
                </a:gridCol>
              </a:tblGrid>
              <a:tr h="51775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22600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5028502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57774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53106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489603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307558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651800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0498417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0075811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723480"/>
                  </a:ext>
                </a:extLst>
              </a:tr>
            </a:tbl>
          </a:graphicData>
        </a:graphic>
      </p:graphicFrame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35FF662-1634-4A55-A43D-D41BE2C098B6}"/>
              </a:ext>
            </a:extLst>
          </p:cNvPr>
          <p:cNvCxnSpPr>
            <a:cxnSpLocks/>
          </p:cNvCxnSpPr>
          <p:nvPr/>
        </p:nvCxnSpPr>
        <p:spPr>
          <a:xfrm flipH="1">
            <a:off x="2112893" y="5632174"/>
            <a:ext cx="437363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48E32D06-EF09-4347-A9A0-2984F889C721}"/>
              </a:ext>
            </a:extLst>
          </p:cNvPr>
          <p:cNvSpPr txBox="1"/>
          <p:nvPr/>
        </p:nvSpPr>
        <p:spPr>
          <a:xfrm>
            <a:off x="2399147" y="5632174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1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3388446-4969-4A88-AE44-51176665BD10}"/>
              </a:ext>
            </a:extLst>
          </p:cNvPr>
          <p:cNvGrpSpPr/>
          <p:nvPr/>
        </p:nvGrpSpPr>
        <p:grpSpPr>
          <a:xfrm>
            <a:off x="2827819" y="5632174"/>
            <a:ext cx="3818886" cy="338554"/>
            <a:chOff x="2827819" y="5632174"/>
            <a:chExt cx="3818886" cy="338554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5388F88-9B71-48BA-86EC-9664F3E82F58}"/>
                </a:ext>
              </a:extLst>
            </p:cNvPr>
            <p:cNvSpPr txBox="1"/>
            <p:nvPr/>
          </p:nvSpPr>
          <p:spPr>
            <a:xfrm>
              <a:off x="2827819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D50054E-ABD7-4327-8B20-F3540736F734}"/>
                </a:ext>
              </a:extLst>
            </p:cNvPr>
            <p:cNvSpPr txBox="1"/>
            <p:nvPr/>
          </p:nvSpPr>
          <p:spPr>
            <a:xfrm>
              <a:off x="3256491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F89AC5C-A7BF-445B-93F2-8B02CFF157D5}"/>
                </a:ext>
              </a:extLst>
            </p:cNvPr>
            <p:cNvSpPr txBox="1"/>
            <p:nvPr/>
          </p:nvSpPr>
          <p:spPr>
            <a:xfrm>
              <a:off x="3709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2D2E0A5-EABF-4F37-A66B-57D4E550A951}"/>
                </a:ext>
              </a:extLst>
            </p:cNvPr>
            <p:cNvSpPr txBox="1"/>
            <p:nvPr/>
          </p:nvSpPr>
          <p:spPr>
            <a:xfrm>
              <a:off x="4130215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A750EAD-E30A-4ADC-BB08-847A15806496}"/>
                </a:ext>
              </a:extLst>
            </p:cNvPr>
            <p:cNvSpPr txBox="1"/>
            <p:nvPr/>
          </p:nvSpPr>
          <p:spPr>
            <a:xfrm>
              <a:off x="4548314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BC20504-1E6B-474F-925E-FCE1DB8FBAFE}"/>
                </a:ext>
              </a:extLst>
            </p:cNvPr>
            <p:cNvSpPr txBox="1"/>
            <p:nvPr/>
          </p:nvSpPr>
          <p:spPr>
            <a:xfrm>
              <a:off x="5005653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7EF926B-AE07-4DD2-A188-4EE98A8B7091}"/>
                </a:ext>
              </a:extLst>
            </p:cNvPr>
            <p:cNvSpPr txBox="1"/>
            <p:nvPr/>
          </p:nvSpPr>
          <p:spPr>
            <a:xfrm>
              <a:off x="5441197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58C76975-3DA1-4E6F-BE3C-9104285E5607}"/>
                </a:ext>
              </a:extLst>
            </p:cNvPr>
            <p:cNvSpPr txBox="1"/>
            <p:nvPr/>
          </p:nvSpPr>
          <p:spPr>
            <a:xfrm>
              <a:off x="5861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9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795C8D3-6DBE-46BB-9023-D2385D0B3DDD}"/>
                </a:ext>
              </a:extLst>
            </p:cNvPr>
            <p:cNvSpPr txBox="1"/>
            <p:nvPr/>
          </p:nvSpPr>
          <p:spPr>
            <a:xfrm>
              <a:off x="6228192" y="5632174"/>
              <a:ext cx="41851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10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2ECBBF7A-1EBB-4C99-B6CF-D4A249CA5052}"/>
              </a:ext>
            </a:extLst>
          </p:cNvPr>
          <p:cNvGrpSpPr/>
          <p:nvPr/>
        </p:nvGrpSpPr>
        <p:grpSpPr>
          <a:xfrm>
            <a:off x="1716956" y="980661"/>
            <a:ext cx="548382" cy="4990067"/>
            <a:chOff x="1716956" y="980661"/>
            <a:chExt cx="548382" cy="4990067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CCB67CBB-214A-4B5B-BF5A-43E25919159B}"/>
                </a:ext>
              </a:extLst>
            </p:cNvPr>
            <p:cNvCxnSpPr/>
            <p:nvPr/>
          </p:nvCxnSpPr>
          <p:spPr>
            <a:xfrm>
              <a:off x="2112893" y="980661"/>
              <a:ext cx="0" cy="4651513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143886C-1E86-473E-8E92-50E0FD6B2F16}"/>
                </a:ext>
              </a:extLst>
            </p:cNvPr>
            <p:cNvSpPr txBox="1"/>
            <p:nvPr/>
          </p:nvSpPr>
          <p:spPr>
            <a:xfrm>
              <a:off x="1960446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7ABA1C5-A42E-4601-9757-CDBB05C11B0D}"/>
                </a:ext>
              </a:extLst>
            </p:cNvPr>
            <p:cNvSpPr txBox="1"/>
            <p:nvPr/>
          </p:nvSpPr>
          <p:spPr>
            <a:xfrm>
              <a:off x="1741096" y="5453896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3265B17E-BF7B-4A53-B146-E1045891759B}"/>
                </a:ext>
              </a:extLst>
            </p:cNvPr>
            <p:cNvSpPr txBox="1"/>
            <p:nvPr/>
          </p:nvSpPr>
          <p:spPr>
            <a:xfrm>
              <a:off x="1731778" y="492806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399AF49-E74E-4C21-9B76-FC53F20C3BC6}"/>
                </a:ext>
              </a:extLst>
            </p:cNvPr>
            <p:cNvSpPr txBox="1"/>
            <p:nvPr/>
          </p:nvSpPr>
          <p:spPr>
            <a:xfrm>
              <a:off x="1738867" y="4411231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A85F7793-E396-46AD-8E56-8247E22C2691}"/>
                </a:ext>
              </a:extLst>
            </p:cNvPr>
            <p:cNvSpPr txBox="1"/>
            <p:nvPr/>
          </p:nvSpPr>
          <p:spPr>
            <a:xfrm>
              <a:off x="1731778" y="3894399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D29A371D-C2C4-43E1-81E0-4E7390F3997A}"/>
                </a:ext>
              </a:extLst>
            </p:cNvPr>
            <p:cNvSpPr txBox="1"/>
            <p:nvPr/>
          </p:nvSpPr>
          <p:spPr>
            <a:xfrm>
              <a:off x="1733499" y="337756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F1E3ED9-8DB6-460E-BFD1-119D0CAA3A32}"/>
                </a:ext>
              </a:extLst>
            </p:cNvPr>
            <p:cNvSpPr txBox="1"/>
            <p:nvPr/>
          </p:nvSpPr>
          <p:spPr>
            <a:xfrm>
              <a:off x="1716956" y="285173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26C0E46-FE4E-4757-8B7E-F5C5B9DC6AE7}"/>
                </a:ext>
              </a:extLst>
            </p:cNvPr>
            <p:cNvSpPr txBox="1"/>
            <p:nvPr/>
          </p:nvSpPr>
          <p:spPr>
            <a:xfrm>
              <a:off x="1716956" y="233940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F34FD017-2017-4C1C-B0DA-FEAED7397BC9}"/>
                </a:ext>
              </a:extLst>
            </p:cNvPr>
            <p:cNvSpPr txBox="1"/>
            <p:nvPr/>
          </p:nvSpPr>
          <p:spPr>
            <a:xfrm>
              <a:off x="1716956" y="183145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E1ADF01-44C5-4473-A566-A0D3BF58E8AC}"/>
                </a:ext>
              </a:extLst>
            </p:cNvPr>
            <p:cNvSpPr txBox="1"/>
            <p:nvPr/>
          </p:nvSpPr>
          <p:spPr>
            <a:xfrm>
              <a:off x="1722109" y="1314625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72ED6DBE-F1DB-4B35-9252-4D2F9F926B7A}"/>
              </a:ext>
            </a:extLst>
          </p:cNvPr>
          <p:cNvSpPr txBox="1"/>
          <p:nvPr/>
        </p:nvSpPr>
        <p:spPr>
          <a:xfrm>
            <a:off x="1731778" y="790188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E17735C-4DE2-4CCF-AE8B-D8F6796A09A2}"/>
              </a:ext>
            </a:extLst>
          </p:cNvPr>
          <p:cNvSpPr txBox="1"/>
          <p:nvPr/>
        </p:nvSpPr>
        <p:spPr>
          <a:xfrm>
            <a:off x="7443537" y="790188"/>
            <a:ext cx="439553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This is a co-ordinate grid. 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D6A1005-2697-4EC9-A95B-59DAC0577CFA}"/>
              </a:ext>
            </a:extLst>
          </p:cNvPr>
          <p:cNvSpPr txBox="1"/>
          <p:nvPr/>
        </p:nvSpPr>
        <p:spPr>
          <a:xfrm>
            <a:off x="7443536" y="2313125"/>
            <a:ext cx="43955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There are some important labels you need to know.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FF3B77D0-1920-4B70-B104-CF123E77F4F4}"/>
              </a:ext>
            </a:extLst>
          </p:cNvPr>
          <p:cNvCxnSpPr/>
          <p:nvPr/>
        </p:nvCxnSpPr>
        <p:spPr>
          <a:xfrm flipH="1">
            <a:off x="6769768" y="5623173"/>
            <a:ext cx="1411706" cy="9001"/>
          </a:xfrm>
          <a:prstGeom prst="straightConnector1">
            <a:avLst/>
          </a:prstGeom>
          <a:ln w="76200"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B91AF41E-37A5-4D76-AD0C-FA390D9F7476}"/>
              </a:ext>
            </a:extLst>
          </p:cNvPr>
          <p:cNvSpPr txBox="1"/>
          <p:nvPr/>
        </p:nvSpPr>
        <p:spPr>
          <a:xfrm>
            <a:off x="8280152" y="5469284"/>
            <a:ext cx="38636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This is the X axis</a:t>
            </a:r>
          </a:p>
          <a:p>
            <a:r>
              <a:rPr lang="en-GB" dirty="0"/>
              <a:t>We know this because it goes across. 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E5539157-2AEB-4324-AB4E-A1BF67B4782A}"/>
              </a:ext>
            </a:extLst>
          </p:cNvPr>
          <p:cNvCxnSpPr>
            <a:cxnSpLocks/>
          </p:cNvCxnSpPr>
          <p:nvPr/>
        </p:nvCxnSpPr>
        <p:spPr>
          <a:xfrm>
            <a:off x="2149677" y="224589"/>
            <a:ext cx="0" cy="651733"/>
          </a:xfrm>
          <a:prstGeom prst="straightConnector1">
            <a:avLst/>
          </a:prstGeom>
          <a:ln w="76200"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B42F7DD1-C8C4-4205-9FF8-81CBAECF2204}"/>
              </a:ext>
            </a:extLst>
          </p:cNvPr>
          <p:cNvSpPr txBox="1"/>
          <p:nvPr/>
        </p:nvSpPr>
        <p:spPr>
          <a:xfrm>
            <a:off x="2676054" y="231386"/>
            <a:ext cx="3725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This is the Y axis – it goes up/down. </a:t>
            </a: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ECC30327-A184-4D15-B0E7-749DB34ADADF}"/>
              </a:ext>
            </a:extLst>
          </p:cNvPr>
          <p:cNvCxnSpPr>
            <a:cxnSpLocks/>
          </p:cNvCxnSpPr>
          <p:nvPr/>
        </p:nvCxnSpPr>
        <p:spPr>
          <a:xfrm flipH="1">
            <a:off x="2206444" y="4536340"/>
            <a:ext cx="5050501" cy="1005892"/>
          </a:xfrm>
          <a:prstGeom prst="straightConnector1">
            <a:avLst/>
          </a:prstGeom>
          <a:ln w="76200"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4847D338-7F5C-4CF7-B2CD-FFCE0EF81F75}"/>
              </a:ext>
            </a:extLst>
          </p:cNvPr>
          <p:cNvSpPr txBox="1"/>
          <p:nvPr/>
        </p:nvSpPr>
        <p:spPr>
          <a:xfrm>
            <a:off x="7441564" y="4192568"/>
            <a:ext cx="45739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This is the origin. </a:t>
            </a:r>
          </a:p>
          <a:p>
            <a:r>
              <a:rPr lang="en-GB" dirty="0"/>
              <a:t>Where the X co-ordinate and the Y co-ordinate are 0</a:t>
            </a:r>
          </a:p>
        </p:txBody>
      </p:sp>
    </p:spTree>
    <p:extLst>
      <p:ext uri="{BB962C8B-B14F-4D97-AF65-F5344CB8AC3E}">
        <p14:creationId xmlns:p14="http://schemas.microsoft.com/office/powerpoint/2010/main" val="3000759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41" grpId="0"/>
      <p:bldP spid="4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A1ED80B-818F-4233-B28D-66AB7309C0A8}"/>
              </a:ext>
            </a:extLst>
          </p:cNvPr>
          <p:cNvGraphicFramePr>
            <a:graphicFrameLocks noGrp="1"/>
          </p:cNvGraphicFramePr>
          <p:nvPr/>
        </p:nvGraphicFramePr>
        <p:xfrm>
          <a:off x="1674191" y="971456"/>
          <a:ext cx="5216940" cy="5177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4745">
                  <a:extLst>
                    <a:ext uri="{9D8B030D-6E8A-4147-A177-3AD203B41FA5}">
                      <a16:colId xmlns:a16="http://schemas.microsoft.com/office/drawing/2014/main" val="3670879978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3295056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0080850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4188984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66530656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985789629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6677684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1638528277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35522391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454571901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966042030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292596565"/>
                    </a:ext>
                  </a:extLst>
                </a:gridCol>
              </a:tblGrid>
              <a:tr h="51775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22600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5028502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57774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53106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489603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307558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651800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0498417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0075811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723480"/>
                  </a:ext>
                </a:extLst>
              </a:tr>
            </a:tbl>
          </a:graphicData>
        </a:graphic>
      </p:graphicFrame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35FF662-1634-4A55-A43D-D41BE2C098B6}"/>
              </a:ext>
            </a:extLst>
          </p:cNvPr>
          <p:cNvCxnSpPr>
            <a:cxnSpLocks/>
          </p:cNvCxnSpPr>
          <p:nvPr/>
        </p:nvCxnSpPr>
        <p:spPr>
          <a:xfrm flipH="1">
            <a:off x="2112893" y="5632174"/>
            <a:ext cx="437363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48E32D06-EF09-4347-A9A0-2984F889C721}"/>
              </a:ext>
            </a:extLst>
          </p:cNvPr>
          <p:cNvSpPr txBox="1"/>
          <p:nvPr/>
        </p:nvSpPr>
        <p:spPr>
          <a:xfrm>
            <a:off x="2399147" y="5632174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1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3388446-4969-4A88-AE44-51176665BD10}"/>
              </a:ext>
            </a:extLst>
          </p:cNvPr>
          <p:cNvGrpSpPr/>
          <p:nvPr/>
        </p:nvGrpSpPr>
        <p:grpSpPr>
          <a:xfrm>
            <a:off x="2827819" y="5632174"/>
            <a:ext cx="3818886" cy="338554"/>
            <a:chOff x="2827819" y="5632174"/>
            <a:chExt cx="3818886" cy="338554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5388F88-9B71-48BA-86EC-9664F3E82F58}"/>
                </a:ext>
              </a:extLst>
            </p:cNvPr>
            <p:cNvSpPr txBox="1"/>
            <p:nvPr/>
          </p:nvSpPr>
          <p:spPr>
            <a:xfrm>
              <a:off x="2827819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D50054E-ABD7-4327-8B20-F3540736F734}"/>
                </a:ext>
              </a:extLst>
            </p:cNvPr>
            <p:cNvSpPr txBox="1"/>
            <p:nvPr/>
          </p:nvSpPr>
          <p:spPr>
            <a:xfrm>
              <a:off x="3256491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F89AC5C-A7BF-445B-93F2-8B02CFF157D5}"/>
                </a:ext>
              </a:extLst>
            </p:cNvPr>
            <p:cNvSpPr txBox="1"/>
            <p:nvPr/>
          </p:nvSpPr>
          <p:spPr>
            <a:xfrm>
              <a:off x="3709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2D2E0A5-EABF-4F37-A66B-57D4E550A951}"/>
                </a:ext>
              </a:extLst>
            </p:cNvPr>
            <p:cNvSpPr txBox="1"/>
            <p:nvPr/>
          </p:nvSpPr>
          <p:spPr>
            <a:xfrm>
              <a:off x="4130215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A750EAD-E30A-4ADC-BB08-847A15806496}"/>
                </a:ext>
              </a:extLst>
            </p:cNvPr>
            <p:cNvSpPr txBox="1"/>
            <p:nvPr/>
          </p:nvSpPr>
          <p:spPr>
            <a:xfrm>
              <a:off x="4548314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BC20504-1E6B-474F-925E-FCE1DB8FBAFE}"/>
                </a:ext>
              </a:extLst>
            </p:cNvPr>
            <p:cNvSpPr txBox="1"/>
            <p:nvPr/>
          </p:nvSpPr>
          <p:spPr>
            <a:xfrm>
              <a:off x="5005653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7EF926B-AE07-4DD2-A188-4EE98A8B7091}"/>
                </a:ext>
              </a:extLst>
            </p:cNvPr>
            <p:cNvSpPr txBox="1"/>
            <p:nvPr/>
          </p:nvSpPr>
          <p:spPr>
            <a:xfrm>
              <a:off x="5441197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58C76975-3DA1-4E6F-BE3C-9104285E5607}"/>
                </a:ext>
              </a:extLst>
            </p:cNvPr>
            <p:cNvSpPr txBox="1"/>
            <p:nvPr/>
          </p:nvSpPr>
          <p:spPr>
            <a:xfrm>
              <a:off x="5861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9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795C8D3-6DBE-46BB-9023-D2385D0B3DDD}"/>
                </a:ext>
              </a:extLst>
            </p:cNvPr>
            <p:cNvSpPr txBox="1"/>
            <p:nvPr/>
          </p:nvSpPr>
          <p:spPr>
            <a:xfrm>
              <a:off x="6228192" y="5632174"/>
              <a:ext cx="41851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10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2ECBBF7A-1EBB-4C99-B6CF-D4A249CA5052}"/>
              </a:ext>
            </a:extLst>
          </p:cNvPr>
          <p:cNvGrpSpPr/>
          <p:nvPr/>
        </p:nvGrpSpPr>
        <p:grpSpPr>
          <a:xfrm>
            <a:off x="1716956" y="980661"/>
            <a:ext cx="548382" cy="4990067"/>
            <a:chOff x="1716956" y="980661"/>
            <a:chExt cx="548382" cy="4990067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CCB67CBB-214A-4B5B-BF5A-43E25919159B}"/>
                </a:ext>
              </a:extLst>
            </p:cNvPr>
            <p:cNvCxnSpPr/>
            <p:nvPr/>
          </p:nvCxnSpPr>
          <p:spPr>
            <a:xfrm>
              <a:off x="2112893" y="980661"/>
              <a:ext cx="0" cy="4651513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143886C-1E86-473E-8E92-50E0FD6B2F16}"/>
                </a:ext>
              </a:extLst>
            </p:cNvPr>
            <p:cNvSpPr txBox="1"/>
            <p:nvPr/>
          </p:nvSpPr>
          <p:spPr>
            <a:xfrm>
              <a:off x="1960446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7ABA1C5-A42E-4601-9757-CDBB05C11B0D}"/>
                </a:ext>
              </a:extLst>
            </p:cNvPr>
            <p:cNvSpPr txBox="1"/>
            <p:nvPr/>
          </p:nvSpPr>
          <p:spPr>
            <a:xfrm>
              <a:off x="1741096" y="5453896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3265B17E-BF7B-4A53-B146-E1045891759B}"/>
                </a:ext>
              </a:extLst>
            </p:cNvPr>
            <p:cNvSpPr txBox="1"/>
            <p:nvPr/>
          </p:nvSpPr>
          <p:spPr>
            <a:xfrm>
              <a:off x="1731778" y="492806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399AF49-E74E-4C21-9B76-FC53F20C3BC6}"/>
                </a:ext>
              </a:extLst>
            </p:cNvPr>
            <p:cNvSpPr txBox="1"/>
            <p:nvPr/>
          </p:nvSpPr>
          <p:spPr>
            <a:xfrm>
              <a:off x="1738867" y="4411231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A85F7793-E396-46AD-8E56-8247E22C2691}"/>
                </a:ext>
              </a:extLst>
            </p:cNvPr>
            <p:cNvSpPr txBox="1"/>
            <p:nvPr/>
          </p:nvSpPr>
          <p:spPr>
            <a:xfrm>
              <a:off x="1731778" y="3894399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D29A371D-C2C4-43E1-81E0-4E7390F3997A}"/>
                </a:ext>
              </a:extLst>
            </p:cNvPr>
            <p:cNvSpPr txBox="1"/>
            <p:nvPr/>
          </p:nvSpPr>
          <p:spPr>
            <a:xfrm>
              <a:off x="1733499" y="337756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F1E3ED9-8DB6-460E-BFD1-119D0CAA3A32}"/>
                </a:ext>
              </a:extLst>
            </p:cNvPr>
            <p:cNvSpPr txBox="1"/>
            <p:nvPr/>
          </p:nvSpPr>
          <p:spPr>
            <a:xfrm>
              <a:off x="1716956" y="285173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26C0E46-FE4E-4757-8B7E-F5C5B9DC6AE7}"/>
                </a:ext>
              </a:extLst>
            </p:cNvPr>
            <p:cNvSpPr txBox="1"/>
            <p:nvPr/>
          </p:nvSpPr>
          <p:spPr>
            <a:xfrm>
              <a:off x="1716956" y="233940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F34FD017-2017-4C1C-B0DA-FEAED7397BC9}"/>
                </a:ext>
              </a:extLst>
            </p:cNvPr>
            <p:cNvSpPr txBox="1"/>
            <p:nvPr/>
          </p:nvSpPr>
          <p:spPr>
            <a:xfrm>
              <a:off x="1716956" y="183145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E1ADF01-44C5-4473-A566-A0D3BF58E8AC}"/>
                </a:ext>
              </a:extLst>
            </p:cNvPr>
            <p:cNvSpPr txBox="1"/>
            <p:nvPr/>
          </p:nvSpPr>
          <p:spPr>
            <a:xfrm>
              <a:off x="1722109" y="1314625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72ED6DBE-F1DB-4B35-9252-4D2F9F926B7A}"/>
              </a:ext>
            </a:extLst>
          </p:cNvPr>
          <p:cNvSpPr txBox="1"/>
          <p:nvPr/>
        </p:nvSpPr>
        <p:spPr>
          <a:xfrm>
            <a:off x="1731778" y="790188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F7F5158-4B8D-44FC-AC00-7AB529F9AEE9}"/>
              </a:ext>
            </a:extLst>
          </p:cNvPr>
          <p:cNvSpPr txBox="1"/>
          <p:nvPr/>
        </p:nvSpPr>
        <p:spPr>
          <a:xfrm>
            <a:off x="7838287" y="790188"/>
            <a:ext cx="3391186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The Golden Rule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B1BBDCA-9C8A-4C68-A631-C7C66844C5A9}"/>
              </a:ext>
            </a:extLst>
          </p:cNvPr>
          <p:cNvSpPr txBox="1"/>
          <p:nvPr/>
        </p:nvSpPr>
        <p:spPr>
          <a:xfrm>
            <a:off x="7069727" y="1653178"/>
            <a:ext cx="46891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The golden rule to remember is that when reading co-ordinates we always go across before we go up or down. . 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1E2EA1A-1E79-4A5D-9434-465C53CBA7E9}"/>
              </a:ext>
            </a:extLst>
          </p:cNvPr>
          <p:cNvSpPr txBox="1"/>
          <p:nvPr/>
        </p:nvSpPr>
        <p:spPr>
          <a:xfrm>
            <a:off x="7189312" y="3632788"/>
            <a:ext cx="46891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Remember:</a:t>
            </a:r>
          </a:p>
          <a:p>
            <a:pPr algn="ctr"/>
            <a:r>
              <a:rPr lang="en-GB" sz="2400" dirty="0"/>
              <a:t>Across the corridor </a:t>
            </a:r>
          </a:p>
          <a:p>
            <a:pPr algn="ctr"/>
            <a:r>
              <a:rPr lang="en-GB" sz="2400" dirty="0"/>
              <a:t>Before we go up the stairs</a:t>
            </a:r>
          </a:p>
        </p:txBody>
      </p:sp>
    </p:spTree>
    <p:extLst>
      <p:ext uri="{BB962C8B-B14F-4D97-AF65-F5344CB8AC3E}">
        <p14:creationId xmlns:p14="http://schemas.microsoft.com/office/powerpoint/2010/main" val="2508919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A1ED80B-818F-4233-B28D-66AB7309C0A8}"/>
              </a:ext>
            </a:extLst>
          </p:cNvPr>
          <p:cNvGraphicFramePr>
            <a:graphicFrameLocks noGrp="1"/>
          </p:cNvGraphicFramePr>
          <p:nvPr/>
        </p:nvGraphicFramePr>
        <p:xfrm>
          <a:off x="1674191" y="971456"/>
          <a:ext cx="5216940" cy="5177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4745">
                  <a:extLst>
                    <a:ext uri="{9D8B030D-6E8A-4147-A177-3AD203B41FA5}">
                      <a16:colId xmlns:a16="http://schemas.microsoft.com/office/drawing/2014/main" val="3670879978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3295056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0080850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4188984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66530656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985789629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6677684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1638528277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35522391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454571901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966042030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292596565"/>
                    </a:ext>
                  </a:extLst>
                </a:gridCol>
              </a:tblGrid>
              <a:tr h="51775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22600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5028502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57774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53106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489603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307558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651800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0498417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0075811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723480"/>
                  </a:ext>
                </a:extLst>
              </a:tr>
            </a:tbl>
          </a:graphicData>
        </a:graphic>
      </p:graphicFrame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35FF662-1634-4A55-A43D-D41BE2C098B6}"/>
              </a:ext>
            </a:extLst>
          </p:cNvPr>
          <p:cNvCxnSpPr>
            <a:cxnSpLocks/>
          </p:cNvCxnSpPr>
          <p:nvPr/>
        </p:nvCxnSpPr>
        <p:spPr>
          <a:xfrm flipH="1">
            <a:off x="2112893" y="5632174"/>
            <a:ext cx="437363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48E32D06-EF09-4347-A9A0-2984F889C721}"/>
              </a:ext>
            </a:extLst>
          </p:cNvPr>
          <p:cNvSpPr txBox="1"/>
          <p:nvPr/>
        </p:nvSpPr>
        <p:spPr>
          <a:xfrm>
            <a:off x="2399147" y="5632174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1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3388446-4969-4A88-AE44-51176665BD10}"/>
              </a:ext>
            </a:extLst>
          </p:cNvPr>
          <p:cNvGrpSpPr/>
          <p:nvPr/>
        </p:nvGrpSpPr>
        <p:grpSpPr>
          <a:xfrm>
            <a:off x="2827819" y="5632174"/>
            <a:ext cx="3818886" cy="338554"/>
            <a:chOff x="2827819" y="5632174"/>
            <a:chExt cx="3818886" cy="338554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5388F88-9B71-48BA-86EC-9664F3E82F58}"/>
                </a:ext>
              </a:extLst>
            </p:cNvPr>
            <p:cNvSpPr txBox="1"/>
            <p:nvPr/>
          </p:nvSpPr>
          <p:spPr>
            <a:xfrm>
              <a:off x="2827819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D50054E-ABD7-4327-8B20-F3540736F734}"/>
                </a:ext>
              </a:extLst>
            </p:cNvPr>
            <p:cNvSpPr txBox="1"/>
            <p:nvPr/>
          </p:nvSpPr>
          <p:spPr>
            <a:xfrm>
              <a:off x="3256491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F89AC5C-A7BF-445B-93F2-8B02CFF157D5}"/>
                </a:ext>
              </a:extLst>
            </p:cNvPr>
            <p:cNvSpPr txBox="1"/>
            <p:nvPr/>
          </p:nvSpPr>
          <p:spPr>
            <a:xfrm>
              <a:off x="3709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2D2E0A5-EABF-4F37-A66B-57D4E550A951}"/>
                </a:ext>
              </a:extLst>
            </p:cNvPr>
            <p:cNvSpPr txBox="1"/>
            <p:nvPr/>
          </p:nvSpPr>
          <p:spPr>
            <a:xfrm>
              <a:off x="4130215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A750EAD-E30A-4ADC-BB08-847A15806496}"/>
                </a:ext>
              </a:extLst>
            </p:cNvPr>
            <p:cNvSpPr txBox="1"/>
            <p:nvPr/>
          </p:nvSpPr>
          <p:spPr>
            <a:xfrm>
              <a:off x="4548314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BC20504-1E6B-474F-925E-FCE1DB8FBAFE}"/>
                </a:ext>
              </a:extLst>
            </p:cNvPr>
            <p:cNvSpPr txBox="1"/>
            <p:nvPr/>
          </p:nvSpPr>
          <p:spPr>
            <a:xfrm>
              <a:off x="5005653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7EF926B-AE07-4DD2-A188-4EE98A8B7091}"/>
                </a:ext>
              </a:extLst>
            </p:cNvPr>
            <p:cNvSpPr txBox="1"/>
            <p:nvPr/>
          </p:nvSpPr>
          <p:spPr>
            <a:xfrm>
              <a:off x="5441197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58C76975-3DA1-4E6F-BE3C-9104285E5607}"/>
                </a:ext>
              </a:extLst>
            </p:cNvPr>
            <p:cNvSpPr txBox="1"/>
            <p:nvPr/>
          </p:nvSpPr>
          <p:spPr>
            <a:xfrm>
              <a:off x="5861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9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795C8D3-6DBE-46BB-9023-D2385D0B3DDD}"/>
                </a:ext>
              </a:extLst>
            </p:cNvPr>
            <p:cNvSpPr txBox="1"/>
            <p:nvPr/>
          </p:nvSpPr>
          <p:spPr>
            <a:xfrm>
              <a:off x="6228192" y="5632174"/>
              <a:ext cx="41851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10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2ECBBF7A-1EBB-4C99-B6CF-D4A249CA5052}"/>
              </a:ext>
            </a:extLst>
          </p:cNvPr>
          <p:cNvGrpSpPr/>
          <p:nvPr/>
        </p:nvGrpSpPr>
        <p:grpSpPr>
          <a:xfrm>
            <a:off x="1716956" y="980661"/>
            <a:ext cx="548382" cy="4990067"/>
            <a:chOff x="1716956" y="980661"/>
            <a:chExt cx="548382" cy="4990067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CCB67CBB-214A-4B5B-BF5A-43E25919159B}"/>
                </a:ext>
              </a:extLst>
            </p:cNvPr>
            <p:cNvCxnSpPr/>
            <p:nvPr/>
          </p:nvCxnSpPr>
          <p:spPr>
            <a:xfrm>
              <a:off x="2112893" y="980661"/>
              <a:ext cx="0" cy="4651513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143886C-1E86-473E-8E92-50E0FD6B2F16}"/>
                </a:ext>
              </a:extLst>
            </p:cNvPr>
            <p:cNvSpPr txBox="1"/>
            <p:nvPr/>
          </p:nvSpPr>
          <p:spPr>
            <a:xfrm>
              <a:off x="1960446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7ABA1C5-A42E-4601-9757-CDBB05C11B0D}"/>
                </a:ext>
              </a:extLst>
            </p:cNvPr>
            <p:cNvSpPr txBox="1"/>
            <p:nvPr/>
          </p:nvSpPr>
          <p:spPr>
            <a:xfrm>
              <a:off x="1741096" y="5453896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3265B17E-BF7B-4A53-B146-E1045891759B}"/>
                </a:ext>
              </a:extLst>
            </p:cNvPr>
            <p:cNvSpPr txBox="1"/>
            <p:nvPr/>
          </p:nvSpPr>
          <p:spPr>
            <a:xfrm>
              <a:off x="1731778" y="492806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399AF49-E74E-4C21-9B76-FC53F20C3BC6}"/>
                </a:ext>
              </a:extLst>
            </p:cNvPr>
            <p:cNvSpPr txBox="1"/>
            <p:nvPr/>
          </p:nvSpPr>
          <p:spPr>
            <a:xfrm>
              <a:off x="1738867" y="4411231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A85F7793-E396-46AD-8E56-8247E22C2691}"/>
                </a:ext>
              </a:extLst>
            </p:cNvPr>
            <p:cNvSpPr txBox="1"/>
            <p:nvPr/>
          </p:nvSpPr>
          <p:spPr>
            <a:xfrm>
              <a:off x="1731778" y="3894399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D29A371D-C2C4-43E1-81E0-4E7390F3997A}"/>
                </a:ext>
              </a:extLst>
            </p:cNvPr>
            <p:cNvSpPr txBox="1"/>
            <p:nvPr/>
          </p:nvSpPr>
          <p:spPr>
            <a:xfrm>
              <a:off x="1733499" y="337756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F1E3ED9-8DB6-460E-BFD1-119D0CAA3A32}"/>
                </a:ext>
              </a:extLst>
            </p:cNvPr>
            <p:cNvSpPr txBox="1"/>
            <p:nvPr/>
          </p:nvSpPr>
          <p:spPr>
            <a:xfrm>
              <a:off x="1716956" y="285173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26C0E46-FE4E-4757-8B7E-F5C5B9DC6AE7}"/>
                </a:ext>
              </a:extLst>
            </p:cNvPr>
            <p:cNvSpPr txBox="1"/>
            <p:nvPr/>
          </p:nvSpPr>
          <p:spPr>
            <a:xfrm>
              <a:off x="1716956" y="233940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F34FD017-2017-4C1C-B0DA-FEAED7397BC9}"/>
                </a:ext>
              </a:extLst>
            </p:cNvPr>
            <p:cNvSpPr txBox="1"/>
            <p:nvPr/>
          </p:nvSpPr>
          <p:spPr>
            <a:xfrm>
              <a:off x="1716956" y="183145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E1ADF01-44C5-4473-A566-A0D3BF58E8AC}"/>
                </a:ext>
              </a:extLst>
            </p:cNvPr>
            <p:cNvSpPr txBox="1"/>
            <p:nvPr/>
          </p:nvSpPr>
          <p:spPr>
            <a:xfrm>
              <a:off x="1722109" y="1314625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72ED6DBE-F1DB-4B35-9252-4D2F9F926B7A}"/>
              </a:ext>
            </a:extLst>
          </p:cNvPr>
          <p:cNvSpPr txBox="1"/>
          <p:nvPr/>
        </p:nvSpPr>
        <p:spPr>
          <a:xfrm>
            <a:off x="1731778" y="790188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F420D176-146D-419E-B915-7182AF861AA8}"/>
              </a:ext>
            </a:extLst>
          </p:cNvPr>
          <p:cNvSpPr/>
          <p:nvPr/>
        </p:nvSpPr>
        <p:spPr>
          <a:xfrm>
            <a:off x="4548314" y="3377567"/>
            <a:ext cx="304886" cy="338551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6EEEC22-4C58-4A63-8D28-BE8766D2D0E5}"/>
              </a:ext>
            </a:extLst>
          </p:cNvPr>
          <p:cNvSpPr txBox="1"/>
          <p:nvPr/>
        </p:nvSpPr>
        <p:spPr>
          <a:xfrm>
            <a:off x="6948718" y="959465"/>
            <a:ext cx="46891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Write the co-ordinate of the yellow dot. 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5CC2D76-818B-44F1-9BAC-A1922AE3C652}"/>
              </a:ext>
            </a:extLst>
          </p:cNvPr>
          <p:cNvSpPr txBox="1"/>
          <p:nvPr/>
        </p:nvSpPr>
        <p:spPr>
          <a:xfrm>
            <a:off x="6977023" y="2262458"/>
            <a:ext cx="46891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We write co-ordinates in a set of brackets separated by a comma. The first number is the x co-ordinate. The second is the y co-ordinate. 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E2D1568-5F2C-4721-B5FB-08A561DD41F9}"/>
              </a:ext>
            </a:extLst>
          </p:cNvPr>
          <p:cNvSpPr txBox="1"/>
          <p:nvPr/>
        </p:nvSpPr>
        <p:spPr>
          <a:xfrm>
            <a:off x="7113381" y="4128173"/>
            <a:ext cx="46891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/>
              <a:t>(        ,        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96434C-968A-45B6-93A5-E5FB4C4D09EB}"/>
              </a:ext>
            </a:extLst>
          </p:cNvPr>
          <p:cNvSpPr txBox="1"/>
          <p:nvPr/>
        </p:nvSpPr>
        <p:spPr>
          <a:xfrm>
            <a:off x="6548815" y="5453896"/>
            <a:ext cx="3722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BADE1E-8170-4647-8B0B-E9921E3B6BBA}"/>
              </a:ext>
            </a:extLst>
          </p:cNvPr>
          <p:cNvSpPr/>
          <p:nvPr/>
        </p:nvSpPr>
        <p:spPr>
          <a:xfrm>
            <a:off x="1885987" y="198399"/>
            <a:ext cx="3946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F2CAE05-20B1-4111-93CA-57152CFA45B3}"/>
              </a:ext>
            </a:extLst>
          </p:cNvPr>
          <p:cNvSpPr txBox="1"/>
          <p:nvPr/>
        </p:nvSpPr>
        <p:spPr>
          <a:xfrm>
            <a:off x="8400631" y="5005007"/>
            <a:ext cx="3722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E171EA3-89BF-4C36-893F-FF0C606B5E50}"/>
              </a:ext>
            </a:extLst>
          </p:cNvPr>
          <p:cNvSpPr/>
          <p:nvPr/>
        </p:nvSpPr>
        <p:spPr>
          <a:xfrm>
            <a:off x="10123149" y="4976054"/>
            <a:ext cx="3946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3F446BE-F5B6-447A-BE1A-B9D40090F671}"/>
              </a:ext>
            </a:extLst>
          </p:cNvPr>
          <p:cNvSpPr txBox="1"/>
          <p:nvPr/>
        </p:nvSpPr>
        <p:spPr>
          <a:xfrm>
            <a:off x="8171071" y="5528227"/>
            <a:ext cx="8911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FF0000"/>
                </a:solidFill>
              </a:rPr>
              <a:t>Across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41D131E-F788-4FAC-B289-203405A4BD23}"/>
              </a:ext>
            </a:extLst>
          </p:cNvPr>
          <p:cNvSpPr txBox="1"/>
          <p:nvPr/>
        </p:nvSpPr>
        <p:spPr>
          <a:xfrm>
            <a:off x="10123149" y="5570618"/>
            <a:ext cx="4619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FF0000"/>
                </a:solidFill>
              </a:rPr>
              <a:t>up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8A5B3CFB-F49B-4907-B8EB-6CA6FD4C9A02}"/>
              </a:ext>
            </a:extLst>
          </p:cNvPr>
          <p:cNvCxnSpPr/>
          <p:nvPr/>
        </p:nvCxnSpPr>
        <p:spPr>
          <a:xfrm>
            <a:off x="4716379" y="3716118"/>
            <a:ext cx="0" cy="1812109"/>
          </a:xfrm>
          <a:prstGeom prst="straightConnector1">
            <a:avLst/>
          </a:prstGeom>
          <a:ln w="762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0C6A8745-C66F-441F-ABB2-3FD20738E500}"/>
              </a:ext>
            </a:extLst>
          </p:cNvPr>
          <p:cNvSpPr txBox="1"/>
          <p:nvPr/>
        </p:nvSpPr>
        <p:spPr>
          <a:xfrm>
            <a:off x="8430532" y="4374395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C000"/>
                </a:solidFill>
              </a:rPr>
              <a:t>6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17CA1015-6931-41DD-BE4D-0FB13CB8B4A5}"/>
              </a:ext>
            </a:extLst>
          </p:cNvPr>
          <p:cNvCxnSpPr>
            <a:cxnSpLocks/>
          </p:cNvCxnSpPr>
          <p:nvPr/>
        </p:nvCxnSpPr>
        <p:spPr>
          <a:xfrm flipH="1">
            <a:off x="2265338" y="3485667"/>
            <a:ext cx="2169769" cy="0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CFD97E3B-BA50-4E5A-9992-13E8DA850B6C}"/>
              </a:ext>
            </a:extLst>
          </p:cNvPr>
          <p:cNvSpPr txBox="1"/>
          <p:nvPr/>
        </p:nvSpPr>
        <p:spPr>
          <a:xfrm>
            <a:off x="9959482" y="4359603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00B050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413205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4" grpId="0"/>
      <p:bldP spid="35" grpId="0"/>
      <p:bldP spid="36" grpId="0"/>
      <p:bldP spid="37" grpId="0"/>
      <p:bldP spid="40" grpId="0"/>
      <p:bldP spid="4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A1ED80B-818F-4233-B28D-66AB7309C0A8}"/>
              </a:ext>
            </a:extLst>
          </p:cNvPr>
          <p:cNvGraphicFramePr>
            <a:graphicFrameLocks noGrp="1"/>
          </p:cNvGraphicFramePr>
          <p:nvPr/>
        </p:nvGraphicFramePr>
        <p:xfrm>
          <a:off x="1674191" y="971456"/>
          <a:ext cx="5216940" cy="5177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4745">
                  <a:extLst>
                    <a:ext uri="{9D8B030D-6E8A-4147-A177-3AD203B41FA5}">
                      <a16:colId xmlns:a16="http://schemas.microsoft.com/office/drawing/2014/main" val="3670879978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3295056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0080850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4188984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66530656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985789629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6677684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1638528277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35522391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454571901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966042030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292596565"/>
                    </a:ext>
                  </a:extLst>
                </a:gridCol>
              </a:tblGrid>
              <a:tr h="51775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22600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5028502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57774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53106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489603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307558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651800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0498417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0075811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723480"/>
                  </a:ext>
                </a:extLst>
              </a:tr>
            </a:tbl>
          </a:graphicData>
        </a:graphic>
      </p:graphicFrame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35FF662-1634-4A55-A43D-D41BE2C098B6}"/>
              </a:ext>
            </a:extLst>
          </p:cNvPr>
          <p:cNvCxnSpPr>
            <a:cxnSpLocks/>
          </p:cNvCxnSpPr>
          <p:nvPr/>
        </p:nvCxnSpPr>
        <p:spPr>
          <a:xfrm flipH="1">
            <a:off x="2112893" y="5632174"/>
            <a:ext cx="437363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48E32D06-EF09-4347-A9A0-2984F889C721}"/>
              </a:ext>
            </a:extLst>
          </p:cNvPr>
          <p:cNvSpPr txBox="1"/>
          <p:nvPr/>
        </p:nvSpPr>
        <p:spPr>
          <a:xfrm>
            <a:off x="2399147" y="5632174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1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3388446-4969-4A88-AE44-51176665BD10}"/>
              </a:ext>
            </a:extLst>
          </p:cNvPr>
          <p:cNvGrpSpPr/>
          <p:nvPr/>
        </p:nvGrpSpPr>
        <p:grpSpPr>
          <a:xfrm>
            <a:off x="2827819" y="5632174"/>
            <a:ext cx="3818886" cy="338554"/>
            <a:chOff x="2827819" y="5632174"/>
            <a:chExt cx="3818886" cy="338554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5388F88-9B71-48BA-86EC-9664F3E82F58}"/>
                </a:ext>
              </a:extLst>
            </p:cNvPr>
            <p:cNvSpPr txBox="1"/>
            <p:nvPr/>
          </p:nvSpPr>
          <p:spPr>
            <a:xfrm>
              <a:off x="2827819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D50054E-ABD7-4327-8B20-F3540736F734}"/>
                </a:ext>
              </a:extLst>
            </p:cNvPr>
            <p:cNvSpPr txBox="1"/>
            <p:nvPr/>
          </p:nvSpPr>
          <p:spPr>
            <a:xfrm>
              <a:off x="3256491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F89AC5C-A7BF-445B-93F2-8B02CFF157D5}"/>
                </a:ext>
              </a:extLst>
            </p:cNvPr>
            <p:cNvSpPr txBox="1"/>
            <p:nvPr/>
          </p:nvSpPr>
          <p:spPr>
            <a:xfrm>
              <a:off x="3709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2D2E0A5-EABF-4F37-A66B-57D4E550A951}"/>
                </a:ext>
              </a:extLst>
            </p:cNvPr>
            <p:cNvSpPr txBox="1"/>
            <p:nvPr/>
          </p:nvSpPr>
          <p:spPr>
            <a:xfrm>
              <a:off x="4130215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A750EAD-E30A-4ADC-BB08-847A15806496}"/>
                </a:ext>
              </a:extLst>
            </p:cNvPr>
            <p:cNvSpPr txBox="1"/>
            <p:nvPr/>
          </p:nvSpPr>
          <p:spPr>
            <a:xfrm>
              <a:off x="4548314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BC20504-1E6B-474F-925E-FCE1DB8FBAFE}"/>
                </a:ext>
              </a:extLst>
            </p:cNvPr>
            <p:cNvSpPr txBox="1"/>
            <p:nvPr/>
          </p:nvSpPr>
          <p:spPr>
            <a:xfrm>
              <a:off x="5005653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7EF926B-AE07-4DD2-A188-4EE98A8B7091}"/>
                </a:ext>
              </a:extLst>
            </p:cNvPr>
            <p:cNvSpPr txBox="1"/>
            <p:nvPr/>
          </p:nvSpPr>
          <p:spPr>
            <a:xfrm>
              <a:off x="5441197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58C76975-3DA1-4E6F-BE3C-9104285E5607}"/>
                </a:ext>
              </a:extLst>
            </p:cNvPr>
            <p:cNvSpPr txBox="1"/>
            <p:nvPr/>
          </p:nvSpPr>
          <p:spPr>
            <a:xfrm>
              <a:off x="5861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9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795C8D3-6DBE-46BB-9023-D2385D0B3DDD}"/>
                </a:ext>
              </a:extLst>
            </p:cNvPr>
            <p:cNvSpPr txBox="1"/>
            <p:nvPr/>
          </p:nvSpPr>
          <p:spPr>
            <a:xfrm>
              <a:off x="6228192" y="5632174"/>
              <a:ext cx="41851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10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2ECBBF7A-1EBB-4C99-B6CF-D4A249CA5052}"/>
              </a:ext>
            </a:extLst>
          </p:cNvPr>
          <p:cNvGrpSpPr/>
          <p:nvPr/>
        </p:nvGrpSpPr>
        <p:grpSpPr>
          <a:xfrm>
            <a:off x="1716956" y="980661"/>
            <a:ext cx="548382" cy="4990067"/>
            <a:chOff x="1716956" y="980661"/>
            <a:chExt cx="548382" cy="4990067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CCB67CBB-214A-4B5B-BF5A-43E25919159B}"/>
                </a:ext>
              </a:extLst>
            </p:cNvPr>
            <p:cNvCxnSpPr/>
            <p:nvPr/>
          </p:nvCxnSpPr>
          <p:spPr>
            <a:xfrm>
              <a:off x="2112893" y="980661"/>
              <a:ext cx="0" cy="4651513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143886C-1E86-473E-8E92-50E0FD6B2F16}"/>
                </a:ext>
              </a:extLst>
            </p:cNvPr>
            <p:cNvSpPr txBox="1"/>
            <p:nvPr/>
          </p:nvSpPr>
          <p:spPr>
            <a:xfrm>
              <a:off x="1960446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7ABA1C5-A42E-4601-9757-CDBB05C11B0D}"/>
                </a:ext>
              </a:extLst>
            </p:cNvPr>
            <p:cNvSpPr txBox="1"/>
            <p:nvPr/>
          </p:nvSpPr>
          <p:spPr>
            <a:xfrm>
              <a:off x="1741096" y="5453896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3265B17E-BF7B-4A53-B146-E1045891759B}"/>
                </a:ext>
              </a:extLst>
            </p:cNvPr>
            <p:cNvSpPr txBox="1"/>
            <p:nvPr/>
          </p:nvSpPr>
          <p:spPr>
            <a:xfrm>
              <a:off x="1731778" y="492806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399AF49-E74E-4C21-9B76-FC53F20C3BC6}"/>
                </a:ext>
              </a:extLst>
            </p:cNvPr>
            <p:cNvSpPr txBox="1"/>
            <p:nvPr/>
          </p:nvSpPr>
          <p:spPr>
            <a:xfrm>
              <a:off x="1738867" y="4411231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A85F7793-E396-46AD-8E56-8247E22C2691}"/>
                </a:ext>
              </a:extLst>
            </p:cNvPr>
            <p:cNvSpPr txBox="1"/>
            <p:nvPr/>
          </p:nvSpPr>
          <p:spPr>
            <a:xfrm>
              <a:off x="1731778" y="3894399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D29A371D-C2C4-43E1-81E0-4E7390F3997A}"/>
                </a:ext>
              </a:extLst>
            </p:cNvPr>
            <p:cNvSpPr txBox="1"/>
            <p:nvPr/>
          </p:nvSpPr>
          <p:spPr>
            <a:xfrm>
              <a:off x="1733499" y="337756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F1E3ED9-8DB6-460E-BFD1-119D0CAA3A32}"/>
                </a:ext>
              </a:extLst>
            </p:cNvPr>
            <p:cNvSpPr txBox="1"/>
            <p:nvPr/>
          </p:nvSpPr>
          <p:spPr>
            <a:xfrm>
              <a:off x="1716956" y="285173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26C0E46-FE4E-4757-8B7E-F5C5B9DC6AE7}"/>
                </a:ext>
              </a:extLst>
            </p:cNvPr>
            <p:cNvSpPr txBox="1"/>
            <p:nvPr/>
          </p:nvSpPr>
          <p:spPr>
            <a:xfrm>
              <a:off x="1716956" y="233940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F34FD017-2017-4C1C-B0DA-FEAED7397BC9}"/>
                </a:ext>
              </a:extLst>
            </p:cNvPr>
            <p:cNvSpPr txBox="1"/>
            <p:nvPr/>
          </p:nvSpPr>
          <p:spPr>
            <a:xfrm>
              <a:off x="1716956" y="183145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E1ADF01-44C5-4473-A566-A0D3BF58E8AC}"/>
                </a:ext>
              </a:extLst>
            </p:cNvPr>
            <p:cNvSpPr txBox="1"/>
            <p:nvPr/>
          </p:nvSpPr>
          <p:spPr>
            <a:xfrm>
              <a:off x="1722109" y="1314625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72ED6DBE-F1DB-4B35-9252-4D2F9F926B7A}"/>
              </a:ext>
            </a:extLst>
          </p:cNvPr>
          <p:cNvSpPr txBox="1"/>
          <p:nvPr/>
        </p:nvSpPr>
        <p:spPr>
          <a:xfrm>
            <a:off x="1731778" y="790188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F420D176-146D-419E-B915-7182AF861AA8}"/>
              </a:ext>
            </a:extLst>
          </p:cNvPr>
          <p:cNvSpPr/>
          <p:nvPr/>
        </p:nvSpPr>
        <p:spPr>
          <a:xfrm>
            <a:off x="5441197" y="1339178"/>
            <a:ext cx="304886" cy="338551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6EEEC22-4C58-4A63-8D28-BE8766D2D0E5}"/>
              </a:ext>
            </a:extLst>
          </p:cNvPr>
          <p:cNvSpPr txBox="1"/>
          <p:nvPr/>
        </p:nvSpPr>
        <p:spPr>
          <a:xfrm>
            <a:off x="6948718" y="959465"/>
            <a:ext cx="46891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Write the co-ordinate of the yellow dot. 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5CC2D76-818B-44F1-9BAC-A1922AE3C652}"/>
              </a:ext>
            </a:extLst>
          </p:cNvPr>
          <p:cNvSpPr txBox="1"/>
          <p:nvPr/>
        </p:nvSpPr>
        <p:spPr>
          <a:xfrm>
            <a:off x="6977023" y="2262458"/>
            <a:ext cx="46891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We write co-ordinates in a set of brackets separated by a comma. The first number is the x co-ordinate. The second is the y co-ordinate. 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E2D1568-5F2C-4721-B5FB-08A561DD41F9}"/>
              </a:ext>
            </a:extLst>
          </p:cNvPr>
          <p:cNvSpPr txBox="1"/>
          <p:nvPr/>
        </p:nvSpPr>
        <p:spPr>
          <a:xfrm>
            <a:off x="7113381" y="4128173"/>
            <a:ext cx="46891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/>
              <a:t>(        ,        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96434C-968A-45B6-93A5-E5FB4C4D09EB}"/>
              </a:ext>
            </a:extLst>
          </p:cNvPr>
          <p:cNvSpPr txBox="1"/>
          <p:nvPr/>
        </p:nvSpPr>
        <p:spPr>
          <a:xfrm>
            <a:off x="6548815" y="5453896"/>
            <a:ext cx="3722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BADE1E-8170-4647-8B0B-E9921E3B6BBA}"/>
              </a:ext>
            </a:extLst>
          </p:cNvPr>
          <p:cNvSpPr/>
          <p:nvPr/>
        </p:nvSpPr>
        <p:spPr>
          <a:xfrm>
            <a:off x="1885987" y="198399"/>
            <a:ext cx="3946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F2CAE05-20B1-4111-93CA-57152CFA45B3}"/>
              </a:ext>
            </a:extLst>
          </p:cNvPr>
          <p:cNvSpPr txBox="1"/>
          <p:nvPr/>
        </p:nvSpPr>
        <p:spPr>
          <a:xfrm>
            <a:off x="8400631" y="5005007"/>
            <a:ext cx="3722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E171EA3-89BF-4C36-893F-FF0C606B5E50}"/>
              </a:ext>
            </a:extLst>
          </p:cNvPr>
          <p:cNvSpPr/>
          <p:nvPr/>
        </p:nvSpPr>
        <p:spPr>
          <a:xfrm>
            <a:off x="10123149" y="4976054"/>
            <a:ext cx="3946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3F446BE-F5B6-447A-BE1A-B9D40090F671}"/>
              </a:ext>
            </a:extLst>
          </p:cNvPr>
          <p:cNvSpPr txBox="1"/>
          <p:nvPr/>
        </p:nvSpPr>
        <p:spPr>
          <a:xfrm>
            <a:off x="8171071" y="5528227"/>
            <a:ext cx="8911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FF0000"/>
                </a:solidFill>
              </a:rPr>
              <a:t>Across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41D131E-F788-4FAC-B289-203405A4BD23}"/>
              </a:ext>
            </a:extLst>
          </p:cNvPr>
          <p:cNvSpPr txBox="1"/>
          <p:nvPr/>
        </p:nvSpPr>
        <p:spPr>
          <a:xfrm>
            <a:off x="10123149" y="5570618"/>
            <a:ext cx="4619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FF0000"/>
                </a:solidFill>
              </a:rPr>
              <a:t>up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8A5B3CFB-F49B-4907-B8EB-6CA6FD4C9A02}"/>
              </a:ext>
            </a:extLst>
          </p:cNvPr>
          <p:cNvCxnSpPr>
            <a:cxnSpLocks/>
          </p:cNvCxnSpPr>
          <p:nvPr/>
        </p:nvCxnSpPr>
        <p:spPr>
          <a:xfrm>
            <a:off x="5569397" y="1814897"/>
            <a:ext cx="24243" cy="3638999"/>
          </a:xfrm>
          <a:prstGeom prst="straightConnector1">
            <a:avLst/>
          </a:prstGeom>
          <a:ln w="762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0C6A8745-C66F-441F-ABB2-3FD20738E500}"/>
              </a:ext>
            </a:extLst>
          </p:cNvPr>
          <p:cNvSpPr txBox="1"/>
          <p:nvPr/>
        </p:nvSpPr>
        <p:spPr>
          <a:xfrm>
            <a:off x="8430532" y="4374395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C000"/>
                </a:solidFill>
              </a:rPr>
              <a:t>8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17CA1015-6931-41DD-BE4D-0FB13CB8B4A5}"/>
              </a:ext>
            </a:extLst>
          </p:cNvPr>
          <p:cNvCxnSpPr>
            <a:cxnSpLocks/>
          </p:cNvCxnSpPr>
          <p:nvPr/>
        </p:nvCxnSpPr>
        <p:spPr>
          <a:xfrm flipH="1">
            <a:off x="2129941" y="1483902"/>
            <a:ext cx="3028158" cy="0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CFD97E3B-BA50-4E5A-9992-13E8DA850B6C}"/>
              </a:ext>
            </a:extLst>
          </p:cNvPr>
          <p:cNvSpPr txBox="1"/>
          <p:nvPr/>
        </p:nvSpPr>
        <p:spPr>
          <a:xfrm>
            <a:off x="9959482" y="4359603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00B050"/>
                </a:solidFill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1400728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4" grpId="0"/>
      <p:bldP spid="35" grpId="0"/>
      <p:bldP spid="36" grpId="0"/>
      <p:bldP spid="37" grpId="0"/>
      <p:bldP spid="40" grpId="0"/>
      <p:bldP spid="4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A1ED80B-818F-4233-B28D-66AB7309C0A8}"/>
              </a:ext>
            </a:extLst>
          </p:cNvPr>
          <p:cNvGraphicFramePr>
            <a:graphicFrameLocks noGrp="1"/>
          </p:cNvGraphicFramePr>
          <p:nvPr/>
        </p:nvGraphicFramePr>
        <p:xfrm>
          <a:off x="1674191" y="971456"/>
          <a:ext cx="5216940" cy="5177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4745">
                  <a:extLst>
                    <a:ext uri="{9D8B030D-6E8A-4147-A177-3AD203B41FA5}">
                      <a16:colId xmlns:a16="http://schemas.microsoft.com/office/drawing/2014/main" val="3670879978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3295056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0080850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4188984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66530656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985789629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6677684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1638528277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35522391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454571901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966042030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292596565"/>
                    </a:ext>
                  </a:extLst>
                </a:gridCol>
              </a:tblGrid>
              <a:tr h="51775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22600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5028502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57774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53106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489603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307558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651800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0498417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0075811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723480"/>
                  </a:ext>
                </a:extLst>
              </a:tr>
            </a:tbl>
          </a:graphicData>
        </a:graphic>
      </p:graphicFrame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35FF662-1634-4A55-A43D-D41BE2C098B6}"/>
              </a:ext>
            </a:extLst>
          </p:cNvPr>
          <p:cNvCxnSpPr>
            <a:cxnSpLocks/>
          </p:cNvCxnSpPr>
          <p:nvPr/>
        </p:nvCxnSpPr>
        <p:spPr>
          <a:xfrm flipH="1">
            <a:off x="2112893" y="5632174"/>
            <a:ext cx="437363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48E32D06-EF09-4347-A9A0-2984F889C721}"/>
              </a:ext>
            </a:extLst>
          </p:cNvPr>
          <p:cNvSpPr txBox="1"/>
          <p:nvPr/>
        </p:nvSpPr>
        <p:spPr>
          <a:xfrm>
            <a:off x="2399147" y="5632174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1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3388446-4969-4A88-AE44-51176665BD10}"/>
              </a:ext>
            </a:extLst>
          </p:cNvPr>
          <p:cNvGrpSpPr/>
          <p:nvPr/>
        </p:nvGrpSpPr>
        <p:grpSpPr>
          <a:xfrm>
            <a:off x="2827819" y="5632174"/>
            <a:ext cx="3818886" cy="338554"/>
            <a:chOff x="2827819" y="5632174"/>
            <a:chExt cx="3818886" cy="338554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5388F88-9B71-48BA-86EC-9664F3E82F58}"/>
                </a:ext>
              </a:extLst>
            </p:cNvPr>
            <p:cNvSpPr txBox="1"/>
            <p:nvPr/>
          </p:nvSpPr>
          <p:spPr>
            <a:xfrm>
              <a:off x="2827819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D50054E-ABD7-4327-8B20-F3540736F734}"/>
                </a:ext>
              </a:extLst>
            </p:cNvPr>
            <p:cNvSpPr txBox="1"/>
            <p:nvPr/>
          </p:nvSpPr>
          <p:spPr>
            <a:xfrm>
              <a:off x="3256491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F89AC5C-A7BF-445B-93F2-8B02CFF157D5}"/>
                </a:ext>
              </a:extLst>
            </p:cNvPr>
            <p:cNvSpPr txBox="1"/>
            <p:nvPr/>
          </p:nvSpPr>
          <p:spPr>
            <a:xfrm>
              <a:off x="3709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2D2E0A5-EABF-4F37-A66B-57D4E550A951}"/>
                </a:ext>
              </a:extLst>
            </p:cNvPr>
            <p:cNvSpPr txBox="1"/>
            <p:nvPr/>
          </p:nvSpPr>
          <p:spPr>
            <a:xfrm>
              <a:off x="4130215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A750EAD-E30A-4ADC-BB08-847A15806496}"/>
                </a:ext>
              </a:extLst>
            </p:cNvPr>
            <p:cNvSpPr txBox="1"/>
            <p:nvPr/>
          </p:nvSpPr>
          <p:spPr>
            <a:xfrm>
              <a:off x="4548314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BC20504-1E6B-474F-925E-FCE1DB8FBAFE}"/>
                </a:ext>
              </a:extLst>
            </p:cNvPr>
            <p:cNvSpPr txBox="1"/>
            <p:nvPr/>
          </p:nvSpPr>
          <p:spPr>
            <a:xfrm>
              <a:off x="5005653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7EF926B-AE07-4DD2-A188-4EE98A8B7091}"/>
                </a:ext>
              </a:extLst>
            </p:cNvPr>
            <p:cNvSpPr txBox="1"/>
            <p:nvPr/>
          </p:nvSpPr>
          <p:spPr>
            <a:xfrm>
              <a:off x="5441197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58C76975-3DA1-4E6F-BE3C-9104285E5607}"/>
                </a:ext>
              </a:extLst>
            </p:cNvPr>
            <p:cNvSpPr txBox="1"/>
            <p:nvPr/>
          </p:nvSpPr>
          <p:spPr>
            <a:xfrm>
              <a:off x="5861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9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795C8D3-6DBE-46BB-9023-D2385D0B3DDD}"/>
                </a:ext>
              </a:extLst>
            </p:cNvPr>
            <p:cNvSpPr txBox="1"/>
            <p:nvPr/>
          </p:nvSpPr>
          <p:spPr>
            <a:xfrm>
              <a:off x="6228192" y="5632174"/>
              <a:ext cx="41851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10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2ECBBF7A-1EBB-4C99-B6CF-D4A249CA5052}"/>
              </a:ext>
            </a:extLst>
          </p:cNvPr>
          <p:cNvGrpSpPr/>
          <p:nvPr/>
        </p:nvGrpSpPr>
        <p:grpSpPr>
          <a:xfrm>
            <a:off x="1716956" y="980661"/>
            <a:ext cx="548382" cy="4990067"/>
            <a:chOff x="1716956" y="980661"/>
            <a:chExt cx="548382" cy="4990067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CCB67CBB-214A-4B5B-BF5A-43E25919159B}"/>
                </a:ext>
              </a:extLst>
            </p:cNvPr>
            <p:cNvCxnSpPr/>
            <p:nvPr/>
          </p:nvCxnSpPr>
          <p:spPr>
            <a:xfrm>
              <a:off x="2112893" y="980661"/>
              <a:ext cx="0" cy="4651513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143886C-1E86-473E-8E92-50E0FD6B2F16}"/>
                </a:ext>
              </a:extLst>
            </p:cNvPr>
            <p:cNvSpPr txBox="1"/>
            <p:nvPr/>
          </p:nvSpPr>
          <p:spPr>
            <a:xfrm>
              <a:off x="1960446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7ABA1C5-A42E-4601-9757-CDBB05C11B0D}"/>
                </a:ext>
              </a:extLst>
            </p:cNvPr>
            <p:cNvSpPr txBox="1"/>
            <p:nvPr/>
          </p:nvSpPr>
          <p:spPr>
            <a:xfrm>
              <a:off x="1741096" y="5453896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3265B17E-BF7B-4A53-B146-E1045891759B}"/>
                </a:ext>
              </a:extLst>
            </p:cNvPr>
            <p:cNvSpPr txBox="1"/>
            <p:nvPr/>
          </p:nvSpPr>
          <p:spPr>
            <a:xfrm>
              <a:off x="1731778" y="492806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399AF49-E74E-4C21-9B76-FC53F20C3BC6}"/>
                </a:ext>
              </a:extLst>
            </p:cNvPr>
            <p:cNvSpPr txBox="1"/>
            <p:nvPr/>
          </p:nvSpPr>
          <p:spPr>
            <a:xfrm>
              <a:off x="1738867" y="4411231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A85F7793-E396-46AD-8E56-8247E22C2691}"/>
                </a:ext>
              </a:extLst>
            </p:cNvPr>
            <p:cNvSpPr txBox="1"/>
            <p:nvPr/>
          </p:nvSpPr>
          <p:spPr>
            <a:xfrm>
              <a:off x="1731778" y="3894399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D29A371D-C2C4-43E1-81E0-4E7390F3997A}"/>
                </a:ext>
              </a:extLst>
            </p:cNvPr>
            <p:cNvSpPr txBox="1"/>
            <p:nvPr/>
          </p:nvSpPr>
          <p:spPr>
            <a:xfrm>
              <a:off x="1733499" y="337756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F1E3ED9-8DB6-460E-BFD1-119D0CAA3A32}"/>
                </a:ext>
              </a:extLst>
            </p:cNvPr>
            <p:cNvSpPr txBox="1"/>
            <p:nvPr/>
          </p:nvSpPr>
          <p:spPr>
            <a:xfrm>
              <a:off x="1716956" y="285173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26C0E46-FE4E-4757-8B7E-F5C5B9DC6AE7}"/>
                </a:ext>
              </a:extLst>
            </p:cNvPr>
            <p:cNvSpPr txBox="1"/>
            <p:nvPr/>
          </p:nvSpPr>
          <p:spPr>
            <a:xfrm>
              <a:off x="1716956" y="233940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F34FD017-2017-4C1C-B0DA-FEAED7397BC9}"/>
                </a:ext>
              </a:extLst>
            </p:cNvPr>
            <p:cNvSpPr txBox="1"/>
            <p:nvPr/>
          </p:nvSpPr>
          <p:spPr>
            <a:xfrm>
              <a:off x="1716956" y="183145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E1ADF01-44C5-4473-A566-A0D3BF58E8AC}"/>
                </a:ext>
              </a:extLst>
            </p:cNvPr>
            <p:cNvSpPr txBox="1"/>
            <p:nvPr/>
          </p:nvSpPr>
          <p:spPr>
            <a:xfrm>
              <a:off x="1722109" y="1314625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72ED6DBE-F1DB-4B35-9252-4D2F9F926B7A}"/>
              </a:ext>
            </a:extLst>
          </p:cNvPr>
          <p:cNvSpPr txBox="1"/>
          <p:nvPr/>
        </p:nvSpPr>
        <p:spPr>
          <a:xfrm>
            <a:off x="1731778" y="790188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F420D176-146D-419E-B915-7182AF861AA8}"/>
              </a:ext>
            </a:extLst>
          </p:cNvPr>
          <p:cNvSpPr/>
          <p:nvPr/>
        </p:nvSpPr>
        <p:spPr>
          <a:xfrm>
            <a:off x="5010124" y="5430396"/>
            <a:ext cx="304886" cy="338551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6EEEC22-4C58-4A63-8D28-BE8766D2D0E5}"/>
              </a:ext>
            </a:extLst>
          </p:cNvPr>
          <p:cNvSpPr txBox="1"/>
          <p:nvPr/>
        </p:nvSpPr>
        <p:spPr>
          <a:xfrm>
            <a:off x="6948718" y="959465"/>
            <a:ext cx="46891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Write the co-ordinate of the yellow dot. 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5CC2D76-818B-44F1-9BAC-A1922AE3C652}"/>
              </a:ext>
            </a:extLst>
          </p:cNvPr>
          <p:cNvSpPr txBox="1"/>
          <p:nvPr/>
        </p:nvSpPr>
        <p:spPr>
          <a:xfrm>
            <a:off x="6977023" y="2262458"/>
            <a:ext cx="46891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We write co-ordinates in a set of brackets separated by a comma. The first number is the x co-ordinate. The second is the y co-ordinate. 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E2D1568-5F2C-4721-B5FB-08A561DD41F9}"/>
              </a:ext>
            </a:extLst>
          </p:cNvPr>
          <p:cNvSpPr txBox="1"/>
          <p:nvPr/>
        </p:nvSpPr>
        <p:spPr>
          <a:xfrm>
            <a:off x="7113381" y="4128173"/>
            <a:ext cx="46891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/>
              <a:t>(        ,        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96434C-968A-45B6-93A5-E5FB4C4D09EB}"/>
              </a:ext>
            </a:extLst>
          </p:cNvPr>
          <p:cNvSpPr txBox="1"/>
          <p:nvPr/>
        </p:nvSpPr>
        <p:spPr>
          <a:xfrm>
            <a:off x="6548815" y="5453896"/>
            <a:ext cx="3722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BADE1E-8170-4647-8B0B-E9921E3B6BBA}"/>
              </a:ext>
            </a:extLst>
          </p:cNvPr>
          <p:cNvSpPr/>
          <p:nvPr/>
        </p:nvSpPr>
        <p:spPr>
          <a:xfrm>
            <a:off x="1885987" y="198399"/>
            <a:ext cx="3946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F2CAE05-20B1-4111-93CA-57152CFA45B3}"/>
              </a:ext>
            </a:extLst>
          </p:cNvPr>
          <p:cNvSpPr txBox="1"/>
          <p:nvPr/>
        </p:nvSpPr>
        <p:spPr>
          <a:xfrm>
            <a:off x="8400631" y="5005007"/>
            <a:ext cx="3722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E171EA3-89BF-4C36-893F-FF0C606B5E50}"/>
              </a:ext>
            </a:extLst>
          </p:cNvPr>
          <p:cNvSpPr/>
          <p:nvPr/>
        </p:nvSpPr>
        <p:spPr>
          <a:xfrm>
            <a:off x="10123149" y="4976054"/>
            <a:ext cx="3946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3F446BE-F5B6-447A-BE1A-B9D40090F671}"/>
              </a:ext>
            </a:extLst>
          </p:cNvPr>
          <p:cNvSpPr txBox="1"/>
          <p:nvPr/>
        </p:nvSpPr>
        <p:spPr>
          <a:xfrm>
            <a:off x="8171071" y="5528227"/>
            <a:ext cx="8911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FF0000"/>
                </a:solidFill>
              </a:rPr>
              <a:t>Across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41D131E-F788-4FAC-B289-203405A4BD23}"/>
              </a:ext>
            </a:extLst>
          </p:cNvPr>
          <p:cNvSpPr txBox="1"/>
          <p:nvPr/>
        </p:nvSpPr>
        <p:spPr>
          <a:xfrm>
            <a:off x="10123149" y="5570618"/>
            <a:ext cx="4619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FF0000"/>
                </a:solidFill>
              </a:rPr>
              <a:t>up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C6A8745-C66F-441F-ABB2-3FD20738E500}"/>
              </a:ext>
            </a:extLst>
          </p:cNvPr>
          <p:cNvSpPr txBox="1"/>
          <p:nvPr/>
        </p:nvSpPr>
        <p:spPr>
          <a:xfrm>
            <a:off x="8430532" y="4374395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C000"/>
                </a:solidFill>
              </a:rPr>
              <a:t>7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17CA1015-6931-41DD-BE4D-0FB13CB8B4A5}"/>
              </a:ext>
            </a:extLst>
          </p:cNvPr>
          <p:cNvCxnSpPr>
            <a:cxnSpLocks/>
          </p:cNvCxnSpPr>
          <p:nvPr/>
        </p:nvCxnSpPr>
        <p:spPr>
          <a:xfrm flipH="1">
            <a:off x="2017590" y="5599671"/>
            <a:ext cx="3028158" cy="0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CFD97E3B-BA50-4E5A-9992-13E8DA850B6C}"/>
              </a:ext>
            </a:extLst>
          </p:cNvPr>
          <p:cNvSpPr txBox="1"/>
          <p:nvPr/>
        </p:nvSpPr>
        <p:spPr>
          <a:xfrm>
            <a:off x="9959482" y="4359603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00B050"/>
                </a:solidFill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502525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4" grpId="0"/>
      <p:bldP spid="35" grpId="0"/>
      <p:bldP spid="36" grpId="0"/>
      <p:bldP spid="37" grpId="0"/>
      <p:bldP spid="40" grpId="0"/>
      <p:bldP spid="4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A1ED80B-818F-4233-B28D-66AB7309C0A8}"/>
              </a:ext>
            </a:extLst>
          </p:cNvPr>
          <p:cNvGraphicFramePr>
            <a:graphicFrameLocks noGrp="1"/>
          </p:cNvGraphicFramePr>
          <p:nvPr/>
        </p:nvGraphicFramePr>
        <p:xfrm>
          <a:off x="1674191" y="971456"/>
          <a:ext cx="5216940" cy="5177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4745">
                  <a:extLst>
                    <a:ext uri="{9D8B030D-6E8A-4147-A177-3AD203B41FA5}">
                      <a16:colId xmlns:a16="http://schemas.microsoft.com/office/drawing/2014/main" val="3670879978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3295056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0080850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4188984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66530656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985789629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6677684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1638528277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35522391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454571901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966042030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292596565"/>
                    </a:ext>
                  </a:extLst>
                </a:gridCol>
              </a:tblGrid>
              <a:tr h="51775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22600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5028502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57774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53106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489603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307558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651800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0498417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0075811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723480"/>
                  </a:ext>
                </a:extLst>
              </a:tr>
            </a:tbl>
          </a:graphicData>
        </a:graphic>
      </p:graphicFrame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35FF662-1634-4A55-A43D-D41BE2C098B6}"/>
              </a:ext>
            </a:extLst>
          </p:cNvPr>
          <p:cNvCxnSpPr>
            <a:cxnSpLocks/>
          </p:cNvCxnSpPr>
          <p:nvPr/>
        </p:nvCxnSpPr>
        <p:spPr>
          <a:xfrm flipH="1">
            <a:off x="2112893" y="5632174"/>
            <a:ext cx="437363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48E32D06-EF09-4347-A9A0-2984F889C721}"/>
              </a:ext>
            </a:extLst>
          </p:cNvPr>
          <p:cNvSpPr txBox="1"/>
          <p:nvPr/>
        </p:nvSpPr>
        <p:spPr>
          <a:xfrm>
            <a:off x="2399147" y="5632174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1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3388446-4969-4A88-AE44-51176665BD10}"/>
              </a:ext>
            </a:extLst>
          </p:cNvPr>
          <p:cNvGrpSpPr/>
          <p:nvPr/>
        </p:nvGrpSpPr>
        <p:grpSpPr>
          <a:xfrm>
            <a:off x="2827819" y="5632174"/>
            <a:ext cx="3818886" cy="338554"/>
            <a:chOff x="2827819" y="5632174"/>
            <a:chExt cx="3818886" cy="338554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5388F88-9B71-48BA-86EC-9664F3E82F58}"/>
                </a:ext>
              </a:extLst>
            </p:cNvPr>
            <p:cNvSpPr txBox="1"/>
            <p:nvPr/>
          </p:nvSpPr>
          <p:spPr>
            <a:xfrm>
              <a:off x="2827819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D50054E-ABD7-4327-8B20-F3540736F734}"/>
                </a:ext>
              </a:extLst>
            </p:cNvPr>
            <p:cNvSpPr txBox="1"/>
            <p:nvPr/>
          </p:nvSpPr>
          <p:spPr>
            <a:xfrm>
              <a:off x="3256491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F89AC5C-A7BF-445B-93F2-8B02CFF157D5}"/>
                </a:ext>
              </a:extLst>
            </p:cNvPr>
            <p:cNvSpPr txBox="1"/>
            <p:nvPr/>
          </p:nvSpPr>
          <p:spPr>
            <a:xfrm>
              <a:off x="3709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2D2E0A5-EABF-4F37-A66B-57D4E550A951}"/>
                </a:ext>
              </a:extLst>
            </p:cNvPr>
            <p:cNvSpPr txBox="1"/>
            <p:nvPr/>
          </p:nvSpPr>
          <p:spPr>
            <a:xfrm>
              <a:off x="4130215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A750EAD-E30A-4ADC-BB08-847A15806496}"/>
                </a:ext>
              </a:extLst>
            </p:cNvPr>
            <p:cNvSpPr txBox="1"/>
            <p:nvPr/>
          </p:nvSpPr>
          <p:spPr>
            <a:xfrm>
              <a:off x="4548314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BC20504-1E6B-474F-925E-FCE1DB8FBAFE}"/>
                </a:ext>
              </a:extLst>
            </p:cNvPr>
            <p:cNvSpPr txBox="1"/>
            <p:nvPr/>
          </p:nvSpPr>
          <p:spPr>
            <a:xfrm>
              <a:off x="5005653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7EF926B-AE07-4DD2-A188-4EE98A8B7091}"/>
                </a:ext>
              </a:extLst>
            </p:cNvPr>
            <p:cNvSpPr txBox="1"/>
            <p:nvPr/>
          </p:nvSpPr>
          <p:spPr>
            <a:xfrm>
              <a:off x="5441197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58C76975-3DA1-4E6F-BE3C-9104285E5607}"/>
                </a:ext>
              </a:extLst>
            </p:cNvPr>
            <p:cNvSpPr txBox="1"/>
            <p:nvPr/>
          </p:nvSpPr>
          <p:spPr>
            <a:xfrm>
              <a:off x="5861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9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795C8D3-6DBE-46BB-9023-D2385D0B3DDD}"/>
                </a:ext>
              </a:extLst>
            </p:cNvPr>
            <p:cNvSpPr txBox="1"/>
            <p:nvPr/>
          </p:nvSpPr>
          <p:spPr>
            <a:xfrm>
              <a:off x="6228192" y="5632174"/>
              <a:ext cx="41851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10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2ECBBF7A-1EBB-4C99-B6CF-D4A249CA5052}"/>
              </a:ext>
            </a:extLst>
          </p:cNvPr>
          <p:cNvGrpSpPr/>
          <p:nvPr/>
        </p:nvGrpSpPr>
        <p:grpSpPr>
          <a:xfrm>
            <a:off x="1716956" y="980661"/>
            <a:ext cx="548382" cy="4990067"/>
            <a:chOff x="1716956" y="980661"/>
            <a:chExt cx="548382" cy="4990067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CCB67CBB-214A-4B5B-BF5A-43E25919159B}"/>
                </a:ext>
              </a:extLst>
            </p:cNvPr>
            <p:cNvCxnSpPr/>
            <p:nvPr/>
          </p:nvCxnSpPr>
          <p:spPr>
            <a:xfrm>
              <a:off x="2112893" y="980661"/>
              <a:ext cx="0" cy="4651513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143886C-1E86-473E-8E92-50E0FD6B2F16}"/>
                </a:ext>
              </a:extLst>
            </p:cNvPr>
            <p:cNvSpPr txBox="1"/>
            <p:nvPr/>
          </p:nvSpPr>
          <p:spPr>
            <a:xfrm>
              <a:off x="1960446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7ABA1C5-A42E-4601-9757-CDBB05C11B0D}"/>
                </a:ext>
              </a:extLst>
            </p:cNvPr>
            <p:cNvSpPr txBox="1"/>
            <p:nvPr/>
          </p:nvSpPr>
          <p:spPr>
            <a:xfrm>
              <a:off x="1741096" y="5453896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3265B17E-BF7B-4A53-B146-E1045891759B}"/>
                </a:ext>
              </a:extLst>
            </p:cNvPr>
            <p:cNvSpPr txBox="1"/>
            <p:nvPr/>
          </p:nvSpPr>
          <p:spPr>
            <a:xfrm>
              <a:off x="1731778" y="492806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399AF49-E74E-4C21-9B76-FC53F20C3BC6}"/>
                </a:ext>
              </a:extLst>
            </p:cNvPr>
            <p:cNvSpPr txBox="1"/>
            <p:nvPr/>
          </p:nvSpPr>
          <p:spPr>
            <a:xfrm>
              <a:off x="1738867" y="4411231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A85F7793-E396-46AD-8E56-8247E22C2691}"/>
                </a:ext>
              </a:extLst>
            </p:cNvPr>
            <p:cNvSpPr txBox="1"/>
            <p:nvPr/>
          </p:nvSpPr>
          <p:spPr>
            <a:xfrm>
              <a:off x="1731778" y="3894399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D29A371D-C2C4-43E1-81E0-4E7390F3997A}"/>
                </a:ext>
              </a:extLst>
            </p:cNvPr>
            <p:cNvSpPr txBox="1"/>
            <p:nvPr/>
          </p:nvSpPr>
          <p:spPr>
            <a:xfrm>
              <a:off x="1733499" y="337756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F1E3ED9-8DB6-460E-BFD1-119D0CAA3A32}"/>
                </a:ext>
              </a:extLst>
            </p:cNvPr>
            <p:cNvSpPr txBox="1"/>
            <p:nvPr/>
          </p:nvSpPr>
          <p:spPr>
            <a:xfrm>
              <a:off x="1716956" y="285173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26C0E46-FE4E-4757-8B7E-F5C5B9DC6AE7}"/>
                </a:ext>
              </a:extLst>
            </p:cNvPr>
            <p:cNvSpPr txBox="1"/>
            <p:nvPr/>
          </p:nvSpPr>
          <p:spPr>
            <a:xfrm>
              <a:off x="1716956" y="233940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F34FD017-2017-4C1C-B0DA-FEAED7397BC9}"/>
                </a:ext>
              </a:extLst>
            </p:cNvPr>
            <p:cNvSpPr txBox="1"/>
            <p:nvPr/>
          </p:nvSpPr>
          <p:spPr>
            <a:xfrm>
              <a:off x="1716956" y="183145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E1ADF01-44C5-4473-A566-A0D3BF58E8AC}"/>
                </a:ext>
              </a:extLst>
            </p:cNvPr>
            <p:cNvSpPr txBox="1"/>
            <p:nvPr/>
          </p:nvSpPr>
          <p:spPr>
            <a:xfrm>
              <a:off x="1722109" y="1314625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72ED6DBE-F1DB-4B35-9252-4D2F9F926B7A}"/>
              </a:ext>
            </a:extLst>
          </p:cNvPr>
          <p:cNvSpPr txBox="1"/>
          <p:nvPr/>
        </p:nvSpPr>
        <p:spPr>
          <a:xfrm>
            <a:off x="1731778" y="790188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F420D176-146D-419E-B915-7182AF861AA8}"/>
              </a:ext>
            </a:extLst>
          </p:cNvPr>
          <p:cNvSpPr/>
          <p:nvPr/>
        </p:nvSpPr>
        <p:spPr>
          <a:xfrm>
            <a:off x="2816668" y="3390955"/>
            <a:ext cx="304886" cy="338551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6EEEC22-4C58-4A63-8D28-BE8766D2D0E5}"/>
              </a:ext>
            </a:extLst>
          </p:cNvPr>
          <p:cNvSpPr txBox="1"/>
          <p:nvPr/>
        </p:nvSpPr>
        <p:spPr>
          <a:xfrm>
            <a:off x="6948718" y="959465"/>
            <a:ext cx="46891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Write the co-ordinate of the yellow dot. 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5CC2D76-818B-44F1-9BAC-A1922AE3C652}"/>
              </a:ext>
            </a:extLst>
          </p:cNvPr>
          <p:cNvSpPr txBox="1"/>
          <p:nvPr/>
        </p:nvSpPr>
        <p:spPr>
          <a:xfrm>
            <a:off x="6977023" y="2262458"/>
            <a:ext cx="46891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We write co-ordinates in a set of brackets separated by a comma. The first number is the x co-ordinate. The second is the y co-ordinate. 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E2D1568-5F2C-4721-B5FB-08A561DD41F9}"/>
              </a:ext>
            </a:extLst>
          </p:cNvPr>
          <p:cNvSpPr txBox="1"/>
          <p:nvPr/>
        </p:nvSpPr>
        <p:spPr>
          <a:xfrm>
            <a:off x="7113381" y="4128173"/>
            <a:ext cx="46891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/>
              <a:t>(        ,        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96434C-968A-45B6-93A5-E5FB4C4D09EB}"/>
              </a:ext>
            </a:extLst>
          </p:cNvPr>
          <p:cNvSpPr txBox="1"/>
          <p:nvPr/>
        </p:nvSpPr>
        <p:spPr>
          <a:xfrm>
            <a:off x="6548815" y="5453896"/>
            <a:ext cx="3722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BADE1E-8170-4647-8B0B-E9921E3B6BBA}"/>
              </a:ext>
            </a:extLst>
          </p:cNvPr>
          <p:cNvSpPr/>
          <p:nvPr/>
        </p:nvSpPr>
        <p:spPr>
          <a:xfrm>
            <a:off x="1885987" y="198399"/>
            <a:ext cx="3946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F2CAE05-20B1-4111-93CA-57152CFA45B3}"/>
              </a:ext>
            </a:extLst>
          </p:cNvPr>
          <p:cNvSpPr txBox="1"/>
          <p:nvPr/>
        </p:nvSpPr>
        <p:spPr>
          <a:xfrm>
            <a:off x="8400631" y="5005007"/>
            <a:ext cx="3722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E171EA3-89BF-4C36-893F-FF0C606B5E50}"/>
              </a:ext>
            </a:extLst>
          </p:cNvPr>
          <p:cNvSpPr/>
          <p:nvPr/>
        </p:nvSpPr>
        <p:spPr>
          <a:xfrm>
            <a:off x="10123149" y="4976054"/>
            <a:ext cx="3946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3F446BE-F5B6-447A-BE1A-B9D40090F671}"/>
              </a:ext>
            </a:extLst>
          </p:cNvPr>
          <p:cNvSpPr txBox="1"/>
          <p:nvPr/>
        </p:nvSpPr>
        <p:spPr>
          <a:xfrm>
            <a:off x="8171071" y="5528227"/>
            <a:ext cx="8911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FF0000"/>
                </a:solidFill>
              </a:rPr>
              <a:t>Across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41D131E-F788-4FAC-B289-203405A4BD23}"/>
              </a:ext>
            </a:extLst>
          </p:cNvPr>
          <p:cNvSpPr txBox="1"/>
          <p:nvPr/>
        </p:nvSpPr>
        <p:spPr>
          <a:xfrm>
            <a:off x="10123149" y="5570618"/>
            <a:ext cx="4619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FF0000"/>
                </a:solidFill>
              </a:rPr>
              <a:t>up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8A5B3CFB-F49B-4907-B8EB-6CA6FD4C9A02}"/>
              </a:ext>
            </a:extLst>
          </p:cNvPr>
          <p:cNvCxnSpPr>
            <a:cxnSpLocks/>
          </p:cNvCxnSpPr>
          <p:nvPr/>
        </p:nvCxnSpPr>
        <p:spPr>
          <a:xfrm flipH="1">
            <a:off x="2969111" y="3729506"/>
            <a:ext cx="11154" cy="1893667"/>
          </a:xfrm>
          <a:prstGeom prst="straightConnector1">
            <a:avLst/>
          </a:prstGeom>
          <a:ln w="762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0C6A8745-C66F-441F-ABB2-3FD20738E500}"/>
              </a:ext>
            </a:extLst>
          </p:cNvPr>
          <p:cNvSpPr txBox="1"/>
          <p:nvPr/>
        </p:nvSpPr>
        <p:spPr>
          <a:xfrm>
            <a:off x="8430532" y="4374395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C000"/>
                </a:solidFill>
              </a:rPr>
              <a:t>2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17CA1015-6931-41DD-BE4D-0FB13CB8B4A5}"/>
              </a:ext>
            </a:extLst>
          </p:cNvPr>
          <p:cNvCxnSpPr>
            <a:cxnSpLocks/>
          </p:cNvCxnSpPr>
          <p:nvPr/>
        </p:nvCxnSpPr>
        <p:spPr>
          <a:xfrm flipH="1">
            <a:off x="2112892" y="3546844"/>
            <a:ext cx="714927" cy="13386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CFD97E3B-BA50-4E5A-9992-13E8DA850B6C}"/>
              </a:ext>
            </a:extLst>
          </p:cNvPr>
          <p:cNvSpPr txBox="1"/>
          <p:nvPr/>
        </p:nvSpPr>
        <p:spPr>
          <a:xfrm>
            <a:off x="9959482" y="4359603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00B050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82139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4" grpId="0"/>
      <p:bldP spid="35" grpId="0"/>
      <p:bldP spid="36" grpId="0"/>
      <p:bldP spid="37" grpId="0"/>
      <p:bldP spid="40" grpId="0"/>
      <p:bldP spid="4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A1ED80B-818F-4233-B28D-66AB7309C0A8}"/>
              </a:ext>
            </a:extLst>
          </p:cNvPr>
          <p:cNvGraphicFramePr>
            <a:graphicFrameLocks noGrp="1"/>
          </p:cNvGraphicFramePr>
          <p:nvPr/>
        </p:nvGraphicFramePr>
        <p:xfrm>
          <a:off x="1674191" y="971456"/>
          <a:ext cx="5216940" cy="5177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4745">
                  <a:extLst>
                    <a:ext uri="{9D8B030D-6E8A-4147-A177-3AD203B41FA5}">
                      <a16:colId xmlns:a16="http://schemas.microsoft.com/office/drawing/2014/main" val="3670879978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3295056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0080850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4188984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66530656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985789629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6677684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1638528277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35522391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454571901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966042030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292596565"/>
                    </a:ext>
                  </a:extLst>
                </a:gridCol>
              </a:tblGrid>
              <a:tr h="51775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22600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5028502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57774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53106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489603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307558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651800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0498417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0075811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723480"/>
                  </a:ext>
                </a:extLst>
              </a:tr>
            </a:tbl>
          </a:graphicData>
        </a:graphic>
      </p:graphicFrame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35FF662-1634-4A55-A43D-D41BE2C098B6}"/>
              </a:ext>
            </a:extLst>
          </p:cNvPr>
          <p:cNvCxnSpPr>
            <a:cxnSpLocks/>
          </p:cNvCxnSpPr>
          <p:nvPr/>
        </p:nvCxnSpPr>
        <p:spPr>
          <a:xfrm flipH="1">
            <a:off x="2112893" y="5632174"/>
            <a:ext cx="437363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48E32D06-EF09-4347-A9A0-2984F889C721}"/>
              </a:ext>
            </a:extLst>
          </p:cNvPr>
          <p:cNvSpPr txBox="1"/>
          <p:nvPr/>
        </p:nvSpPr>
        <p:spPr>
          <a:xfrm>
            <a:off x="2399147" y="5632174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1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3388446-4969-4A88-AE44-51176665BD10}"/>
              </a:ext>
            </a:extLst>
          </p:cNvPr>
          <p:cNvGrpSpPr/>
          <p:nvPr/>
        </p:nvGrpSpPr>
        <p:grpSpPr>
          <a:xfrm>
            <a:off x="2827819" y="5632174"/>
            <a:ext cx="3818886" cy="357560"/>
            <a:chOff x="2827819" y="5632174"/>
            <a:chExt cx="3818886" cy="357560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5388F88-9B71-48BA-86EC-9664F3E82F58}"/>
                </a:ext>
              </a:extLst>
            </p:cNvPr>
            <p:cNvSpPr txBox="1"/>
            <p:nvPr/>
          </p:nvSpPr>
          <p:spPr>
            <a:xfrm>
              <a:off x="2827819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D50054E-ABD7-4327-8B20-F3540736F734}"/>
                </a:ext>
              </a:extLst>
            </p:cNvPr>
            <p:cNvSpPr txBox="1"/>
            <p:nvPr/>
          </p:nvSpPr>
          <p:spPr>
            <a:xfrm>
              <a:off x="3256491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F89AC5C-A7BF-445B-93F2-8B02CFF157D5}"/>
                </a:ext>
              </a:extLst>
            </p:cNvPr>
            <p:cNvSpPr txBox="1"/>
            <p:nvPr/>
          </p:nvSpPr>
          <p:spPr>
            <a:xfrm>
              <a:off x="3709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2D2E0A5-EABF-4F37-A66B-57D4E550A951}"/>
                </a:ext>
              </a:extLst>
            </p:cNvPr>
            <p:cNvSpPr txBox="1"/>
            <p:nvPr/>
          </p:nvSpPr>
          <p:spPr>
            <a:xfrm>
              <a:off x="4130215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A750EAD-E30A-4ADC-BB08-847A15806496}"/>
                </a:ext>
              </a:extLst>
            </p:cNvPr>
            <p:cNvSpPr txBox="1"/>
            <p:nvPr/>
          </p:nvSpPr>
          <p:spPr>
            <a:xfrm>
              <a:off x="4548314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BC20504-1E6B-474F-925E-FCE1DB8FBAFE}"/>
                </a:ext>
              </a:extLst>
            </p:cNvPr>
            <p:cNvSpPr txBox="1"/>
            <p:nvPr/>
          </p:nvSpPr>
          <p:spPr>
            <a:xfrm>
              <a:off x="4973442" y="5651180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7EF926B-AE07-4DD2-A188-4EE98A8B7091}"/>
                </a:ext>
              </a:extLst>
            </p:cNvPr>
            <p:cNvSpPr txBox="1"/>
            <p:nvPr/>
          </p:nvSpPr>
          <p:spPr>
            <a:xfrm>
              <a:off x="5441197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58C76975-3DA1-4E6F-BE3C-9104285E5607}"/>
                </a:ext>
              </a:extLst>
            </p:cNvPr>
            <p:cNvSpPr txBox="1"/>
            <p:nvPr/>
          </p:nvSpPr>
          <p:spPr>
            <a:xfrm>
              <a:off x="5861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9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795C8D3-6DBE-46BB-9023-D2385D0B3DDD}"/>
                </a:ext>
              </a:extLst>
            </p:cNvPr>
            <p:cNvSpPr txBox="1"/>
            <p:nvPr/>
          </p:nvSpPr>
          <p:spPr>
            <a:xfrm>
              <a:off x="6228192" y="5632174"/>
              <a:ext cx="41851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10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2ECBBF7A-1EBB-4C99-B6CF-D4A249CA5052}"/>
              </a:ext>
            </a:extLst>
          </p:cNvPr>
          <p:cNvGrpSpPr/>
          <p:nvPr/>
        </p:nvGrpSpPr>
        <p:grpSpPr>
          <a:xfrm>
            <a:off x="1716956" y="980661"/>
            <a:ext cx="548382" cy="4990067"/>
            <a:chOff x="1716956" y="980661"/>
            <a:chExt cx="548382" cy="4990067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CCB67CBB-214A-4B5B-BF5A-43E25919159B}"/>
                </a:ext>
              </a:extLst>
            </p:cNvPr>
            <p:cNvCxnSpPr/>
            <p:nvPr/>
          </p:nvCxnSpPr>
          <p:spPr>
            <a:xfrm>
              <a:off x="2112893" y="980661"/>
              <a:ext cx="0" cy="4651513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143886C-1E86-473E-8E92-50E0FD6B2F16}"/>
                </a:ext>
              </a:extLst>
            </p:cNvPr>
            <p:cNvSpPr txBox="1"/>
            <p:nvPr/>
          </p:nvSpPr>
          <p:spPr>
            <a:xfrm>
              <a:off x="1960446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7ABA1C5-A42E-4601-9757-CDBB05C11B0D}"/>
                </a:ext>
              </a:extLst>
            </p:cNvPr>
            <p:cNvSpPr txBox="1"/>
            <p:nvPr/>
          </p:nvSpPr>
          <p:spPr>
            <a:xfrm>
              <a:off x="1741096" y="5453896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3265B17E-BF7B-4A53-B146-E1045891759B}"/>
                </a:ext>
              </a:extLst>
            </p:cNvPr>
            <p:cNvSpPr txBox="1"/>
            <p:nvPr/>
          </p:nvSpPr>
          <p:spPr>
            <a:xfrm>
              <a:off x="1731778" y="492806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399AF49-E74E-4C21-9B76-FC53F20C3BC6}"/>
                </a:ext>
              </a:extLst>
            </p:cNvPr>
            <p:cNvSpPr txBox="1"/>
            <p:nvPr/>
          </p:nvSpPr>
          <p:spPr>
            <a:xfrm>
              <a:off x="1738867" y="4411231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A85F7793-E396-46AD-8E56-8247E22C2691}"/>
                </a:ext>
              </a:extLst>
            </p:cNvPr>
            <p:cNvSpPr txBox="1"/>
            <p:nvPr/>
          </p:nvSpPr>
          <p:spPr>
            <a:xfrm>
              <a:off x="1731778" y="3894399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D29A371D-C2C4-43E1-81E0-4E7390F3997A}"/>
                </a:ext>
              </a:extLst>
            </p:cNvPr>
            <p:cNvSpPr txBox="1"/>
            <p:nvPr/>
          </p:nvSpPr>
          <p:spPr>
            <a:xfrm>
              <a:off x="1733499" y="337756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F1E3ED9-8DB6-460E-BFD1-119D0CAA3A32}"/>
                </a:ext>
              </a:extLst>
            </p:cNvPr>
            <p:cNvSpPr txBox="1"/>
            <p:nvPr/>
          </p:nvSpPr>
          <p:spPr>
            <a:xfrm>
              <a:off x="1716956" y="285173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26C0E46-FE4E-4757-8B7E-F5C5B9DC6AE7}"/>
                </a:ext>
              </a:extLst>
            </p:cNvPr>
            <p:cNvSpPr txBox="1"/>
            <p:nvPr/>
          </p:nvSpPr>
          <p:spPr>
            <a:xfrm>
              <a:off x="1716956" y="233940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F34FD017-2017-4C1C-B0DA-FEAED7397BC9}"/>
                </a:ext>
              </a:extLst>
            </p:cNvPr>
            <p:cNvSpPr txBox="1"/>
            <p:nvPr/>
          </p:nvSpPr>
          <p:spPr>
            <a:xfrm>
              <a:off x="1716956" y="183145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E1ADF01-44C5-4473-A566-A0D3BF58E8AC}"/>
                </a:ext>
              </a:extLst>
            </p:cNvPr>
            <p:cNvSpPr txBox="1"/>
            <p:nvPr/>
          </p:nvSpPr>
          <p:spPr>
            <a:xfrm>
              <a:off x="1722109" y="1314625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72ED6DBE-F1DB-4B35-9252-4D2F9F926B7A}"/>
              </a:ext>
            </a:extLst>
          </p:cNvPr>
          <p:cNvSpPr txBox="1"/>
          <p:nvPr/>
        </p:nvSpPr>
        <p:spPr>
          <a:xfrm>
            <a:off x="1731778" y="790188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6EEEC22-4C58-4A63-8D28-BE8766D2D0E5}"/>
              </a:ext>
            </a:extLst>
          </p:cNvPr>
          <p:cNvSpPr txBox="1"/>
          <p:nvPr/>
        </p:nvSpPr>
        <p:spPr>
          <a:xfrm>
            <a:off x="6948718" y="959465"/>
            <a:ext cx="4689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Plot the co-ordinate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96434C-968A-45B6-93A5-E5FB4C4D09EB}"/>
              </a:ext>
            </a:extLst>
          </p:cNvPr>
          <p:cNvSpPr txBox="1"/>
          <p:nvPr/>
        </p:nvSpPr>
        <p:spPr>
          <a:xfrm>
            <a:off x="6548815" y="5453896"/>
            <a:ext cx="3722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BADE1E-8170-4647-8B0B-E9921E3B6BBA}"/>
              </a:ext>
            </a:extLst>
          </p:cNvPr>
          <p:cNvSpPr/>
          <p:nvPr/>
        </p:nvSpPr>
        <p:spPr>
          <a:xfrm>
            <a:off x="1885987" y="198399"/>
            <a:ext cx="3946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D335F987-D1E2-494B-AC4A-8E3B376F6778}"/>
              </a:ext>
            </a:extLst>
          </p:cNvPr>
          <p:cNvSpPr txBox="1"/>
          <p:nvPr/>
        </p:nvSpPr>
        <p:spPr>
          <a:xfrm>
            <a:off x="6977023" y="1653179"/>
            <a:ext cx="46891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/>
              <a:t>(    7   ,  3   )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A3ABD2CA-76F4-4EB5-8337-EE7B98533779}"/>
              </a:ext>
            </a:extLst>
          </p:cNvPr>
          <p:cNvCxnSpPr/>
          <p:nvPr/>
        </p:nvCxnSpPr>
        <p:spPr>
          <a:xfrm>
            <a:off x="8646695" y="2484176"/>
            <a:ext cx="0" cy="1231945"/>
          </a:xfrm>
          <a:prstGeom prst="straightConnector1">
            <a:avLst/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EB86BCDA-1347-4A62-8D8E-A551ED63A4EC}"/>
              </a:ext>
            </a:extLst>
          </p:cNvPr>
          <p:cNvSpPr txBox="1"/>
          <p:nvPr/>
        </p:nvSpPr>
        <p:spPr>
          <a:xfrm>
            <a:off x="7875973" y="3722087"/>
            <a:ext cx="1541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7 across</a:t>
            </a: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C60577B3-3F2E-4350-B7AD-BC09693B4285}"/>
              </a:ext>
            </a:extLst>
          </p:cNvPr>
          <p:cNvSpPr/>
          <p:nvPr/>
        </p:nvSpPr>
        <p:spPr>
          <a:xfrm>
            <a:off x="4956058" y="5453896"/>
            <a:ext cx="435542" cy="523220"/>
          </a:xfrm>
          <a:prstGeom prst="ellipse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7E92C2E2-DA41-4E38-BE73-531FF1EB6C77}"/>
              </a:ext>
            </a:extLst>
          </p:cNvPr>
          <p:cNvCxnSpPr/>
          <p:nvPr/>
        </p:nvCxnSpPr>
        <p:spPr>
          <a:xfrm>
            <a:off x="10002252" y="2484175"/>
            <a:ext cx="0" cy="1231945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DE2E84B8-BEF0-4D07-A4A2-5C663814301F}"/>
              </a:ext>
            </a:extLst>
          </p:cNvPr>
          <p:cNvSpPr txBox="1"/>
          <p:nvPr/>
        </p:nvSpPr>
        <p:spPr>
          <a:xfrm>
            <a:off x="9321591" y="3723902"/>
            <a:ext cx="1541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3 up</a:t>
            </a: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40FD236F-51CC-4997-8C0B-8AC3A541F69A}"/>
              </a:ext>
            </a:extLst>
          </p:cNvPr>
          <p:cNvSpPr/>
          <p:nvPr/>
        </p:nvSpPr>
        <p:spPr>
          <a:xfrm>
            <a:off x="1666453" y="3824454"/>
            <a:ext cx="435542" cy="523220"/>
          </a:xfrm>
          <a:prstGeom prst="ellipse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DC56F539-4D3D-4D08-8014-96F454010918}"/>
              </a:ext>
            </a:extLst>
          </p:cNvPr>
          <p:cNvSpPr txBox="1"/>
          <p:nvPr/>
        </p:nvSpPr>
        <p:spPr>
          <a:xfrm>
            <a:off x="4383191" y="3764900"/>
            <a:ext cx="15414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>
                <a:solidFill>
                  <a:srgbClr val="00B0F0"/>
                </a:solidFill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3907889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6" grpId="0" animBg="1"/>
      <p:bldP spid="48" grpId="0"/>
      <p:bldP spid="60" grpId="0" animBg="1"/>
      <p:bldP spid="6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A1ED80B-818F-4233-B28D-66AB7309C0A8}"/>
              </a:ext>
            </a:extLst>
          </p:cNvPr>
          <p:cNvGraphicFramePr>
            <a:graphicFrameLocks noGrp="1"/>
          </p:cNvGraphicFramePr>
          <p:nvPr/>
        </p:nvGraphicFramePr>
        <p:xfrm>
          <a:off x="1674191" y="971456"/>
          <a:ext cx="5216940" cy="5177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4745">
                  <a:extLst>
                    <a:ext uri="{9D8B030D-6E8A-4147-A177-3AD203B41FA5}">
                      <a16:colId xmlns:a16="http://schemas.microsoft.com/office/drawing/2014/main" val="3670879978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3295056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0080850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4188984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66530656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985789629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6677684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1638528277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35522391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454571901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966042030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292596565"/>
                    </a:ext>
                  </a:extLst>
                </a:gridCol>
              </a:tblGrid>
              <a:tr h="51775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22600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5028502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57774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53106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489603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307558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651800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0498417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0075811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723480"/>
                  </a:ext>
                </a:extLst>
              </a:tr>
            </a:tbl>
          </a:graphicData>
        </a:graphic>
      </p:graphicFrame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35FF662-1634-4A55-A43D-D41BE2C098B6}"/>
              </a:ext>
            </a:extLst>
          </p:cNvPr>
          <p:cNvCxnSpPr>
            <a:cxnSpLocks/>
          </p:cNvCxnSpPr>
          <p:nvPr/>
        </p:nvCxnSpPr>
        <p:spPr>
          <a:xfrm flipH="1">
            <a:off x="2112893" y="5632174"/>
            <a:ext cx="437363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48E32D06-EF09-4347-A9A0-2984F889C721}"/>
              </a:ext>
            </a:extLst>
          </p:cNvPr>
          <p:cNvSpPr txBox="1"/>
          <p:nvPr/>
        </p:nvSpPr>
        <p:spPr>
          <a:xfrm>
            <a:off x="2399147" y="5632174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1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3388446-4969-4A88-AE44-51176665BD10}"/>
              </a:ext>
            </a:extLst>
          </p:cNvPr>
          <p:cNvGrpSpPr/>
          <p:nvPr/>
        </p:nvGrpSpPr>
        <p:grpSpPr>
          <a:xfrm>
            <a:off x="2827819" y="5632174"/>
            <a:ext cx="3818886" cy="357560"/>
            <a:chOff x="2827819" y="5632174"/>
            <a:chExt cx="3818886" cy="357560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5388F88-9B71-48BA-86EC-9664F3E82F58}"/>
                </a:ext>
              </a:extLst>
            </p:cNvPr>
            <p:cNvSpPr txBox="1"/>
            <p:nvPr/>
          </p:nvSpPr>
          <p:spPr>
            <a:xfrm>
              <a:off x="2827819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D50054E-ABD7-4327-8B20-F3540736F734}"/>
                </a:ext>
              </a:extLst>
            </p:cNvPr>
            <p:cNvSpPr txBox="1"/>
            <p:nvPr/>
          </p:nvSpPr>
          <p:spPr>
            <a:xfrm>
              <a:off x="3256491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F89AC5C-A7BF-445B-93F2-8B02CFF157D5}"/>
                </a:ext>
              </a:extLst>
            </p:cNvPr>
            <p:cNvSpPr txBox="1"/>
            <p:nvPr/>
          </p:nvSpPr>
          <p:spPr>
            <a:xfrm>
              <a:off x="3709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2D2E0A5-EABF-4F37-A66B-57D4E550A951}"/>
                </a:ext>
              </a:extLst>
            </p:cNvPr>
            <p:cNvSpPr txBox="1"/>
            <p:nvPr/>
          </p:nvSpPr>
          <p:spPr>
            <a:xfrm>
              <a:off x="4130215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A750EAD-E30A-4ADC-BB08-847A15806496}"/>
                </a:ext>
              </a:extLst>
            </p:cNvPr>
            <p:cNvSpPr txBox="1"/>
            <p:nvPr/>
          </p:nvSpPr>
          <p:spPr>
            <a:xfrm>
              <a:off x="4548314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BC20504-1E6B-474F-925E-FCE1DB8FBAFE}"/>
                </a:ext>
              </a:extLst>
            </p:cNvPr>
            <p:cNvSpPr txBox="1"/>
            <p:nvPr/>
          </p:nvSpPr>
          <p:spPr>
            <a:xfrm>
              <a:off x="4973442" y="5651180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7EF926B-AE07-4DD2-A188-4EE98A8B7091}"/>
                </a:ext>
              </a:extLst>
            </p:cNvPr>
            <p:cNvSpPr txBox="1"/>
            <p:nvPr/>
          </p:nvSpPr>
          <p:spPr>
            <a:xfrm>
              <a:off x="5441197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58C76975-3DA1-4E6F-BE3C-9104285E5607}"/>
                </a:ext>
              </a:extLst>
            </p:cNvPr>
            <p:cNvSpPr txBox="1"/>
            <p:nvPr/>
          </p:nvSpPr>
          <p:spPr>
            <a:xfrm>
              <a:off x="5861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9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795C8D3-6DBE-46BB-9023-D2385D0B3DDD}"/>
                </a:ext>
              </a:extLst>
            </p:cNvPr>
            <p:cNvSpPr txBox="1"/>
            <p:nvPr/>
          </p:nvSpPr>
          <p:spPr>
            <a:xfrm>
              <a:off x="6228192" y="5632174"/>
              <a:ext cx="41851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10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2ECBBF7A-1EBB-4C99-B6CF-D4A249CA5052}"/>
              </a:ext>
            </a:extLst>
          </p:cNvPr>
          <p:cNvGrpSpPr/>
          <p:nvPr/>
        </p:nvGrpSpPr>
        <p:grpSpPr>
          <a:xfrm>
            <a:off x="1716956" y="980661"/>
            <a:ext cx="548382" cy="4990067"/>
            <a:chOff x="1716956" y="980661"/>
            <a:chExt cx="548382" cy="4990067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CCB67CBB-214A-4B5B-BF5A-43E25919159B}"/>
                </a:ext>
              </a:extLst>
            </p:cNvPr>
            <p:cNvCxnSpPr/>
            <p:nvPr/>
          </p:nvCxnSpPr>
          <p:spPr>
            <a:xfrm>
              <a:off x="2112893" y="980661"/>
              <a:ext cx="0" cy="4651513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143886C-1E86-473E-8E92-50E0FD6B2F16}"/>
                </a:ext>
              </a:extLst>
            </p:cNvPr>
            <p:cNvSpPr txBox="1"/>
            <p:nvPr/>
          </p:nvSpPr>
          <p:spPr>
            <a:xfrm>
              <a:off x="1960446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7ABA1C5-A42E-4601-9757-CDBB05C11B0D}"/>
                </a:ext>
              </a:extLst>
            </p:cNvPr>
            <p:cNvSpPr txBox="1"/>
            <p:nvPr/>
          </p:nvSpPr>
          <p:spPr>
            <a:xfrm>
              <a:off x="1741096" y="5453896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3265B17E-BF7B-4A53-B146-E1045891759B}"/>
                </a:ext>
              </a:extLst>
            </p:cNvPr>
            <p:cNvSpPr txBox="1"/>
            <p:nvPr/>
          </p:nvSpPr>
          <p:spPr>
            <a:xfrm>
              <a:off x="1731778" y="492806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399AF49-E74E-4C21-9B76-FC53F20C3BC6}"/>
                </a:ext>
              </a:extLst>
            </p:cNvPr>
            <p:cNvSpPr txBox="1"/>
            <p:nvPr/>
          </p:nvSpPr>
          <p:spPr>
            <a:xfrm>
              <a:off x="1738867" y="4411231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A85F7793-E396-46AD-8E56-8247E22C2691}"/>
                </a:ext>
              </a:extLst>
            </p:cNvPr>
            <p:cNvSpPr txBox="1"/>
            <p:nvPr/>
          </p:nvSpPr>
          <p:spPr>
            <a:xfrm>
              <a:off x="1731778" y="3894399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D29A371D-C2C4-43E1-81E0-4E7390F3997A}"/>
                </a:ext>
              </a:extLst>
            </p:cNvPr>
            <p:cNvSpPr txBox="1"/>
            <p:nvPr/>
          </p:nvSpPr>
          <p:spPr>
            <a:xfrm>
              <a:off x="1733499" y="337756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F1E3ED9-8DB6-460E-BFD1-119D0CAA3A32}"/>
                </a:ext>
              </a:extLst>
            </p:cNvPr>
            <p:cNvSpPr txBox="1"/>
            <p:nvPr/>
          </p:nvSpPr>
          <p:spPr>
            <a:xfrm>
              <a:off x="1716956" y="285173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26C0E46-FE4E-4757-8B7E-F5C5B9DC6AE7}"/>
                </a:ext>
              </a:extLst>
            </p:cNvPr>
            <p:cNvSpPr txBox="1"/>
            <p:nvPr/>
          </p:nvSpPr>
          <p:spPr>
            <a:xfrm>
              <a:off x="1716956" y="233940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F34FD017-2017-4C1C-B0DA-FEAED7397BC9}"/>
                </a:ext>
              </a:extLst>
            </p:cNvPr>
            <p:cNvSpPr txBox="1"/>
            <p:nvPr/>
          </p:nvSpPr>
          <p:spPr>
            <a:xfrm>
              <a:off x="1716956" y="183145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E1ADF01-44C5-4473-A566-A0D3BF58E8AC}"/>
                </a:ext>
              </a:extLst>
            </p:cNvPr>
            <p:cNvSpPr txBox="1"/>
            <p:nvPr/>
          </p:nvSpPr>
          <p:spPr>
            <a:xfrm>
              <a:off x="1722109" y="1314625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72ED6DBE-F1DB-4B35-9252-4D2F9F926B7A}"/>
              </a:ext>
            </a:extLst>
          </p:cNvPr>
          <p:cNvSpPr txBox="1"/>
          <p:nvPr/>
        </p:nvSpPr>
        <p:spPr>
          <a:xfrm>
            <a:off x="1731778" y="790188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6EEEC22-4C58-4A63-8D28-BE8766D2D0E5}"/>
              </a:ext>
            </a:extLst>
          </p:cNvPr>
          <p:cNvSpPr txBox="1"/>
          <p:nvPr/>
        </p:nvSpPr>
        <p:spPr>
          <a:xfrm>
            <a:off x="6948718" y="959465"/>
            <a:ext cx="4689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Plot the co-ordinate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96434C-968A-45B6-93A5-E5FB4C4D09EB}"/>
              </a:ext>
            </a:extLst>
          </p:cNvPr>
          <p:cNvSpPr txBox="1"/>
          <p:nvPr/>
        </p:nvSpPr>
        <p:spPr>
          <a:xfrm>
            <a:off x="6548815" y="5453896"/>
            <a:ext cx="3722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BADE1E-8170-4647-8B0B-E9921E3B6BBA}"/>
              </a:ext>
            </a:extLst>
          </p:cNvPr>
          <p:cNvSpPr/>
          <p:nvPr/>
        </p:nvSpPr>
        <p:spPr>
          <a:xfrm>
            <a:off x="1885987" y="198399"/>
            <a:ext cx="3946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D335F987-D1E2-494B-AC4A-8E3B376F6778}"/>
              </a:ext>
            </a:extLst>
          </p:cNvPr>
          <p:cNvSpPr txBox="1"/>
          <p:nvPr/>
        </p:nvSpPr>
        <p:spPr>
          <a:xfrm>
            <a:off x="6977023" y="1653179"/>
            <a:ext cx="46891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/>
              <a:t>(    2   ,  5   )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A3ABD2CA-76F4-4EB5-8337-EE7B98533779}"/>
              </a:ext>
            </a:extLst>
          </p:cNvPr>
          <p:cNvCxnSpPr/>
          <p:nvPr/>
        </p:nvCxnSpPr>
        <p:spPr>
          <a:xfrm>
            <a:off x="8646695" y="2484176"/>
            <a:ext cx="0" cy="1231945"/>
          </a:xfrm>
          <a:prstGeom prst="straightConnector1">
            <a:avLst/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EB86BCDA-1347-4A62-8D8E-A551ED63A4EC}"/>
              </a:ext>
            </a:extLst>
          </p:cNvPr>
          <p:cNvSpPr txBox="1"/>
          <p:nvPr/>
        </p:nvSpPr>
        <p:spPr>
          <a:xfrm>
            <a:off x="7875973" y="3722087"/>
            <a:ext cx="1541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2 across</a:t>
            </a: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C60577B3-3F2E-4350-B7AD-BC09693B4285}"/>
              </a:ext>
            </a:extLst>
          </p:cNvPr>
          <p:cNvSpPr/>
          <p:nvPr/>
        </p:nvSpPr>
        <p:spPr>
          <a:xfrm>
            <a:off x="2774308" y="5453896"/>
            <a:ext cx="435542" cy="523220"/>
          </a:xfrm>
          <a:prstGeom prst="ellipse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7E92C2E2-DA41-4E38-BE73-531FF1EB6C77}"/>
              </a:ext>
            </a:extLst>
          </p:cNvPr>
          <p:cNvCxnSpPr/>
          <p:nvPr/>
        </p:nvCxnSpPr>
        <p:spPr>
          <a:xfrm>
            <a:off x="10002252" y="2484175"/>
            <a:ext cx="0" cy="1231945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DE2E84B8-BEF0-4D07-A4A2-5C663814301F}"/>
              </a:ext>
            </a:extLst>
          </p:cNvPr>
          <p:cNvSpPr txBox="1"/>
          <p:nvPr/>
        </p:nvSpPr>
        <p:spPr>
          <a:xfrm>
            <a:off x="9321591" y="3723902"/>
            <a:ext cx="1541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5 up</a:t>
            </a: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40FD236F-51CC-4997-8C0B-8AC3A541F69A}"/>
              </a:ext>
            </a:extLst>
          </p:cNvPr>
          <p:cNvSpPr/>
          <p:nvPr/>
        </p:nvSpPr>
        <p:spPr>
          <a:xfrm>
            <a:off x="1666453" y="2819085"/>
            <a:ext cx="435542" cy="523220"/>
          </a:xfrm>
          <a:prstGeom prst="ellipse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DC56F539-4D3D-4D08-8014-96F454010918}"/>
              </a:ext>
            </a:extLst>
          </p:cNvPr>
          <p:cNvSpPr txBox="1"/>
          <p:nvPr/>
        </p:nvSpPr>
        <p:spPr>
          <a:xfrm>
            <a:off x="2236386" y="2736676"/>
            <a:ext cx="15414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>
                <a:solidFill>
                  <a:srgbClr val="00B0F0"/>
                </a:solidFill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1230144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6" grpId="0" animBg="1"/>
      <p:bldP spid="48" grpId="0"/>
      <p:bldP spid="60" grpId="0" animBg="1"/>
      <p:bldP spid="61" grpId="0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483</TotalTime>
  <Words>531</Words>
  <Application>Microsoft Office PowerPoint</Application>
  <PresentationFormat>Widescreen</PresentationFormat>
  <Paragraphs>268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Franklin Gothic Book</vt:lpstr>
      <vt:lpstr>Crop</vt:lpstr>
      <vt:lpstr>Year 5 Position and Movement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Laura Whitehouse</cp:lastModifiedBy>
  <cp:revision>53</cp:revision>
  <dcterms:created xsi:type="dcterms:W3CDTF">2020-03-20T11:22:32Z</dcterms:created>
  <dcterms:modified xsi:type="dcterms:W3CDTF">2020-04-06T08:58:39Z</dcterms:modified>
</cp:coreProperties>
</file>