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65" r:id="rId2"/>
    <p:sldId id="267" r:id="rId3"/>
    <p:sldId id="268" r:id="rId4"/>
    <p:sldId id="272" r:id="rId5"/>
    <p:sldId id="269" r:id="rId6"/>
    <p:sldId id="270" r:id="rId7"/>
    <p:sldId id="271" r:id="rId8"/>
    <p:sldId id="273" r:id="rId9"/>
    <p:sldId id="274" r:id="rId10"/>
    <p:sldId id="27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48"/>
  </p:normalViewPr>
  <p:slideViewPr>
    <p:cSldViewPr snapToGrid="0" snapToObjects="1">
      <p:cViewPr varScale="1">
        <p:scale>
          <a:sx n="73" d="100"/>
          <a:sy n="73" d="100"/>
        </p:scale>
        <p:origin x="15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55A26-3D26-4541-866B-A32F8109BCD8}" type="datetimeFigureOut">
              <a:rPr lang="en-US" smtClean="0"/>
              <a:t>5/7/20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43A15-3835-D041-BBC0-8305408061B1}" type="slidenum">
              <a:rPr lang="en-US" smtClean="0"/>
              <a:t>‹#›</a:t>
            </a:fld>
            <a:endParaRPr lang="en-US"/>
          </a:p>
        </p:txBody>
      </p:sp>
    </p:spTree>
    <p:extLst>
      <p:ext uri="{BB962C8B-B14F-4D97-AF65-F5344CB8AC3E}">
        <p14:creationId xmlns:p14="http://schemas.microsoft.com/office/powerpoint/2010/main" val="376384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1</a:t>
            </a:fld>
            <a:endParaRPr lang="en-US"/>
          </a:p>
        </p:txBody>
      </p:sp>
    </p:spTree>
    <p:extLst>
      <p:ext uri="{BB962C8B-B14F-4D97-AF65-F5344CB8AC3E}">
        <p14:creationId xmlns:p14="http://schemas.microsoft.com/office/powerpoint/2010/main" val="406535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front cover of the book they will be reading and answering questions from today.</a:t>
            </a:r>
          </a:p>
          <a:p>
            <a:r>
              <a:rPr lang="en-US" dirty="0"/>
              <a:t>Front covers are a great way to practice prediction when looking at a text for the first time.</a:t>
            </a:r>
          </a:p>
          <a:p>
            <a:r>
              <a:rPr lang="en-US" dirty="0"/>
              <a:t>These are just the children’s initial thoughts – a good way to get them thinking before. If reading with them, please question their thoughts (not as though they are wrong) so they can get used to explaining/elaborating on their answers.</a:t>
            </a:r>
          </a:p>
        </p:txBody>
      </p:sp>
      <p:sp>
        <p:nvSpPr>
          <p:cNvPr id="4" name="Slide Number Placeholder 3"/>
          <p:cNvSpPr>
            <a:spLocks noGrp="1"/>
          </p:cNvSpPr>
          <p:nvPr>
            <p:ph type="sldNum" sz="quarter" idx="5"/>
          </p:nvPr>
        </p:nvSpPr>
        <p:spPr/>
        <p:txBody>
          <a:bodyPr/>
          <a:lstStyle/>
          <a:p>
            <a:fld id="{48243A15-3835-D041-BBC0-8305408061B1}" type="slidenum">
              <a:rPr lang="en-US" smtClean="0"/>
              <a:t>2</a:t>
            </a:fld>
            <a:endParaRPr lang="en-US"/>
          </a:p>
        </p:txBody>
      </p:sp>
    </p:spTree>
    <p:extLst>
      <p:ext uri="{BB962C8B-B14F-4D97-AF65-F5344CB8AC3E}">
        <p14:creationId xmlns:p14="http://schemas.microsoft.com/office/powerpoint/2010/main" val="284508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have already had a go at practicing their prediction skills from the front cover. There will be less questions than normal due to the nature of the skill but the emphasis should be placed on children explaining/discussing their answer. For example, if there is a multiple-choice question, whether they pick the right or wrong answer, encourage them to share their reasons for picking that answer.</a:t>
            </a:r>
          </a:p>
          <a:p>
            <a:r>
              <a:rPr lang="en-US" dirty="0"/>
              <a:t>When writing their own predictions, children must use evidence from the text to justify their reasons.</a:t>
            </a:r>
          </a:p>
        </p:txBody>
      </p:sp>
      <p:sp>
        <p:nvSpPr>
          <p:cNvPr id="4" name="Slide Number Placeholder 3"/>
          <p:cNvSpPr>
            <a:spLocks noGrp="1"/>
          </p:cNvSpPr>
          <p:nvPr>
            <p:ph type="sldNum" sz="quarter" idx="5"/>
          </p:nvPr>
        </p:nvSpPr>
        <p:spPr/>
        <p:txBody>
          <a:bodyPr/>
          <a:lstStyle/>
          <a:p>
            <a:fld id="{48243A15-3835-D041-BBC0-8305408061B1}" type="slidenum">
              <a:rPr lang="en-US" smtClean="0"/>
              <a:t>3</a:t>
            </a:fld>
            <a:endParaRPr lang="en-US"/>
          </a:p>
        </p:txBody>
      </p:sp>
    </p:spTree>
    <p:extLst>
      <p:ext uri="{BB962C8B-B14F-4D97-AF65-F5344CB8AC3E}">
        <p14:creationId xmlns:p14="http://schemas.microsoft.com/office/powerpoint/2010/main" val="185013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have already had a go at practicing their prediction skills from the front cover. There will be less questions than normal due to the nature of the skill but the emphasis should be placed on children explaining/discussing their answer. For example, if there is a multiple-choice question, whether they pick the right or wrong answer, encourage them to share their reasons for picking that answer.</a:t>
            </a:r>
          </a:p>
          <a:p>
            <a:r>
              <a:rPr lang="en-US" dirty="0"/>
              <a:t>Normally the children would have the text printed in front of them or be able to scan with their fingers directly. I would encourage the children to identify the key words in the question and understand what the question is asking them to do. These are all about what might happen next but are phrased in different ways.</a:t>
            </a:r>
          </a:p>
          <a:p>
            <a:r>
              <a:rPr lang="en-US" dirty="0"/>
              <a:t>When writing their own predictions, children must use evidence from the text to justify their reasons.</a:t>
            </a:r>
          </a:p>
        </p:txBody>
      </p:sp>
      <p:sp>
        <p:nvSpPr>
          <p:cNvPr id="4" name="Slide Number Placeholder 3"/>
          <p:cNvSpPr>
            <a:spLocks noGrp="1"/>
          </p:cNvSpPr>
          <p:nvPr>
            <p:ph type="sldNum" sz="quarter" idx="5"/>
          </p:nvPr>
        </p:nvSpPr>
        <p:spPr/>
        <p:txBody>
          <a:bodyPr/>
          <a:lstStyle/>
          <a:p>
            <a:fld id="{48243A15-3835-D041-BBC0-8305408061B1}" type="slidenum">
              <a:rPr lang="en-US" smtClean="0"/>
              <a:t>11</a:t>
            </a:fld>
            <a:endParaRPr lang="en-US"/>
          </a:p>
        </p:txBody>
      </p:sp>
    </p:spTree>
    <p:extLst>
      <p:ext uri="{BB962C8B-B14F-4D97-AF65-F5344CB8AC3E}">
        <p14:creationId xmlns:p14="http://schemas.microsoft.com/office/powerpoint/2010/main" val="1271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36409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5/7/20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2526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29671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40457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8137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5/7/20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472382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5/7/20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75523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67270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32757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8A4B2650-1950-A14E-94B5-D8310FBDAE70}"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475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86573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A4B2650-1950-A14E-94B5-D8310FBDAE70}" type="datetimeFigureOut">
              <a:rPr lang="en-US" smtClean="0"/>
              <a:t>5/7/20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8855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A4B2650-1950-A14E-94B5-D8310FBDAE70}" type="datetimeFigureOut">
              <a:rPr lang="en-US" smtClean="0"/>
              <a:t>5/7/20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53205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8A4B2650-1950-A14E-94B5-D8310FBDAE70}" type="datetimeFigureOut">
              <a:rPr lang="en-US" smtClean="0"/>
              <a:t>5/7/20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23494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4B2650-1950-A14E-94B5-D8310FBDAE70}" type="datetimeFigureOut">
              <a:rPr lang="en-US" smtClean="0"/>
              <a:t>5/7/20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2373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8A4B2650-1950-A14E-94B5-D8310FBDAE70}" type="datetimeFigureOut">
              <a:rPr lang="en-US" smtClean="0"/>
              <a:t>5/7/20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08758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5/7/20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66770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A4B2650-1950-A14E-94B5-D8310FBDAE70}" type="datetimeFigureOut">
              <a:rPr lang="en-US" smtClean="0"/>
              <a:t>5/7/20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80A653A-524E-CB4A-AB35-052358FCCEDE}" type="slidenum">
              <a:rPr lang="en-US" smtClean="0"/>
              <a:t>‹#›</a:t>
            </a:fld>
            <a:endParaRPr lang="en-US"/>
          </a:p>
        </p:txBody>
      </p:sp>
    </p:spTree>
    <p:extLst>
      <p:ext uri="{BB962C8B-B14F-4D97-AF65-F5344CB8AC3E}">
        <p14:creationId xmlns:p14="http://schemas.microsoft.com/office/powerpoint/2010/main" val="302886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4877BB-08BC-7F42-84AC-C30D9711914B}"/>
              </a:ext>
            </a:extLst>
          </p:cNvPr>
          <p:cNvSpPr txBox="1"/>
          <p:nvPr/>
        </p:nvSpPr>
        <p:spPr>
          <a:xfrm>
            <a:off x="176463" y="160421"/>
            <a:ext cx="6625390" cy="674030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Rounded MT Bold" panose="020F0704030504030204" pitchFamily="34" charset="77"/>
              </a:rPr>
              <a:t>The focus for reading this week is prediction.</a:t>
            </a:r>
          </a:p>
          <a:p>
            <a:pPr marL="342900" indent="-342900">
              <a:buFont typeface="Arial" panose="020B0604020202020204" pitchFamily="34" charset="0"/>
              <a:buChar char="•"/>
            </a:pPr>
            <a:endParaRPr lang="en-US" sz="2400" dirty="0">
              <a:latin typeface="Arial Rounded MT Bold" panose="020F0704030504030204" pitchFamily="34" charset="77"/>
            </a:endParaRPr>
          </a:p>
          <a:p>
            <a:pPr marL="342900" indent="-342900">
              <a:buFont typeface="Arial" panose="020B0604020202020204" pitchFamily="34" charset="0"/>
              <a:buChar char="•"/>
            </a:pPr>
            <a:r>
              <a:rPr lang="en-US" sz="2400" dirty="0">
                <a:latin typeface="Arial Rounded MT Bold" panose="020F0704030504030204" pitchFamily="34" charset="77"/>
              </a:rPr>
              <a:t>This is where we will think about what might happen next or what something might be about.</a:t>
            </a:r>
          </a:p>
          <a:p>
            <a:pPr marL="342900" indent="-342900">
              <a:buFont typeface="Arial" panose="020B0604020202020204" pitchFamily="34" charset="0"/>
              <a:buChar char="•"/>
            </a:pPr>
            <a:endParaRPr lang="en-US" sz="2400" dirty="0">
              <a:latin typeface="Arial Rounded MT Bold" panose="020F0704030504030204" pitchFamily="34" charset="77"/>
            </a:endParaRPr>
          </a:p>
          <a:p>
            <a:pPr marL="342900" indent="-342900">
              <a:buFont typeface="Arial" panose="020B0604020202020204" pitchFamily="34" charset="0"/>
              <a:buChar char="•"/>
            </a:pPr>
            <a:r>
              <a:rPr lang="en-US" sz="2400" dirty="0">
                <a:latin typeface="Arial Rounded MT Bold" panose="020F0704030504030204" pitchFamily="34" charset="77"/>
              </a:rPr>
              <a:t>A reading clairvoyant uses their knowledge about what has already happened to help them predict what could happen in the future.</a:t>
            </a:r>
          </a:p>
          <a:p>
            <a:pPr marL="342900" indent="-342900">
              <a:buFont typeface="Arial" panose="020B0604020202020204" pitchFamily="34" charset="0"/>
              <a:buChar char="•"/>
            </a:pPr>
            <a:endParaRPr lang="en-US" sz="2400" dirty="0">
              <a:latin typeface="Arial Rounded MT Bold" panose="020F0704030504030204" pitchFamily="34" charset="77"/>
            </a:endParaRPr>
          </a:p>
          <a:p>
            <a:pPr marL="342900" indent="-342900">
              <a:buFont typeface="Arial" panose="020B0604020202020204" pitchFamily="34" charset="0"/>
              <a:buChar char="•"/>
            </a:pPr>
            <a:r>
              <a:rPr lang="en-GB" sz="2400" dirty="0">
                <a:latin typeface="Arial Rounded MT Bold" panose="020F0704030504030204" pitchFamily="34" charset="77"/>
              </a:rPr>
              <a:t>Read chapter one from the fiction text. Then, carefully answer the questions. Remember to check your answers by scanning back through the text. Your predictions should be backed up using evidence from the text.</a:t>
            </a:r>
          </a:p>
        </p:txBody>
      </p:sp>
      <p:pic>
        <p:nvPicPr>
          <p:cNvPr id="4" name="Picture 3">
            <a:extLst>
              <a:ext uri="{FF2B5EF4-FFF2-40B4-BE49-F238E27FC236}">
                <a16:creationId xmlns:a16="http://schemas.microsoft.com/office/drawing/2014/main" id="{C5358B20-CC29-5D4B-8CF3-8CFDAD7F560F}"/>
              </a:ext>
            </a:extLst>
          </p:cNvPr>
          <p:cNvPicPr/>
          <p:nvPr/>
        </p:nvPicPr>
        <p:blipFill rotWithShape="1">
          <a:blip r:embed="rId3">
            <a:extLst>
              <a:ext uri="{28A0092B-C50C-407E-A947-70E740481C1C}">
                <a14:useLocalDpi xmlns:a14="http://schemas.microsoft.com/office/drawing/2010/main" val="0"/>
              </a:ext>
            </a:extLst>
          </a:blip>
          <a:srcRect l="36368" t="25740" r="36369" b="8277"/>
          <a:stretch/>
        </p:blipFill>
        <p:spPr bwMode="auto">
          <a:xfrm>
            <a:off x="7010400" y="0"/>
            <a:ext cx="5181600" cy="6858000"/>
          </a:xfrm>
          <a:prstGeom prst="rect">
            <a:avLst/>
          </a:prstGeom>
          <a:ln w="381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811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140358-BBED-8043-BF3E-6A53A834D607}"/>
              </a:ext>
            </a:extLst>
          </p:cNvPr>
          <p:cNvSpPr/>
          <p:nvPr/>
        </p:nvSpPr>
        <p:spPr>
          <a:xfrm>
            <a:off x="1" y="105288"/>
            <a:ext cx="10462846" cy="2800767"/>
          </a:xfrm>
          <a:prstGeom prst="rect">
            <a:avLst/>
          </a:prstGeom>
        </p:spPr>
        <p:txBody>
          <a:bodyPr wrap="square">
            <a:spAutoFit/>
          </a:bodyPr>
          <a:lstStyle/>
          <a:p>
            <a:pPr marL="514350" indent="-514350">
              <a:buFont typeface="+mj-lt"/>
              <a:buAutoNum type="arabicPeriod" startAt="3"/>
            </a:pPr>
            <a:r>
              <a:rPr lang="en-GB" sz="4400" dirty="0">
                <a:solidFill>
                  <a:srgbClr val="0070C0"/>
                </a:solidFill>
                <a:latin typeface="Arial Rounded MT Bold" panose="020F0704030504030204" pitchFamily="34" charset="77"/>
              </a:rPr>
              <a:t>Based on what you have read, what do you think will happen next? Use evidence from the text to support your answer.</a:t>
            </a:r>
          </a:p>
        </p:txBody>
      </p:sp>
    </p:spTree>
    <p:extLst>
      <p:ext uri="{BB962C8B-B14F-4D97-AF65-F5344CB8AC3E}">
        <p14:creationId xmlns:p14="http://schemas.microsoft.com/office/powerpoint/2010/main" val="9657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4877BB-08BC-7F42-84AC-C30D9711914B}"/>
              </a:ext>
            </a:extLst>
          </p:cNvPr>
          <p:cNvSpPr txBox="1"/>
          <p:nvPr/>
        </p:nvSpPr>
        <p:spPr>
          <a:xfrm>
            <a:off x="1" y="842196"/>
            <a:ext cx="10585938" cy="5632311"/>
          </a:xfrm>
          <a:prstGeom prst="rect">
            <a:avLst/>
          </a:prstGeom>
          <a:noFill/>
        </p:spPr>
        <p:txBody>
          <a:bodyPr wrap="square" rtlCol="0">
            <a:spAutoFit/>
          </a:bodyPr>
          <a:lstStyle/>
          <a:p>
            <a:pPr marL="514350" indent="-514350">
              <a:buFont typeface="+mj-lt"/>
              <a:buAutoNum type="arabicPeriod"/>
            </a:pPr>
            <a:r>
              <a:rPr lang="en-GB" dirty="0">
                <a:solidFill>
                  <a:srgbClr val="0070C0"/>
                </a:solidFill>
                <a:latin typeface="Arial Rounded MT Bold" panose="020F0704030504030204" pitchFamily="34" charset="77"/>
              </a:rPr>
              <a:t>Look at page 1. Based on the text you have read, do you think Vita or her mother will be sensible?</a:t>
            </a:r>
          </a:p>
          <a:p>
            <a:r>
              <a:rPr lang="en-GB" dirty="0">
                <a:latin typeface="Arial Rounded MT Bold" panose="020F0704030504030204" pitchFamily="34" charset="77"/>
              </a:rPr>
              <a:t>I think they wont be sensible as it says ‘but it is not always sensible to be sensible’ which suggests they might do something risky.</a:t>
            </a:r>
          </a:p>
          <a:p>
            <a:pPr marL="514350" indent="-514350">
              <a:buFont typeface="+mj-lt"/>
              <a:buAutoNum type="arabicPeriod"/>
            </a:pPr>
            <a:endParaRPr lang="en-GB" dirty="0">
              <a:latin typeface="Arial Rounded MT Bold" panose="020F0704030504030204" pitchFamily="34" charset="77"/>
            </a:endParaRPr>
          </a:p>
          <a:p>
            <a:pPr marL="514350" indent="-514350">
              <a:buFont typeface="+mj-lt"/>
              <a:buAutoNum type="arabicPeriod" startAt="2"/>
            </a:pPr>
            <a:r>
              <a:rPr lang="en-GB" dirty="0">
                <a:solidFill>
                  <a:srgbClr val="0070C0"/>
                </a:solidFill>
                <a:latin typeface="Arial Rounded MT Bold" panose="020F0704030504030204" pitchFamily="34" charset="77"/>
              </a:rPr>
              <a:t>Look at the text you can see on page 7. Do you think Vita will go to her room? Tick one.</a:t>
            </a:r>
          </a:p>
          <a:p>
            <a:r>
              <a:rPr lang="en-GB" dirty="0">
                <a:solidFill>
                  <a:srgbClr val="0070C0"/>
                </a:solidFill>
                <a:latin typeface="Arial Rounded MT Bold" panose="020F0704030504030204" pitchFamily="34" charset="77"/>
              </a:rPr>
              <a:t>Yes because her Grandpa has explained where her room is.</a:t>
            </a:r>
          </a:p>
          <a:p>
            <a:r>
              <a:rPr lang="en-GB" dirty="0">
                <a:latin typeface="Arial Rounded MT Bold" panose="020F0704030504030204" pitchFamily="34" charset="77"/>
              </a:rPr>
              <a:t>Try to discuss this answer with the children. It seems that from what we have read so far, both Vita and her mother have a lot of love and respect (and also worry) for Grandpa and Vita wouldn’t want to upset him.</a:t>
            </a:r>
          </a:p>
          <a:p>
            <a:endParaRPr lang="en-GB" dirty="0">
              <a:latin typeface="Arial Rounded MT Bold" panose="020F0704030504030204" pitchFamily="34" charset="77"/>
            </a:endParaRPr>
          </a:p>
          <a:p>
            <a:pPr marL="514350" indent="-514350">
              <a:buFont typeface="+mj-lt"/>
              <a:buAutoNum type="arabicPeriod" startAt="3"/>
            </a:pPr>
            <a:r>
              <a:rPr lang="en-GB" dirty="0">
                <a:solidFill>
                  <a:srgbClr val="0070C0"/>
                </a:solidFill>
                <a:latin typeface="Arial Rounded MT Bold" panose="020F0704030504030204" pitchFamily="34" charset="77"/>
              </a:rPr>
              <a:t>Based on what you have read, what do you think will happen next? Use evidence from the text to support your answer.</a:t>
            </a:r>
          </a:p>
          <a:p>
            <a:r>
              <a:rPr lang="en-GB" dirty="0">
                <a:latin typeface="Arial Rounded MT Bold" panose="020F0704030504030204" pitchFamily="34" charset="77"/>
              </a:rPr>
              <a:t>There is no specific answer for this as children can have different predictions if what they have wrote is accurately backed up by evidence from the text.</a:t>
            </a:r>
            <a:br>
              <a:rPr lang="en-GB" dirty="0">
                <a:latin typeface="Arial Rounded MT Bold" panose="020F0704030504030204" pitchFamily="34" charset="77"/>
              </a:rPr>
            </a:br>
            <a:r>
              <a:rPr lang="en-GB" dirty="0">
                <a:latin typeface="Arial Rounded MT Bold" panose="020F0704030504030204" pitchFamily="34" charset="77"/>
              </a:rPr>
              <a:t>E.g. I think Vita will find a way to make money so that she can help her Grandpa get better and fix his house. I think this because it says </a:t>
            </a:r>
            <a:r>
              <a:rPr lang="en-US" dirty="0">
                <a:latin typeface="Arial Rounded MT Bold" panose="020F0704030504030204" pitchFamily="34" charset="77"/>
              </a:rPr>
              <a:t>Grandpa wasn’t as bad as she had feared. He was worse. It also says that she knew she had to do something to make it right but makes a reference to love which suggests she would be willing to take a risk for the love and care she has for her Grandpa.</a:t>
            </a:r>
          </a:p>
        </p:txBody>
      </p:sp>
      <p:sp>
        <p:nvSpPr>
          <p:cNvPr id="6" name="TextBox 5">
            <a:extLst>
              <a:ext uri="{FF2B5EF4-FFF2-40B4-BE49-F238E27FC236}">
                <a16:creationId xmlns:a16="http://schemas.microsoft.com/office/drawing/2014/main" id="{FBCAE1DF-59C8-CC4B-B442-BEE74FC38886}"/>
              </a:ext>
            </a:extLst>
          </p:cNvPr>
          <p:cNvSpPr txBox="1"/>
          <p:nvPr/>
        </p:nvSpPr>
        <p:spPr>
          <a:xfrm>
            <a:off x="2101515" y="96252"/>
            <a:ext cx="7571873" cy="646331"/>
          </a:xfrm>
          <a:prstGeom prst="rect">
            <a:avLst/>
          </a:prstGeom>
          <a:noFill/>
        </p:spPr>
        <p:txBody>
          <a:bodyPr wrap="square" rtlCol="0">
            <a:spAutoFit/>
          </a:bodyPr>
          <a:lstStyle/>
          <a:p>
            <a:pPr algn="ctr"/>
            <a:r>
              <a:rPr lang="en-US" sz="3600" dirty="0">
                <a:solidFill>
                  <a:srgbClr val="0070C0"/>
                </a:solidFill>
                <a:latin typeface="Arial Rounded MT Bold" panose="020F0704030504030204" pitchFamily="34" charset="77"/>
              </a:rPr>
              <a:t>The Good Thieves</a:t>
            </a:r>
          </a:p>
        </p:txBody>
      </p:sp>
    </p:spTree>
    <p:extLst>
      <p:ext uri="{BB962C8B-B14F-4D97-AF65-F5344CB8AC3E}">
        <p14:creationId xmlns:p14="http://schemas.microsoft.com/office/powerpoint/2010/main" val="364546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907812DA-ECAA-2548-96AF-846B1B75ED50}"/>
              </a:ext>
            </a:extLst>
          </p:cNvPr>
          <p:cNvPicPr>
            <a:picLocks noChangeAspect="1"/>
          </p:cNvPicPr>
          <p:nvPr/>
        </p:nvPicPr>
        <p:blipFill>
          <a:blip r:embed="rId3"/>
          <a:stretch>
            <a:fillRect/>
          </a:stretch>
        </p:blipFill>
        <p:spPr>
          <a:xfrm>
            <a:off x="6758763" y="0"/>
            <a:ext cx="4465674" cy="6858000"/>
          </a:xfrm>
          <a:prstGeom prst="rect">
            <a:avLst/>
          </a:prstGeom>
        </p:spPr>
      </p:pic>
      <p:sp>
        <p:nvSpPr>
          <p:cNvPr id="6" name="TextBox 5">
            <a:extLst>
              <a:ext uri="{FF2B5EF4-FFF2-40B4-BE49-F238E27FC236}">
                <a16:creationId xmlns:a16="http://schemas.microsoft.com/office/drawing/2014/main" id="{C126B112-89CA-AE4E-86D0-AB8007CE96CD}"/>
              </a:ext>
            </a:extLst>
          </p:cNvPr>
          <p:cNvSpPr txBox="1"/>
          <p:nvPr/>
        </p:nvSpPr>
        <p:spPr>
          <a:xfrm>
            <a:off x="270933" y="287867"/>
            <a:ext cx="6163734" cy="4832092"/>
          </a:xfrm>
          <a:prstGeom prst="rect">
            <a:avLst/>
          </a:prstGeom>
          <a:noFill/>
        </p:spPr>
        <p:txBody>
          <a:bodyPr wrap="square" rtlCol="0">
            <a:spAutoFit/>
          </a:bodyPr>
          <a:lstStyle/>
          <a:p>
            <a:r>
              <a:rPr lang="en-US" sz="2800" dirty="0">
                <a:latin typeface="Arial Rounded MT Bold" panose="020F0704030504030204" pitchFamily="34" charset="77"/>
              </a:rPr>
              <a:t>Have a look at the front cover </a:t>
            </a:r>
            <a:r>
              <a:rPr lang="en-US" sz="2800" dirty="0">
                <a:latin typeface="Arial Rounded MT Bold" panose="020F0704030504030204" pitchFamily="34" charset="77"/>
                <a:sym typeface="Wingdings" pitchFamily="2" charset="2"/>
              </a:rPr>
              <a:t></a:t>
            </a:r>
          </a:p>
          <a:p>
            <a:r>
              <a:rPr lang="en-US" sz="2800" dirty="0">
                <a:latin typeface="Arial Rounded MT Bold" panose="020F0704030504030204" pitchFamily="34" charset="77"/>
                <a:sym typeface="Wingdings" pitchFamily="2" charset="2"/>
              </a:rPr>
              <a:t>Think about &amp; answer the following questions:</a:t>
            </a:r>
          </a:p>
          <a:p>
            <a:pPr marL="285750" indent="-285750">
              <a:buFont typeface="Courier New" panose="02070309020205020404" pitchFamily="49" charset="0"/>
              <a:buChar char="o"/>
            </a:pPr>
            <a:r>
              <a:rPr lang="en-US" sz="2800" dirty="0">
                <a:solidFill>
                  <a:srgbClr val="0070C0"/>
                </a:solidFill>
                <a:latin typeface="Arial Rounded MT Bold" panose="020F0704030504030204" pitchFamily="34" charset="77"/>
                <a:sym typeface="Wingdings" pitchFamily="2" charset="2"/>
              </a:rPr>
              <a:t>What do you think the book will be about? Why?</a:t>
            </a:r>
          </a:p>
          <a:p>
            <a:pPr marL="285750" indent="-285750">
              <a:buFont typeface="Courier New" panose="02070309020205020404" pitchFamily="49" charset="0"/>
              <a:buChar char="o"/>
            </a:pPr>
            <a:r>
              <a:rPr lang="en-US" sz="2800" dirty="0">
                <a:solidFill>
                  <a:srgbClr val="0070C0"/>
                </a:solidFill>
                <a:latin typeface="Arial Rounded MT Bold" panose="020F0704030504030204" pitchFamily="34" charset="77"/>
                <a:sym typeface="Wingdings" pitchFamily="2" charset="2"/>
              </a:rPr>
              <a:t>What clues do the pictures have? Where might it be set?</a:t>
            </a:r>
          </a:p>
          <a:p>
            <a:pPr marL="285750" indent="-285750">
              <a:buFont typeface="Courier New" panose="02070309020205020404" pitchFamily="49" charset="0"/>
              <a:buChar char="o"/>
            </a:pPr>
            <a:r>
              <a:rPr lang="en-US" sz="2800" dirty="0">
                <a:solidFill>
                  <a:srgbClr val="0070C0"/>
                </a:solidFill>
                <a:latin typeface="Arial Rounded MT Bold" panose="020F0704030504030204" pitchFamily="34" charset="77"/>
                <a:sym typeface="Wingdings" pitchFamily="2" charset="2"/>
              </a:rPr>
              <a:t>How might the title link in with the plot/storyline?</a:t>
            </a:r>
          </a:p>
          <a:p>
            <a:pPr marL="285750" indent="-285750">
              <a:buFont typeface="Courier New" panose="02070309020205020404" pitchFamily="49" charset="0"/>
              <a:buChar char="o"/>
            </a:pPr>
            <a:r>
              <a:rPr lang="en-US" sz="2800" dirty="0">
                <a:solidFill>
                  <a:srgbClr val="0070C0"/>
                </a:solidFill>
                <a:latin typeface="Arial Rounded MT Bold" panose="020F0704030504030204" pitchFamily="34" charset="77"/>
                <a:sym typeface="Wingdings" pitchFamily="2" charset="2"/>
              </a:rPr>
              <a:t>‘Thieves’. How many people do you think this might refer to?</a:t>
            </a:r>
            <a:endParaRPr lang="en-US" sz="2800" dirty="0">
              <a:solidFill>
                <a:srgbClr val="0070C0"/>
              </a:solidFill>
              <a:latin typeface="Arial Rounded MT Bold" panose="020F0704030504030204" pitchFamily="34" charset="77"/>
            </a:endParaRPr>
          </a:p>
        </p:txBody>
      </p:sp>
      <p:sp>
        <p:nvSpPr>
          <p:cNvPr id="7" name="Cloud 6">
            <a:extLst>
              <a:ext uri="{FF2B5EF4-FFF2-40B4-BE49-F238E27FC236}">
                <a16:creationId xmlns:a16="http://schemas.microsoft.com/office/drawing/2014/main" id="{5070AEBD-753C-824B-A303-2EFC1351B30E}"/>
              </a:ext>
            </a:extLst>
          </p:cNvPr>
          <p:cNvSpPr/>
          <p:nvPr/>
        </p:nvSpPr>
        <p:spPr>
          <a:xfrm>
            <a:off x="270933" y="5266267"/>
            <a:ext cx="6282267" cy="1439333"/>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latin typeface="Arial Rounded MT Bold" panose="020F0704030504030204" pitchFamily="34" charset="77"/>
              </a:rPr>
              <a:t>There are no right or wrong answers as these are just your thoughts based on what you can see </a:t>
            </a:r>
            <a:r>
              <a:rPr lang="en-US" dirty="0">
                <a:latin typeface="Arial Rounded MT Bold" panose="020F0704030504030204" pitchFamily="34" charset="77"/>
                <a:sym typeface="Wingdings" pitchFamily="2" charset="2"/>
              </a:rPr>
              <a:t></a:t>
            </a:r>
            <a:endParaRPr lang="en-US" dirty="0">
              <a:latin typeface="Arial Rounded MT Bold" panose="020F0704030504030204" pitchFamily="34" charset="77"/>
            </a:endParaRPr>
          </a:p>
        </p:txBody>
      </p:sp>
    </p:spTree>
    <p:extLst>
      <p:ext uri="{BB962C8B-B14F-4D97-AF65-F5344CB8AC3E}">
        <p14:creationId xmlns:p14="http://schemas.microsoft.com/office/powerpoint/2010/main" val="242325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CC8D252-8044-458D-A776-6A5833FEF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E884AA69-7728-499C-8FA7-A3FCA738EB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79760FB8-CC91-426C-9EF3-A58786866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CE274F2C-FBD9-4A60-B6A0-FB7532F599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D543DFE3-F007-48D9-A223-F7351802D4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09E7EBD1-9868-4F2F-B4FF-A89B93CFB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5141C085-496E-426D-A873-77E40E68B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screenshot of a social media post&#10;&#10;Description automatically generated">
            <a:extLst>
              <a:ext uri="{FF2B5EF4-FFF2-40B4-BE49-F238E27FC236}">
                <a16:creationId xmlns:a16="http://schemas.microsoft.com/office/drawing/2014/main" id="{8DA465E6-9E24-144F-82D4-DDA78A19ECA6}"/>
              </a:ext>
            </a:extLst>
          </p:cNvPr>
          <p:cNvPicPr>
            <a:picLocks noChangeAspect="1"/>
          </p:cNvPicPr>
          <p:nvPr/>
        </p:nvPicPr>
        <p:blipFill rotWithShape="1">
          <a:blip r:embed="rId7"/>
          <a:srcRect l="8967" t="10015" r="12137" b="10587"/>
          <a:stretch/>
        </p:blipFill>
        <p:spPr>
          <a:xfrm>
            <a:off x="6755699" y="143205"/>
            <a:ext cx="4090812" cy="6571589"/>
          </a:xfrm>
          <a:prstGeom prst="rect">
            <a:avLst/>
          </a:prstGeom>
        </p:spPr>
      </p:pic>
      <p:pic>
        <p:nvPicPr>
          <p:cNvPr id="5" name="Picture 4" descr="A screenshot of a social media post&#10;&#10;Description automatically generated">
            <a:extLst>
              <a:ext uri="{FF2B5EF4-FFF2-40B4-BE49-F238E27FC236}">
                <a16:creationId xmlns:a16="http://schemas.microsoft.com/office/drawing/2014/main" id="{F669D031-8FBE-ED45-9D61-3CE7D895AD76}"/>
              </a:ext>
            </a:extLst>
          </p:cNvPr>
          <p:cNvPicPr>
            <a:picLocks noChangeAspect="1"/>
          </p:cNvPicPr>
          <p:nvPr/>
        </p:nvPicPr>
        <p:blipFill rotWithShape="1">
          <a:blip r:embed="rId8"/>
          <a:srcRect r="2020" b="9816"/>
          <a:stretch/>
        </p:blipFill>
        <p:spPr>
          <a:xfrm>
            <a:off x="1898824" y="0"/>
            <a:ext cx="4276376" cy="6681838"/>
          </a:xfrm>
          <a:prstGeom prst="rect">
            <a:avLst/>
          </a:prstGeom>
        </p:spPr>
      </p:pic>
    </p:spTree>
    <p:extLst>
      <p:ext uri="{BB962C8B-B14F-4D97-AF65-F5344CB8AC3E}">
        <p14:creationId xmlns:p14="http://schemas.microsoft.com/office/powerpoint/2010/main" val="19548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140358-BBED-8043-BF3E-6A53A834D607}"/>
              </a:ext>
            </a:extLst>
          </p:cNvPr>
          <p:cNvSpPr/>
          <p:nvPr/>
        </p:nvSpPr>
        <p:spPr>
          <a:xfrm>
            <a:off x="1" y="105288"/>
            <a:ext cx="10462846" cy="2123658"/>
          </a:xfrm>
          <a:prstGeom prst="rect">
            <a:avLst/>
          </a:prstGeom>
        </p:spPr>
        <p:txBody>
          <a:bodyPr wrap="square">
            <a:spAutoFit/>
          </a:bodyPr>
          <a:lstStyle/>
          <a:p>
            <a:r>
              <a:rPr lang="en-GB" sz="4400" dirty="0">
                <a:solidFill>
                  <a:srgbClr val="0070C0"/>
                </a:solidFill>
                <a:latin typeface="Arial Rounded MT Bold" panose="020F0704030504030204" pitchFamily="34" charset="77"/>
              </a:rPr>
              <a:t>1. Look at page 1. Based on the text you have read, do you think Vita or her mother will be sensible?</a:t>
            </a:r>
          </a:p>
        </p:txBody>
      </p:sp>
    </p:spTree>
    <p:extLst>
      <p:ext uri="{BB962C8B-B14F-4D97-AF65-F5344CB8AC3E}">
        <p14:creationId xmlns:p14="http://schemas.microsoft.com/office/powerpoint/2010/main" val="327853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0DB2DDB-9714-3948-B5C4-6DD37A4745B5}"/>
              </a:ext>
            </a:extLst>
          </p:cNvPr>
          <p:cNvPicPr>
            <a:picLocks noChangeAspect="1"/>
          </p:cNvPicPr>
          <p:nvPr/>
        </p:nvPicPr>
        <p:blipFill rotWithShape="1">
          <a:blip r:embed="rId2"/>
          <a:srcRect l="11494" t="11084" r="9954" b="4324"/>
          <a:stretch/>
        </p:blipFill>
        <p:spPr>
          <a:xfrm>
            <a:off x="1138687" y="5683"/>
            <a:ext cx="4330460" cy="6852317"/>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AC73D7C2-7359-114F-B119-110C371412E1}"/>
              </a:ext>
            </a:extLst>
          </p:cNvPr>
          <p:cNvPicPr>
            <a:picLocks noChangeAspect="1"/>
          </p:cNvPicPr>
          <p:nvPr/>
        </p:nvPicPr>
        <p:blipFill rotWithShape="1">
          <a:blip r:embed="rId3"/>
          <a:srcRect l="11143" t="10292" r="10837" b="10439"/>
          <a:stretch/>
        </p:blipFill>
        <p:spPr>
          <a:xfrm>
            <a:off x="6872378" y="5683"/>
            <a:ext cx="4330460" cy="6852317"/>
          </a:xfrm>
          <a:prstGeom prst="rect">
            <a:avLst/>
          </a:prstGeom>
        </p:spPr>
      </p:pic>
    </p:spTree>
    <p:extLst>
      <p:ext uri="{BB962C8B-B14F-4D97-AF65-F5344CB8AC3E}">
        <p14:creationId xmlns:p14="http://schemas.microsoft.com/office/powerpoint/2010/main" val="3759089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748F02B-AA6B-B748-BB04-5229AD0D2E94}"/>
              </a:ext>
            </a:extLst>
          </p:cNvPr>
          <p:cNvPicPr>
            <a:picLocks noChangeAspect="1"/>
          </p:cNvPicPr>
          <p:nvPr/>
        </p:nvPicPr>
        <p:blipFill rotWithShape="1">
          <a:blip r:embed="rId2"/>
          <a:srcRect l="11494" t="8908" r="10878" b="10524"/>
          <a:stretch/>
        </p:blipFill>
        <p:spPr>
          <a:xfrm>
            <a:off x="1030387" y="7803"/>
            <a:ext cx="4209691" cy="6865805"/>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17302D96-3BF5-014B-A33C-BDCDF9D336C4}"/>
              </a:ext>
            </a:extLst>
          </p:cNvPr>
          <p:cNvPicPr>
            <a:picLocks noChangeAspect="1"/>
          </p:cNvPicPr>
          <p:nvPr/>
        </p:nvPicPr>
        <p:blipFill rotWithShape="1">
          <a:blip r:embed="rId3"/>
          <a:srcRect l="11882" t="10625" r="11273" b="9154"/>
          <a:stretch/>
        </p:blipFill>
        <p:spPr>
          <a:xfrm>
            <a:off x="6951923" y="7803"/>
            <a:ext cx="4204907" cy="6858001"/>
          </a:xfrm>
          <a:prstGeom prst="rect">
            <a:avLst/>
          </a:prstGeom>
        </p:spPr>
      </p:pic>
    </p:spTree>
    <p:extLst>
      <p:ext uri="{BB962C8B-B14F-4D97-AF65-F5344CB8AC3E}">
        <p14:creationId xmlns:p14="http://schemas.microsoft.com/office/powerpoint/2010/main" val="256656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3C56441-AC8C-434F-8AD1-FE3CD08A7EAD}"/>
              </a:ext>
            </a:extLst>
          </p:cNvPr>
          <p:cNvPicPr>
            <a:picLocks noChangeAspect="1"/>
          </p:cNvPicPr>
          <p:nvPr/>
        </p:nvPicPr>
        <p:blipFill rotWithShape="1">
          <a:blip r:embed="rId2"/>
          <a:srcRect l="12497" t="9527" r="8608" b="9379"/>
          <a:stretch/>
        </p:blipFill>
        <p:spPr>
          <a:xfrm>
            <a:off x="4008407" y="0"/>
            <a:ext cx="4175185" cy="6858000"/>
          </a:xfrm>
          <a:prstGeom prst="rect">
            <a:avLst/>
          </a:prstGeom>
        </p:spPr>
      </p:pic>
      <p:sp>
        <p:nvSpPr>
          <p:cNvPr id="7" name="Rectangle 6">
            <a:extLst>
              <a:ext uri="{FF2B5EF4-FFF2-40B4-BE49-F238E27FC236}">
                <a16:creationId xmlns:a16="http://schemas.microsoft.com/office/drawing/2014/main" id="{762C1364-ABBD-7746-85D1-BCBFCC8FD3E3}"/>
              </a:ext>
            </a:extLst>
          </p:cNvPr>
          <p:cNvSpPr/>
          <p:nvPr/>
        </p:nvSpPr>
        <p:spPr>
          <a:xfrm>
            <a:off x="4167554" y="2373923"/>
            <a:ext cx="3692769"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725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140358-BBED-8043-BF3E-6A53A834D607}"/>
              </a:ext>
            </a:extLst>
          </p:cNvPr>
          <p:cNvSpPr/>
          <p:nvPr/>
        </p:nvSpPr>
        <p:spPr>
          <a:xfrm>
            <a:off x="1" y="105288"/>
            <a:ext cx="10462846" cy="5816977"/>
          </a:xfrm>
          <a:prstGeom prst="rect">
            <a:avLst/>
          </a:prstGeom>
        </p:spPr>
        <p:txBody>
          <a:bodyPr wrap="square">
            <a:spAutoFit/>
          </a:bodyPr>
          <a:lstStyle/>
          <a:p>
            <a:r>
              <a:rPr lang="en-GB" sz="4400" dirty="0">
                <a:solidFill>
                  <a:srgbClr val="0070C0"/>
                </a:solidFill>
                <a:latin typeface="Arial Rounded MT Bold" panose="020F0704030504030204" pitchFamily="34" charset="77"/>
              </a:rPr>
              <a:t>2. Look at the text you can see on page 7. Do you think Vita will go to her room? Tick one.</a:t>
            </a:r>
          </a:p>
          <a:p>
            <a:endParaRPr lang="en-GB" sz="4400" dirty="0">
              <a:solidFill>
                <a:srgbClr val="0070C0"/>
              </a:solidFill>
              <a:latin typeface="Arial Rounded MT Bold" panose="020F0704030504030204" pitchFamily="34" charset="77"/>
            </a:endParaRPr>
          </a:p>
          <a:p>
            <a:r>
              <a:rPr lang="en-GB" sz="2800" dirty="0">
                <a:solidFill>
                  <a:srgbClr val="0070C0"/>
                </a:solidFill>
                <a:latin typeface="Arial Rounded MT Bold" panose="020F0704030504030204" pitchFamily="34" charset="77"/>
              </a:rPr>
              <a:t>Yes because her Mother asked her.</a:t>
            </a:r>
          </a:p>
          <a:p>
            <a:endParaRPr lang="en-GB" sz="2800" dirty="0">
              <a:solidFill>
                <a:srgbClr val="0070C0"/>
              </a:solidFill>
              <a:latin typeface="Arial Rounded MT Bold" panose="020F0704030504030204" pitchFamily="34" charset="77"/>
            </a:endParaRPr>
          </a:p>
          <a:p>
            <a:r>
              <a:rPr lang="en-GB" sz="2800" dirty="0">
                <a:solidFill>
                  <a:srgbClr val="0070C0"/>
                </a:solidFill>
                <a:latin typeface="Arial Rounded MT Bold" panose="020F0704030504030204" pitchFamily="34" charset="77"/>
              </a:rPr>
              <a:t>Yes because her Grandpa has explained where her room is.</a:t>
            </a:r>
          </a:p>
          <a:p>
            <a:endParaRPr lang="en-GB" sz="2800" dirty="0">
              <a:solidFill>
                <a:srgbClr val="0070C0"/>
              </a:solidFill>
              <a:latin typeface="Arial Rounded MT Bold" panose="020F0704030504030204" pitchFamily="34" charset="77"/>
            </a:endParaRPr>
          </a:p>
          <a:p>
            <a:r>
              <a:rPr lang="en-GB" sz="2800" dirty="0">
                <a:solidFill>
                  <a:srgbClr val="0070C0"/>
                </a:solidFill>
                <a:latin typeface="Arial Rounded MT Bold" panose="020F0704030504030204" pitchFamily="34" charset="77"/>
              </a:rPr>
              <a:t>No because she wants to stay with Mother and Grandpa.</a:t>
            </a:r>
          </a:p>
          <a:p>
            <a:endParaRPr lang="en-GB" sz="2800" dirty="0">
              <a:solidFill>
                <a:srgbClr val="0070C0"/>
              </a:solidFill>
              <a:latin typeface="Arial Rounded MT Bold" panose="020F0704030504030204" pitchFamily="34" charset="77"/>
            </a:endParaRPr>
          </a:p>
          <a:p>
            <a:r>
              <a:rPr lang="en-GB" sz="2800" dirty="0">
                <a:solidFill>
                  <a:srgbClr val="0070C0"/>
                </a:solidFill>
                <a:latin typeface="Arial Rounded MT Bold" panose="020F0704030504030204" pitchFamily="34" charset="77"/>
              </a:rPr>
              <a:t>No because she has only just got there.</a:t>
            </a:r>
          </a:p>
        </p:txBody>
      </p:sp>
      <p:sp>
        <p:nvSpPr>
          <p:cNvPr id="2" name="Rectangle 1">
            <a:extLst>
              <a:ext uri="{FF2B5EF4-FFF2-40B4-BE49-F238E27FC236}">
                <a16:creationId xmlns:a16="http://schemas.microsoft.com/office/drawing/2014/main" id="{E9A9EB30-3266-F64F-9A5F-ABCF6439D440}"/>
              </a:ext>
            </a:extLst>
          </p:cNvPr>
          <p:cNvSpPr/>
          <p:nvPr/>
        </p:nvSpPr>
        <p:spPr>
          <a:xfrm>
            <a:off x="6277708" y="2723630"/>
            <a:ext cx="720969" cy="5802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1047D546-287A-2C4C-9135-FF5978B5355D}"/>
              </a:ext>
            </a:extLst>
          </p:cNvPr>
          <p:cNvSpPr/>
          <p:nvPr/>
        </p:nvSpPr>
        <p:spPr>
          <a:xfrm>
            <a:off x="10316308" y="3638031"/>
            <a:ext cx="720969" cy="5802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C2CB562A-CF78-8F4B-B30B-81893C8F91D9}"/>
              </a:ext>
            </a:extLst>
          </p:cNvPr>
          <p:cNvSpPr/>
          <p:nvPr/>
        </p:nvSpPr>
        <p:spPr>
          <a:xfrm>
            <a:off x="9876692" y="4490002"/>
            <a:ext cx="720969" cy="5802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B40692BE-4DEE-4846-ABC8-41BC731F0CDD}"/>
              </a:ext>
            </a:extLst>
          </p:cNvPr>
          <p:cNvSpPr/>
          <p:nvPr/>
        </p:nvSpPr>
        <p:spPr>
          <a:xfrm>
            <a:off x="6852139" y="5289217"/>
            <a:ext cx="720969" cy="5802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41110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3C56441-AC8C-434F-8AD1-FE3CD08A7EAD}"/>
              </a:ext>
            </a:extLst>
          </p:cNvPr>
          <p:cNvPicPr>
            <a:picLocks noChangeAspect="1"/>
          </p:cNvPicPr>
          <p:nvPr/>
        </p:nvPicPr>
        <p:blipFill rotWithShape="1">
          <a:blip r:embed="rId2"/>
          <a:srcRect l="12497" t="9527" r="8608" b="9379"/>
          <a:stretch/>
        </p:blipFill>
        <p:spPr>
          <a:xfrm>
            <a:off x="879895" y="0"/>
            <a:ext cx="4175185" cy="6858000"/>
          </a:xfrm>
          <a:prstGeom prst="rect">
            <a:avLst/>
          </a:prstGeom>
        </p:spPr>
      </p:pic>
      <p:pic>
        <p:nvPicPr>
          <p:cNvPr id="5" name="Picture 4" descr="A screenshot of a social media post&#10;&#10;Description automatically generated">
            <a:extLst>
              <a:ext uri="{FF2B5EF4-FFF2-40B4-BE49-F238E27FC236}">
                <a16:creationId xmlns:a16="http://schemas.microsoft.com/office/drawing/2014/main" id="{1F3D34BA-A233-754C-94D1-8CB832B78D74}"/>
              </a:ext>
            </a:extLst>
          </p:cNvPr>
          <p:cNvPicPr>
            <a:picLocks noChangeAspect="1"/>
          </p:cNvPicPr>
          <p:nvPr/>
        </p:nvPicPr>
        <p:blipFill rotWithShape="1">
          <a:blip r:embed="rId3"/>
          <a:srcRect l="11635" t="9438" r="8647" b="9290"/>
          <a:stretch/>
        </p:blipFill>
        <p:spPr>
          <a:xfrm>
            <a:off x="6995905" y="0"/>
            <a:ext cx="4229936" cy="6858000"/>
          </a:xfrm>
          <a:prstGeom prst="rect">
            <a:avLst/>
          </a:prstGeom>
        </p:spPr>
      </p:pic>
    </p:spTree>
    <p:extLst>
      <p:ext uri="{BB962C8B-B14F-4D97-AF65-F5344CB8AC3E}">
        <p14:creationId xmlns:p14="http://schemas.microsoft.com/office/powerpoint/2010/main" val="29983907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903</Words>
  <Application>Microsoft Macintosh PowerPoint</Application>
  <PresentationFormat>Widescreen</PresentationFormat>
  <Paragraphs>47</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Rounded MT Bold</vt:lpstr>
      <vt:lpstr>Calibri</vt:lpstr>
      <vt:lpstr>Century Gothic</vt:lpstr>
      <vt:lpstr>Courier New</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cp:revision>
  <dcterms:created xsi:type="dcterms:W3CDTF">2020-05-07T08:05:28Z</dcterms:created>
  <dcterms:modified xsi:type="dcterms:W3CDTF">2020-05-07T08:27:19Z</dcterms:modified>
</cp:coreProperties>
</file>