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6"/>
  </p:notesMasterIdLst>
  <p:sldIdLst>
    <p:sldId id="256" r:id="rId2"/>
    <p:sldId id="308" r:id="rId3"/>
    <p:sldId id="309" r:id="rId4"/>
    <p:sldId id="300"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251"/>
    <p:restoredTop sz="94172"/>
  </p:normalViewPr>
  <p:slideViewPr>
    <p:cSldViewPr snapToGrid="0" snapToObjects="1">
      <p:cViewPr varScale="1">
        <p:scale>
          <a:sx n="57" d="100"/>
          <a:sy n="57" d="100"/>
        </p:scale>
        <p:origin x="192" y="1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38CC8E-7E9A-164B-A781-9144559A2B0B}" type="datetimeFigureOut">
              <a:rPr lang="en-US" smtClean="0"/>
              <a:t>7/5/20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BC4AE6-24B5-A74B-9A10-1EF2F9C8B18B}" type="slidenum">
              <a:rPr lang="en-US" smtClean="0"/>
              <a:t>‹#›</a:t>
            </a:fld>
            <a:endParaRPr lang="en-US"/>
          </a:p>
        </p:txBody>
      </p:sp>
    </p:spTree>
    <p:extLst>
      <p:ext uri="{BB962C8B-B14F-4D97-AF65-F5344CB8AC3E}">
        <p14:creationId xmlns:p14="http://schemas.microsoft.com/office/powerpoint/2010/main" val="2685862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CDC640-67F3-48AF-97C5-F3216CC4B287}" type="slidenum">
              <a:rPr lang="en-GB" smtClean="0"/>
              <a:t>2</a:t>
            </a:fld>
            <a:endParaRPr lang="en-GB"/>
          </a:p>
        </p:txBody>
      </p:sp>
    </p:spTree>
    <p:extLst>
      <p:ext uri="{BB962C8B-B14F-4D97-AF65-F5344CB8AC3E}">
        <p14:creationId xmlns:p14="http://schemas.microsoft.com/office/powerpoint/2010/main" val="1266107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CDC640-67F3-48AF-97C5-F3216CC4B287}" type="slidenum">
              <a:rPr lang="en-GB" smtClean="0"/>
              <a:t>3</a:t>
            </a:fld>
            <a:endParaRPr lang="en-GB"/>
          </a:p>
        </p:txBody>
      </p:sp>
    </p:spTree>
    <p:extLst>
      <p:ext uri="{BB962C8B-B14F-4D97-AF65-F5344CB8AC3E}">
        <p14:creationId xmlns:p14="http://schemas.microsoft.com/office/powerpoint/2010/main" val="1645794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39DD367-B466-43C3-BBFE-60F489189DB1}" type="datetimeFigureOut">
              <a:rPr lang="en-GB" smtClean="0"/>
              <a:t>05/07/2020</a:t>
            </a:fld>
            <a:endParaRPr lang="en-GB"/>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C68752F-C0C4-4161-AAA2-84664103E72A}" type="slidenum">
              <a:rPr lang="en-GB" smtClean="0"/>
              <a:t>‹#›</a:t>
            </a:fld>
            <a:endParaRPr lang="en-GB"/>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91462853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05/07/2020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1361808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05/07/2020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3875436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05/07/2020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820170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39DD367-B466-43C3-BBFE-60F489189DB1}" type="datetimeFigureOut">
              <a:rPr lang="en-GB" smtClean="0"/>
              <a:t>05/07/2020</a:t>
            </a:fld>
            <a:endParaRPr lang="en-GB"/>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69660771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9DD367-B466-43C3-BBFE-60F489189DB1}" type="datetimeFigureOut">
              <a:rPr lang="en-GB" smtClean="0"/>
              <a:t>05/07/2020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619252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9DD367-B466-43C3-BBFE-60F489189DB1}" type="datetimeFigureOut">
              <a:rPr lang="en-GB" smtClean="0"/>
              <a:t>05/07/2020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307964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9DD367-B466-43C3-BBFE-60F489189DB1}" type="datetimeFigureOut">
              <a:rPr lang="en-GB" smtClean="0"/>
              <a:t>05/07/2020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406258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9DD367-B466-43C3-BBFE-60F489189DB1}" type="datetimeFigureOut">
              <a:rPr lang="en-GB" smtClean="0"/>
              <a:t>05/07/2020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4063299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05/07/2020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4131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05/07/2020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78474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39DD367-B466-43C3-BBFE-60F489189DB1}" type="datetimeFigureOut">
              <a:rPr lang="en-GB" smtClean="0"/>
              <a:t>05/07/2020</a:t>
            </a:fld>
            <a:endParaRPr lang="en-GB"/>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GB"/>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C68752F-C0C4-4161-AAA2-84664103E72A}" type="slidenum">
              <a:rPr lang="en-GB" smtClean="0"/>
              <a:t>‹#›</a:t>
            </a:fld>
            <a:endParaRPr lang="en-GB"/>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65471387"/>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3F8C5-DA2C-4C4B-B94E-01E6C0EB4674}"/>
              </a:ext>
            </a:extLst>
          </p:cNvPr>
          <p:cNvSpPr>
            <a:spLocks noGrp="1"/>
          </p:cNvSpPr>
          <p:nvPr>
            <p:ph type="ctrTitle"/>
          </p:nvPr>
        </p:nvSpPr>
        <p:spPr/>
        <p:txBody>
          <a:bodyPr/>
          <a:lstStyle/>
          <a:p>
            <a:r>
              <a:rPr lang="en-GB" sz="6000" dirty="0"/>
              <a:t>Year 5</a:t>
            </a:r>
            <a:br>
              <a:rPr lang="en-GB" sz="6000" dirty="0"/>
            </a:br>
            <a:r>
              <a:rPr lang="en-GB" sz="6000" dirty="0"/>
              <a:t>Revision</a:t>
            </a:r>
            <a:br>
              <a:rPr lang="en-GB" sz="6000" dirty="0"/>
            </a:br>
            <a:r>
              <a:rPr lang="en-GB" sz="6000" dirty="0"/>
              <a:t>Decimals</a:t>
            </a:r>
          </a:p>
        </p:txBody>
      </p:sp>
      <p:sp>
        <p:nvSpPr>
          <p:cNvPr id="3" name="Subtitle 2">
            <a:extLst>
              <a:ext uri="{FF2B5EF4-FFF2-40B4-BE49-F238E27FC236}">
                <a16:creationId xmlns:a16="http://schemas.microsoft.com/office/drawing/2014/main" id="{D77ADEEF-3406-4D4D-A9E2-0CF8DEA316D1}"/>
              </a:ext>
            </a:extLst>
          </p:cNvPr>
          <p:cNvSpPr>
            <a:spLocks noGrp="1"/>
          </p:cNvSpPr>
          <p:nvPr>
            <p:ph type="subTitle" idx="1"/>
          </p:nvPr>
        </p:nvSpPr>
        <p:spPr/>
        <p:txBody>
          <a:bodyPr anchor="ctr">
            <a:normAutofit/>
          </a:bodyPr>
          <a:lstStyle/>
          <a:p>
            <a:r>
              <a:rPr lang="en-GB" dirty="0"/>
              <a:t>Week 12 </a:t>
            </a:r>
            <a:r>
              <a:rPr lang="en-GB"/>
              <a:t>Lesson 3– </a:t>
            </a:r>
            <a:r>
              <a:rPr lang="en-GB" dirty="0"/>
              <a:t>adding and subtracting decimals</a:t>
            </a:r>
          </a:p>
        </p:txBody>
      </p:sp>
    </p:spTree>
    <p:extLst>
      <p:ext uri="{BB962C8B-B14F-4D97-AF65-F5344CB8AC3E}">
        <p14:creationId xmlns:p14="http://schemas.microsoft.com/office/powerpoint/2010/main" val="3809328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0" y="332657"/>
            <a:ext cx="9144000" cy="769441"/>
          </a:xfrm>
          <a:prstGeom prst="rect">
            <a:avLst/>
          </a:prstGeom>
          <a:noFill/>
        </p:spPr>
        <p:txBody>
          <a:bodyPr wrap="square" rtlCol="0">
            <a:spAutoFit/>
          </a:bodyPr>
          <a:lstStyle/>
          <a:p>
            <a:pPr algn="ctr"/>
            <a:r>
              <a:rPr lang="en-GB" sz="4400" dirty="0">
                <a:latin typeface="Arial Rounded MT Bold" panose="020F0704030504030204" pitchFamily="34" charset="77"/>
              </a:rPr>
              <a:t>42p + £1.87 </a:t>
            </a:r>
          </a:p>
        </p:txBody>
      </p:sp>
      <p:graphicFrame>
        <p:nvGraphicFramePr>
          <p:cNvPr id="5" name="Table 4">
            <a:extLst>
              <a:ext uri="{FF2B5EF4-FFF2-40B4-BE49-F238E27FC236}">
                <a16:creationId xmlns:a16="http://schemas.microsoft.com/office/drawing/2014/main" id="{CD239C0F-6218-3140-AEBB-C973B91A1437}"/>
              </a:ext>
            </a:extLst>
          </p:cNvPr>
          <p:cNvGraphicFramePr>
            <a:graphicFrameLocks noGrp="1"/>
          </p:cNvGraphicFramePr>
          <p:nvPr>
            <p:extLst>
              <p:ext uri="{D42A27DB-BD31-4B8C-83A1-F6EECF244321}">
                <p14:modId xmlns:p14="http://schemas.microsoft.com/office/powerpoint/2010/main" val="1435869718"/>
              </p:ext>
            </p:extLst>
          </p:nvPr>
        </p:nvGraphicFramePr>
        <p:xfrm>
          <a:off x="1991544" y="1310356"/>
          <a:ext cx="5184580" cy="4896544"/>
        </p:xfrm>
        <a:graphic>
          <a:graphicData uri="http://schemas.openxmlformats.org/drawingml/2006/table">
            <a:tbl>
              <a:tblPr firstRow="1" bandRow="1">
                <a:tableStyleId>{5940675A-B579-460E-94D1-54222C63F5DA}</a:tableStyleId>
              </a:tblPr>
              <a:tblGrid>
                <a:gridCol w="518458">
                  <a:extLst>
                    <a:ext uri="{9D8B030D-6E8A-4147-A177-3AD203B41FA5}">
                      <a16:colId xmlns:a16="http://schemas.microsoft.com/office/drawing/2014/main" val="2312751110"/>
                    </a:ext>
                  </a:extLst>
                </a:gridCol>
                <a:gridCol w="518458">
                  <a:extLst>
                    <a:ext uri="{9D8B030D-6E8A-4147-A177-3AD203B41FA5}">
                      <a16:colId xmlns:a16="http://schemas.microsoft.com/office/drawing/2014/main" val="614864258"/>
                    </a:ext>
                  </a:extLst>
                </a:gridCol>
                <a:gridCol w="518458">
                  <a:extLst>
                    <a:ext uri="{9D8B030D-6E8A-4147-A177-3AD203B41FA5}">
                      <a16:colId xmlns:a16="http://schemas.microsoft.com/office/drawing/2014/main" val="275799118"/>
                    </a:ext>
                  </a:extLst>
                </a:gridCol>
                <a:gridCol w="518458">
                  <a:extLst>
                    <a:ext uri="{9D8B030D-6E8A-4147-A177-3AD203B41FA5}">
                      <a16:colId xmlns:a16="http://schemas.microsoft.com/office/drawing/2014/main" val="2522171715"/>
                    </a:ext>
                  </a:extLst>
                </a:gridCol>
                <a:gridCol w="518458">
                  <a:extLst>
                    <a:ext uri="{9D8B030D-6E8A-4147-A177-3AD203B41FA5}">
                      <a16:colId xmlns:a16="http://schemas.microsoft.com/office/drawing/2014/main" val="1879456659"/>
                    </a:ext>
                  </a:extLst>
                </a:gridCol>
                <a:gridCol w="518458">
                  <a:extLst>
                    <a:ext uri="{9D8B030D-6E8A-4147-A177-3AD203B41FA5}">
                      <a16:colId xmlns:a16="http://schemas.microsoft.com/office/drawing/2014/main" val="3747688868"/>
                    </a:ext>
                  </a:extLst>
                </a:gridCol>
                <a:gridCol w="518458">
                  <a:extLst>
                    <a:ext uri="{9D8B030D-6E8A-4147-A177-3AD203B41FA5}">
                      <a16:colId xmlns:a16="http://schemas.microsoft.com/office/drawing/2014/main" val="2791593127"/>
                    </a:ext>
                  </a:extLst>
                </a:gridCol>
                <a:gridCol w="518458">
                  <a:extLst>
                    <a:ext uri="{9D8B030D-6E8A-4147-A177-3AD203B41FA5}">
                      <a16:colId xmlns:a16="http://schemas.microsoft.com/office/drawing/2014/main" val="186121561"/>
                    </a:ext>
                  </a:extLst>
                </a:gridCol>
                <a:gridCol w="518458">
                  <a:extLst>
                    <a:ext uri="{9D8B030D-6E8A-4147-A177-3AD203B41FA5}">
                      <a16:colId xmlns:a16="http://schemas.microsoft.com/office/drawing/2014/main" val="3378851738"/>
                    </a:ext>
                  </a:extLst>
                </a:gridCol>
                <a:gridCol w="518458">
                  <a:extLst>
                    <a:ext uri="{9D8B030D-6E8A-4147-A177-3AD203B41FA5}">
                      <a16:colId xmlns:a16="http://schemas.microsoft.com/office/drawing/2014/main" val="3298512373"/>
                    </a:ext>
                  </a:extLst>
                </a:gridCol>
              </a:tblGrid>
              <a:tr h="612068">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977648478"/>
                  </a:ext>
                </a:extLst>
              </a:tr>
              <a:tr h="612068">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a:t>0</a:t>
                      </a:r>
                    </a:p>
                  </a:txBody>
                  <a:tcPr/>
                </a:tc>
                <a:tc>
                  <a:txBody>
                    <a:bodyPr/>
                    <a:lstStyle/>
                    <a:p>
                      <a:r>
                        <a:rPr lang="en-US" dirty="0"/>
                        <a:t>4</a:t>
                      </a:r>
                    </a:p>
                  </a:txBody>
                  <a:tcPr/>
                </a:tc>
                <a:tc>
                  <a:txBody>
                    <a:bodyPr/>
                    <a:lstStyle/>
                    <a:p>
                      <a:r>
                        <a:rPr lang="en-US" dirty="0"/>
                        <a:t>2</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160151549"/>
                  </a:ext>
                </a:extLst>
              </a:tr>
              <a:tr h="612068">
                <a:tc>
                  <a:txBody>
                    <a:bodyPr/>
                    <a:lstStyle/>
                    <a:p>
                      <a:endParaRPr lang="en-US"/>
                    </a:p>
                  </a:txBody>
                  <a:tcPr/>
                </a:tc>
                <a:tc>
                  <a:txBody>
                    <a:bodyPr/>
                    <a:lstStyle/>
                    <a:p>
                      <a:endParaRPr lang="en-US"/>
                    </a:p>
                  </a:txBody>
                  <a:tcPr/>
                </a:tc>
                <a:tc>
                  <a:txBody>
                    <a:bodyPr/>
                    <a:lstStyle/>
                    <a:p>
                      <a:r>
                        <a:rPr lang="en-US" dirty="0"/>
                        <a:t>+</a:t>
                      </a:r>
                    </a:p>
                  </a:txBody>
                  <a:tcPr/>
                </a:tc>
                <a:tc>
                  <a:txBody>
                    <a:bodyPr/>
                    <a:lstStyle/>
                    <a:p>
                      <a:r>
                        <a:rPr lang="en-US" dirty="0"/>
                        <a:t>1</a:t>
                      </a:r>
                    </a:p>
                  </a:txBody>
                  <a:tcPr/>
                </a:tc>
                <a:tc>
                  <a:txBody>
                    <a:bodyPr/>
                    <a:lstStyle/>
                    <a:p>
                      <a:r>
                        <a:rPr lang="en-US" dirty="0"/>
                        <a:t>8</a:t>
                      </a:r>
                    </a:p>
                  </a:txBody>
                  <a:tcPr/>
                </a:tc>
                <a:tc>
                  <a:txBody>
                    <a:bodyPr/>
                    <a:lstStyle/>
                    <a:p>
                      <a:r>
                        <a:rPr lang="en-US" dirty="0"/>
                        <a:t>7</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123869057"/>
                  </a:ext>
                </a:extLst>
              </a:tr>
              <a:tr h="612068">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a:t>2</a:t>
                      </a:r>
                    </a:p>
                  </a:txBody>
                  <a:tcPr/>
                </a:tc>
                <a:tc>
                  <a:txBody>
                    <a:bodyPr/>
                    <a:lstStyle/>
                    <a:p>
                      <a:r>
                        <a:rPr lang="en-US" dirty="0"/>
                        <a:t>2</a:t>
                      </a:r>
                    </a:p>
                  </a:txBody>
                  <a:tcPr/>
                </a:tc>
                <a:tc>
                  <a:txBody>
                    <a:bodyPr/>
                    <a:lstStyle/>
                    <a:p>
                      <a:r>
                        <a:rPr lang="en-US" dirty="0"/>
                        <a:t>9</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378303475"/>
                  </a:ext>
                </a:extLst>
              </a:tr>
              <a:tr h="612068">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a:t>1</a:t>
                      </a:r>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611149810"/>
                  </a:ext>
                </a:extLst>
              </a:tr>
              <a:tr h="612068">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291830239"/>
                  </a:ext>
                </a:extLst>
              </a:tr>
              <a:tr h="612068">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104885475"/>
                  </a:ext>
                </a:extLst>
              </a:tr>
              <a:tr h="612068">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54017076"/>
                  </a:ext>
                </a:extLst>
              </a:tr>
            </a:tbl>
          </a:graphicData>
        </a:graphic>
      </p:graphicFrame>
      <p:sp>
        <p:nvSpPr>
          <p:cNvPr id="8" name="Oval 7">
            <a:extLst>
              <a:ext uri="{FF2B5EF4-FFF2-40B4-BE49-F238E27FC236}">
                <a16:creationId xmlns:a16="http://schemas.microsoft.com/office/drawing/2014/main" id="{D4911556-DDD9-A047-AAF1-F8A713E5A8D4}"/>
              </a:ext>
            </a:extLst>
          </p:cNvPr>
          <p:cNvSpPr/>
          <p:nvPr/>
        </p:nvSpPr>
        <p:spPr>
          <a:xfrm>
            <a:off x="3999055" y="2077580"/>
            <a:ext cx="150914" cy="13808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a:extLst>
              <a:ext uri="{FF2B5EF4-FFF2-40B4-BE49-F238E27FC236}">
                <a16:creationId xmlns:a16="http://schemas.microsoft.com/office/drawing/2014/main" id="{6BAAD502-B96B-464D-82AC-9F470CA90F4C}"/>
              </a:ext>
            </a:extLst>
          </p:cNvPr>
          <p:cNvSpPr/>
          <p:nvPr/>
        </p:nvSpPr>
        <p:spPr>
          <a:xfrm>
            <a:off x="3999055" y="2722349"/>
            <a:ext cx="150914" cy="13808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a:extLst>
              <a:ext uri="{FF2B5EF4-FFF2-40B4-BE49-F238E27FC236}">
                <a16:creationId xmlns:a16="http://schemas.microsoft.com/office/drawing/2014/main" id="{2E165AE0-DE4E-4248-90ED-8B8E47FEB2F6}"/>
              </a:ext>
            </a:extLst>
          </p:cNvPr>
          <p:cNvSpPr/>
          <p:nvPr/>
        </p:nvSpPr>
        <p:spPr>
          <a:xfrm>
            <a:off x="3505201" y="3099101"/>
            <a:ext cx="1606062" cy="4571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90DCBA7-8C7B-7F4D-9EFD-9C7788EFDBF2}"/>
              </a:ext>
            </a:extLst>
          </p:cNvPr>
          <p:cNvSpPr/>
          <p:nvPr/>
        </p:nvSpPr>
        <p:spPr>
          <a:xfrm>
            <a:off x="3505201" y="3758628"/>
            <a:ext cx="1606062" cy="4571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D5877056-37E7-4B46-AFAD-6B431835CC2F}"/>
              </a:ext>
            </a:extLst>
          </p:cNvPr>
          <p:cNvSpPr/>
          <p:nvPr/>
        </p:nvSpPr>
        <p:spPr>
          <a:xfrm>
            <a:off x="3999055" y="3278856"/>
            <a:ext cx="150914" cy="13808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A9B15ED3-830F-CA4D-9145-7C19AE468FD3}"/>
              </a:ext>
            </a:extLst>
          </p:cNvPr>
          <p:cNvSpPr txBox="1"/>
          <p:nvPr/>
        </p:nvSpPr>
        <p:spPr>
          <a:xfrm>
            <a:off x="7326923" y="1310356"/>
            <a:ext cx="3598985" cy="3693319"/>
          </a:xfrm>
          <a:prstGeom prst="rect">
            <a:avLst/>
          </a:prstGeom>
          <a:noFill/>
        </p:spPr>
        <p:txBody>
          <a:bodyPr wrap="square" rtlCol="0">
            <a:spAutoFit/>
          </a:bodyPr>
          <a:lstStyle/>
          <a:p>
            <a:r>
              <a:rPr lang="en-US" dirty="0">
                <a:latin typeface="Arial Rounded MT Bold" panose="020F0704030504030204" pitchFamily="34" charset="77"/>
              </a:rPr>
              <a:t>When adding and subtracting decimals, it is vitally important that you keep the decimal in the same place and the same place value underneath each other. As you can see, I have had to include a place holder for 42p. I have done this otherwise there would be no number in the ones column. From this point, it is adding from smallest value to largest value.</a:t>
            </a:r>
          </a:p>
        </p:txBody>
      </p:sp>
    </p:spTree>
    <p:extLst>
      <p:ext uri="{BB962C8B-B14F-4D97-AF65-F5344CB8AC3E}">
        <p14:creationId xmlns:p14="http://schemas.microsoft.com/office/powerpoint/2010/main" val="211366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0" y="332657"/>
            <a:ext cx="9144000" cy="769441"/>
          </a:xfrm>
          <a:prstGeom prst="rect">
            <a:avLst/>
          </a:prstGeom>
          <a:noFill/>
        </p:spPr>
        <p:txBody>
          <a:bodyPr wrap="square" rtlCol="0">
            <a:spAutoFit/>
          </a:bodyPr>
          <a:lstStyle/>
          <a:p>
            <a:pPr algn="ctr"/>
            <a:r>
              <a:rPr lang="en-GB" sz="4400" dirty="0">
                <a:latin typeface="Arial Rounded MT Bold" panose="020F0704030504030204" pitchFamily="34" charset="77"/>
              </a:rPr>
              <a:t>43.6 - £17.2 </a:t>
            </a:r>
          </a:p>
        </p:txBody>
      </p:sp>
      <p:graphicFrame>
        <p:nvGraphicFramePr>
          <p:cNvPr id="5" name="Table 4">
            <a:extLst>
              <a:ext uri="{FF2B5EF4-FFF2-40B4-BE49-F238E27FC236}">
                <a16:creationId xmlns:a16="http://schemas.microsoft.com/office/drawing/2014/main" id="{CD239C0F-6218-3140-AEBB-C973B91A1437}"/>
              </a:ext>
            </a:extLst>
          </p:cNvPr>
          <p:cNvGraphicFramePr>
            <a:graphicFrameLocks noGrp="1"/>
          </p:cNvGraphicFramePr>
          <p:nvPr>
            <p:extLst>
              <p:ext uri="{D42A27DB-BD31-4B8C-83A1-F6EECF244321}">
                <p14:modId xmlns:p14="http://schemas.microsoft.com/office/powerpoint/2010/main" val="4203971118"/>
              </p:ext>
            </p:extLst>
          </p:nvPr>
        </p:nvGraphicFramePr>
        <p:xfrm>
          <a:off x="1991544" y="1310356"/>
          <a:ext cx="5184580" cy="4896544"/>
        </p:xfrm>
        <a:graphic>
          <a:graphicData uri="http://schemas.openxmlformats.org/drawingml/2006/table">
            <a:tbl>
              <a:tblPr firstRow="1" bandRow="1">
                <a:tableStyleId>{5940675A-B579-460E-94D1-54222C63F5DA}</a:tableStyleId>
              </a:tblPr>
              <a:tblGrid>
                <a:gridCol w="518458">
                  <a:extLst>
                    <a:ext uri="{9D8B030D-6E8A-4147-A177-3AD203B41FA5}">
                      <a16:colId xmlns:a16="http://schemas.microsoft.com/office/drawing/2014/main" val="2312751110"/>
                    </a:ext>
                  </a:extLst>
                </a:gridCol>
                <a:gridCol w="518458">
                  <a:extLst>
                    <a:ext uri="{9D8B030D-6E8A-4147-A177-3AD203B41FA5}">
                      <a16:colId xmlns:a16="http://schemas.microsoft.com/office/drawing/2014/main" val="614864258"/>
                    </a:ext>
                  </a:extLst>
                </a:gridCol>
                <a:gridCol w="518458">
                  <a:extLst>
                    <a:ext uri="{9D8B030D-6E8A-4147-A177-3AD203B41FA5}">
                      <a16:colId xmlns:a16="http://schemas.microsoft.com/office/drawing/2014/main" val="275799118"/>
                    </a:ext>
                  </a:extLst>
                </a:gridCol>
                <a:gridCol w="518458">
                  <a:extLst>
                    <a:ext uri="{9D8B030D-6E8A-4147-A177-3AD203B41FA5}">
                      <a16:colId xmlns:a16="http://schemas.microsoft.com/office/drawing/2014/main" val="2522171715"/>
                    </a:ext>
                  </a:extLst>
                </a:gridCol>
                <a:gridCol w="518458">
                  <a:extLst>
                    <a:ext uri="{9D8B030D-6E8A-4147-A177-3AD203B41FA5}">
                      <a16:colId xmlns:a16="http://schemas.microsoft.com/office/drawing/2014/main" val="1879456659"/>
                    </a:ext>
                  </a:extLst>
                </a:gridCol>
                <a:gridCol w="518458">
                  <a:extLst>
                    <a:ext uri="{9D8B030D-6E8A-4147-A177-3AD203B41FA5}">
                      <a16:colId xmlns:a16="http://schemas.microsoft.com/office/drawing/2014/main" val="3747688868"/>
                    </a:ext>
                  </a:extLst>
                </a:gridCol>
                <a:gridCol w="518458">
                  <a:extLst>
                    <a:ext uri="{9D8B030D-6E8A-4147-A177-3AD203B41FA5}">
                      <a16:colId xmlns:a16="http://schemas.microsoft.com/office/drawing/2014/main" val="2791593127"/>
                    </a:ext>
                  </a:extLst>
                </a:gridCol>
                <a:gridCol w="518458">
                  <a:extLst>
                    <a:ext uri="{9D8B030D-6E8A-4147-A177-3AD203B41FA5}">
                      <a16:colId xmlns:a16="http://schemas.microsoft.com/office/drawing/2014/main" val="186121561"/>
                    </a:ext>
                  </a:extLst>
                </a:gridCol>
                <a:gridCol w="518458">
                  <a:extLst>
                    <a:ext uri="{9D8B030D-6E8A-4147-A177-3AD203B41FA5}">
                      <a16:colId xmlns:a16="http://schemas.microsoft.com/office/drawing/2014/main" val="3378851738"/>
                    </a:ext>
                  </a:extLst>
                </a:gridCol>
                <a:gridCol w="518458">
                  <a:extLst>
                    <a:ext uri="{9D8B030D-6E8A-4147-A177-3AD203B41FA5}">
                      <a16:colId xmlns:a16="http://schemas.microsoft.com/office/drawing/2014/main" val="3298512373"/>
                    </a:ext>
                  </a:extLst>
                </a:gridCol>
              </a:tblGrid>
              <a:tr h="612068">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977648478"/>
                  </a:ext>
                </a:extLst>
              </a:tr>
              <a:tr h="612068">
                <a:tc>
                  <a:txBody>
                    <a:bodyPr/>
                    <a:lstStyle/>
                    <a:p>
                      <a:endParaRPr lang="en-US"/>
                    </a:p>
                  </a:txBody>
                  <a:tcPr/>
                </a:tc>
                <a:tc>
                  <a:txBody>
                    <a:bodyPr/>
                    <a:lstStyle/>
                    <a:p>
                      <a:endParaRPr lang="en-US"/>
                    </a:p>
                  </a:txBody>
                  <a:tcPr/>
                </a:tc>
                <a:tc>
                  <a:txBody>
                    <a:bodyPr/>
                    <a:lstStyle/>
                    <a:p>
                      <a:r>
                        <a:rPr lang="en-US" dirty="0"/>
                        <a:t>4</a:t>
                      </a:r>
                      <a:r>
                        <a:rPr lang="en-US" baseline="30000" dirty="0"/>
                        <a:t>3</a:t>
                      </a:r>
                      <a:endParaRPr lang="en-US" dirty="0"/>
                    </a:p>
                  </a:txBody>
                  <a:tcPr/>
                </a:tc>
                <a:tc>
                  <a:txBody>
                    <a:bodyPr/>
                    <a:lstStyle/>
                    <a:p>
                      <a:r>
                        <a:rPr lang="en-US" baseline="30000" dirty="0"/>
                        <a:t>1</a:t>
                      </a:r>
                      <a:r>
                        <a:rPr lang="en-US" dirty="0"/>
                        <a:t>3</a:t>
                      </a:r>
                    </a:p>
                  </a:txBody>
                  <a:tcPr/>
                </a:tc>
                <a:tc>
                  <a:txBody>
                    <a:bodyPr/>
                    <a:lstStyle/>
                    <a:p>
                      <a:r>
                        <a:rPr lang="en-US" dirty="0"/>
                        <a:t>6</a:t>
                      </a:r>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160151549"/>
                  </a:ext>
                </a:extLst>
              </a:tr>
              <a:tr h="612068">
                <a:tc>
                  <a:txBody>
                    <a:bodyPr/>
                    <a:lstStyle/>
                    <a:p>
                      <a:endParaRPr lang="en-US"/>
                    </a:p>
                  </a:txBody>
                  <a:tcPr/>
                </a:tc>
                <a:tc>
                  <a:txBody>
                    <a:bodyPr/>
                    <a:lstStyle/>
                    <a:p>
                      <a:r>
                        <a:rPr lang="en-US" dirty="0"/>
                        <a:t>-</a:t>
                      </a:r>
                    </a:p>
                  </a:txBody>
                  <a:tcPr/>
                </a:tc>
                <a:tc>
                  <a:txBody>
                    <a:bodyPr/>
                    <a:lstStyle/>
                    <a:p>
                      <a:r>
                        <a:rPr lang="en-US" dirty="0"/>
                        <a:t>1</a:t>
                      </a:r>
                    </a:p>
                  </a:txBody>
                  <a:tcPr/>
                </a:tc>
                <a:tc>
                  <a:txBody>
                    <a:bodyPr/>
                    <a:lstStyle/>
                    <a:p>
                      <a:r>
                        <a:rPr lang="en-US" dirty="0"/>
                        <a:t>7</a:t>
                      </a:r>
                    </a:p>
                  </a:txBody>
                  <a:tcPr/>
                </a:tc>
                <a:tc>
                  <a:txBody>
                    <a:bodyPr/>
                    <a:lstStyle/>
                    <a:p>
                      <a:r>
                        <a:rPr lang="en-US" dirty="0"/>
                        <a:t>2</a:t>
                      </a:r>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123869057"/>
                  </a:ext>
                </a:extLst>
              </a:tr>
              <a:tr h="612068">
                <a:tc>
                  <a:txBody>
                    <a:bodyPr/>
                    <a:lstStyle/>
                    <a:p>
                      <a:endParaRPr lang="en-US"/>
                    </a:p>
                  </a:txBody>
                  <a:tcPr/>
                </a:tc>
                <a:tc>
                  <a:txBody>
                    <a:bodyPr/>
                    <a:lstStyle/>
                    <a:p>
                      <a:endParaRPr lang="en-US"/>
                    </a:p>
                  </a:txBody>
                  <a:tcPr/>
                </a:tc>
                <a:tc>
                  <a:txBody>
                    <a:bodyPr/>
                    <a:lstStyle/>
                    <a:p>
                      <a:r>
                        <a:rPr lang="en-US" dirty="0"/>
                        <a:t>2</a:t>
                      </a:r>
                    </a:p>
                  </a:txBody>
                  <a:tcPr/>
                </a:tc>
                <a:tc>
                  <a:txBody>
                    <a:bodyPr/>
                    <a:lstStyle/>
                    <a:p>
                      <a:r>
                        <a:rPr lang="en-US" dirty="0"/>
                        <a:t>6</a:t>
                      </a:r>
                    </a:p>
                  </a:txBody>
                  <a:tcPr/>
                </a:tc>
                <a:tc>
                  <a:txBody>
                    <a:bodyPr/>
                    <a:lstStyle/>
                    <a:p>
                      <a:r>
                        <a:rPr lang="en-US" dirty="0"/>
                        <a:t>4</a:t>
                      </a:r>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378303475"/>
                  </a:ext>
                </a:extLst>
              </a:tr>
              <a:tr h="612068">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611149810"/>
                  </a:ext>
                </a:extLst>
              </a:tr>
              <a:tr h="612068">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291830239"/>
                  </a:ext>
                </a:extLst>
              </a:tr>
              <a:tr h="612068">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104885475"/>
                  </a:ext>
                </a:extLst>
              </a:tr>
              <a:tr h="612068">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54017076"/>
                  </a:ext>
                </a:extLst>
              </a:tr>
            </a:tbl>
          </a:graphicData>
        </a:graphic>
      </p:graphicFrame>
      <p:sp>
        <p:nvSpPr>
          <p:cNvPr id="8" name="Oval 7">
            <a:extLst>
              <a:ext uri="{FF2B5EF4-FFF2-40B4-BE49-F238E27FC236}">
                <a16:creationId xmlns:a16="http://schemas.microsoft.com/office/drawing/2014/main" id="{D4911556-DDD9-A047-AAF1-F8A713E5A8D4}"/>
              </a:ext>
            </a:extLst>
          </p:cNvPr>
          <p:cNvSpPr/>
          <p:nvPr/>
        </p:nvSpPr>
        <p:spPr>
          <a:xfrm>
            <a:off x="3999055" y="2077580"/>
            <a:ext cx="150914" cy="13808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a:extLst>
              <a:ext uri="{FF2B5EF4-FFF2-40B4-BE49-F238E27FC236}">
                <a16:creationId xmlns:a16="http://schemas.microsoft.com/office/drawing/2014/main" id="{6BAAD502-B96B-464D-82AC-9F470CA90F4C}"/>
              </a:ext>
            </a:extLst>
          </p:cNvPr>
          <p:cNvSpPr/>
          <p:nvPr/>
        </p:nvSpPr>
        <p:spPr>
          <a:xfrm>
            <a:off x="3999055" y="2722349"/>
            <a:ext cx="150914" cy="13808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a:extLst>
              <a:ext uri="{FF2B5EF4-FFF2-40B4-BE49-F238E27FC236}">
                <a16:creationId xmlns:a16="http://schemas.microsoft.com/office/drawing/2014/main" id="{2E165AE0-DE4E-4248-90ED-8B8E47FEB2F6}"/>
              </a:ext>
            </a:extLst>
          </p:cNvPr>
          <p:cNvSpPr/>
          <p:nvPr/>
        </p:nvSpPr>
        <p:spPr>
          <a:xfrm>
            <a:off x="2977772" y="3120907"/>
            <a:ext cx="1606062" cy="4571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90DCBA7-8C7B-7F4D-9EFD-9C7788EFDBF2}"/>
              </a:ext>
            </a:extLst>
          </p:cNvPr>
          <p:cNvSpPr/>
          <p:nvPr/>
        </p:nvSpPr>
        <p:spPr>
          <a:xfrm>
            <a:off x="2977772" y="3758628"/>
            <a:ext cx="1606062" cy="4571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D5877056-37E7-4B46-AFAD-6B431835CC2F}"/>
              </a:ext>
            </a:extLst>
          </p:cNvPr>
          <p:cNvSpPr/>
          <p:nvPr/>
        </p:nvSpPr>
        <p:spPr>
          <a:xfrm>
            <a:off x="3999055" y="3278856"/>
            <a:ext cx="150914" cy="13808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1" name="Straight Connector 10">
            <a:extLst>
              <a:ext uri="{FF2B5EF4-FFF2-40B4-BE49-F238E27FC236}">
                <a16:creationId xmlns:a16="http://schemas.microsoft.com/office/drawing/2014/main" id="{552A3FC8-CC59-B143-8125-198C0F67936B}"/>
              </a:ext>
            </a:extLst>
          </p:cNvPr>
          <p:cNvCxnSpPr/>
          <p:nvPr/>
        </p:nvCxnSpPr>
        <p:spPr>
          <a:xfrm flipV="1">
            <a:off x="2977772" y="1919318"/>
            <a:ext cx="375028" cy="316524"/>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E97A2C1-522F-F448-ADB0-19BD39E46D32}"/>
              </a:ext>
            </a:extLst>
          </p:cNvPr>
          <p:cNvSpPr txBox="1"/>
          <p:nvPr/>
        </p:nvSpPr>
        <p:spPr>
          <a:xfrm>
            <a:off x="7608277" y="1641231"/>
            <a:ext cx="3305908" cy="2031325"/>
          </a:xfrm>
          <a:prstGeom prst="rect">
            <a:avLst/>
          </a:prstGeom>
          <a:noFill/>
        </p:spPr>
        <p:txBody>
          <a:bodyPr wrap="square" rtlCol="0">
            <a:spAutoFit/>
          </a:bodyPr>
          <a:lstStyle/>
          <a:p>
            <a:r>
              <a:rPr lang="en-US" dirty="0">
                <a:latin typeface="Arial Rounded MT Bold" panose="020F0704030504030204" pitchFamily="34" charset="77"/>
              </a:rPr>
              <a:t>When you are subtracting, it is important that the largest decimal is at the top. Once the decimals are lined up correctly, you can then subtract from the smallest value to largest value.</a:t>
            </a:r>
          </a:p>
        </p:txBody>
      </p:sp>
    </p:spTree>
    <p:extLst>
      <p:ext uri="{BB962C8B-B14F-4D97-AF65-F5344CB8AC3E}">
        <p14:creationId xmlns:p14="http://schemas.microsoft.com/office/powerpoint/2010/main" val="323234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512956"/>
            <a:ext cx="9144000" cy="6345044"/>
          </a:xfrm>
        </p:spPr>
        <p:txBody>
          <a:bodyPr>
            <a:normAutofit/>
          </a:bodyPr>
          <a:lstStyle/>
          <a:p>
            <a:pPr marL="0" indent="0">
              <a:buNone/>
            </a:pPr>
            <a:r>
              <a:rPr lang="en-GB" sz="2800" dirty="0">
                <a:latin typeface="Arial Rounded MT Bold" panose="020F0704030504030204" pitchFamily="34" charset="0"/>
                <a:ea typeface="Calibri" panose="020F0502020204030204" pitchFamily="34" charset="0"/>
                <a:cs typeface="Arial" panose="020B0604020202020204" pitchFamily="34" charset="0"/>
              </a:rPr>
              <a:t>Remember to:</a:t>
            </a:r>
          </a:p>
          <a:p>
            <a:r>
              <a:rPr lang="en-GB" sz="2800" dirty="0">
                <a:latin typeface="Arial Rounded MT Bold" panose="020F0704030504030204" pitchFamily="34" charset="77"/>
                <a:ea typeface="Calibri" panose="020F0502020204030204" pitchFamily="34" charset="0"/>
                <a:cs typeface="Arial" panose="020B0604020202020204" pitchFamily="34" charset="0"/>
              </a:rPr>
              <a:t>make sure the largest number is at the top.</a:t>
            </a:r>
            <a:endParaRPr lang="en-GB" sz="2800" dirty="0">
              <a:latin typeface="Arial Rounded MT Bold" panose="020F0704030504030204" pitchFamily="34" charset="77"/>
              <a:ea typeface="Calibri" panose="020F0502020204030204" pitchFamily="34" charset="0"/>
              <a:cs typeface="Times New Roman" panose="02020603050405020304" pitchFamily="18" charset="0"/>
            </a:endParaRPr>
          </a:p>
          <a:p>
            <a:pPr lvl="0">
              <a:lnSpc>
                <a:spcPct val="115000"/>
              </a:lnSpc>
              <a:buFont typeface="Symbol" pitchFamily="2" charset="2"/>
              <a:buChar char=""/>
            </a:pPr>
            <a:r>
              <a:rPr lang="en-GB" sz="2800" dirty="0">
                <a:latin typeface="Arial Rounded MT Bold" panose="020F0704030504030204" pitchFamily="34" charset="77"/>
                <a:ea typeface="Calibri" panose="020F0502020204030204" pitchFamily="34" charset="0"/>
                <a:cs typeface="Times New Roman" panose="02020603050405020304" pitchFamily="18" charset="0"/>
              </a:rPr>
              <a:t>Line your decimal up in the correct place value column.</a:t>
            </a:r>
          </a:p>
          <a:p>
            <a:pPr>
              <a:lnSpc>
                <a:spcPct val="115000"/>
              </a:lnSpc>
              <a:spcAft>
                <a:spcPts val="1000"/>
              </a:spcAft>
              <a:buFont typeface="Symbol" pitchFamily="2" charset="2"/>
              <a:buChar char=""/>
            </a:pPr>
            <a:r>
              <a:rPr lang="en-GB" sz="2800" dirty="0">
                <a:latin typeface="Arial Rounded MT Bold" panose="020F0704030504030204" pitchFamily="34" charset="77"/>
                <a:ea typeface="Calibri" panose="020F0502020204030204" pitchFamily="34" charset="0"/>
                <a:cs typeface="Times New Roman" panose="02020603050405020304" pitchFamily="18" charset="0"/>
              </a:rPr>
              <a:t>Carry when the number is &gt;9.</a:t>
            </a:r>
          </a:p>
          <a:p>
            <a:pPr>
              <a:lnSpc>
                <a:spcPct val="115000"/>
              </a:lnSpc>
              <a:spcAft>
                <a:spcPts val="1000"/>
              </a:spcAft>
              <a:buFont typeface="Symbol" pitchFamily="2" charset="2"/>
              <a:buChar char=""/>
            </a:pPr>
            <a:r>
              <a:rPr lang="en-GB" sz="2800" dirty="0">
                <a:latin typeface="Arial Rounded MT Bold" panose="020F0704030504030204" pitchFamily="34" charset="77"/>
                <a:ea typeface="Calibri" panose="020F0502020204030204" pitchFamily="34" charset="0"/>
                <a:cs typeface="Arial" panose="020B0604020202020204" pitchFamily="34" charset="0"/>
              </a:rPr>
              <a:t>exchange columns when a smaller number is being subtracted from a bigger one.</a:t>
            </a:r>
            <a:r>
              <a:rPr lang="en-GB" sz="2800" dirty="0">
                <a:latin typeface="Arial Rounded MT Bold" panose="020F0704030504030204" pitchFamily="34" charset="77"/>
              </a:rPr>
              <a:t> </a:t>
            </a:r>
          </a:p>
        </p:txBody>
      </p:sp>
      <p:pic>
        <p:nvPicPr>
          <p:cNvPr id="614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56315"/>
          <a:stretch/>
        </p:blipFill>
        <p:spPr bwMode="auto">
          <a:xfrm>
            <a:off x="1524000" y="5301208"/>
            <a:ext cx="3728529" cy="15567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t="18022" b="8218"/>
          <a:stretch/>
        </p:blipFill>
        <p:spPr bwMode="auto">
          <a:xfrm>
            <a:off x="8472264" y="5035756"/>
            <a:ext cx="2195736" cy="1745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60155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268</TotalTime>
  <Words>198</Words>
  <Application>Microsoft Macintosh PowerPoint</Application>
  <PresentationFormat>Widescreen</PresentationFormat>
  <Paragraphs>34</Paragraphs>
  <Slides>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 Rounded MT Bold</vt:lpstr>
      <vt:lpstr>Calibri</vt:lpstr>
      <vt:lpstr>Calibri Light</vt:lpstr>
      <vt:lpstr>Franklin Gothic Book</vt:lpstr>
      <vt:lpstr>Symbol</vt:lpstr>
      <vt:lpstr>Office Theme</vt:lpstr>
      <vt:lpstr>Year 5 Revision Decimals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5 Measure Roman Numerals</dc:title>
  <dc:creator>Benjamin Hunt</dc:creator>
  <cp:lastModifiedBy>Benjamin Hunt</cp:lastModifiedBy>
  <cp:revision>38</cp:revision>
  <dcterms:created xsi:type="dcterms:W3CDTF">2020-05-25T12:41:35Z</dcterms:created>
  <dcterms:modified xsi:type="dcterms:W3CDTF">2020-07-05T11:47:34Z</dcterms:modified>
</cp:coreProperties>
</file>