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398" r:id="rId2"/>
    <p:sldId id="399" r:id="rId3"/>
    <p:sldId id="400" r:id="rId4"/>
    <p:sldId id="394" r:id="rId5"/>
    <p:sldId id="287" r:id="rId6"/>
    <p:sldId id="295" r:id="rId7"/>
    <p:sldId id="401" r:id="rId8"/>
    <p:sldId id="305" r:id="rId9"/>
    <p:sldId id="306" r:id="rId10"/>
    <p:sldId id="307" r:id="rId11"/>
    <p:sldId id="308" r:id="rId12"/>
    <p:sldId id="302" r:id="rId13"/>
    <p:sldId id="34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2664"/>
  </p:normalViewPr>
  <p:slideViewPr>
    <p:cSldViewPr snapToGrid="0" snapToObjects="1">
      <p:cViewPr varScale="1">
        <p:scale>
          <a:sx n="81" d="100"/>
          <a:sy n="81" d="100"/>
        </p:scale>
        <p:origin x="1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55A26-3D26-4541-866B-A32F8109BCD8}" type="datetimeFigureOut">
              <a:rPr lang="en-US" smtClean="0"/>
              <a:t>5/20/20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43A15-3835-D041-BBC0-83054080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4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148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to choose a word and like they’ve just done, give a family member 4 options of the closest synonym (one must be correct).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065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could give children a mini spelling test to finish off.</a:t>
            </a:r>
          </a:p>
          <a:p>
            <a:r>
              <a:rPr lang="en-GB" dirty="0"/>
              <a:t>Choose 5-10 words (mix of both suffixes)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485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745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360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are familiar with using rubrics. By the end of the year, we would hope children could spell and define most words in the 1 and 2 star columns and have an awareness of those in the three star.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039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535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to repeat the rule – become familiar with it. Allow children to practice with the spellings from the previous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898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is the closest synonym? </a:t>
            </a:r>
          </a:p>
          <a:p>
            <a:r>
              <a:rPr lang="en-US" dirty="0"/>
              <a:t>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94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Which is the closest synonym?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52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Which is the closest synonym?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88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6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71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4572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7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5/20/20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82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5/20/20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23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03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7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3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5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5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4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3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8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5/20/20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A4B2650-1950-A14E-94B5-D8310FBDAE70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6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659" y="0"/>
            <a:ext cx="9154341" cy="1143000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Arial Rounded MT Bold" panose="020F0704030504030204" pitchFamily="34" charset="0"/>
              </a:rPr>
              <a:t>Year 5/6 word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1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9600" dirty="0">
                <a:latin typeface="Arial Rounded MT Bold" panose="020F0704030504030204" pitchFamily="34" charset="0"/>
              </a:rPr>
              <a:t>soldier</a:t>
            </a:r>
          </a:p>
          <a:p>
            <a:pPr marL="0" indent="0" algn="ctr">
              <a:buNone/>
            </a:pPr>
            <a:endParaRPr lang="en-GB" sz="4000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6000" dirty="0">
                <a:latin typeface="Arial Rounded MT Bold" panose="020F0704030504030204" pitchFamily="34" charset="0"/>
              </a:rPr>
              <a:t>A person who fights for their country or beliefs.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754888"/>
            <a:ext cx="611560" cy="10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5679745"/>
            <a:ext cx="1547664" cy="115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751"/>
            <a:ext cx="9144000" cy="1428207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 Rounded MT Bold" panose="020F0704030504030204" pitchFamily="34" charset="0"/>
              </a:rPr>
              <a:t>–</a:t>
            </a:r>
            <a:r>
              <a:rPr lang="en-GB" sz="3600" dirty="0" err="1">
                <a:latin typeface="Arial Rounded MT Bold" panose="020F0704030504030204" pitchFamily="34" charset="0"/>
              </a:rPr>
              <a:t>tion</a:t>
            </a:r>
            <a:r>
              <a:rPr lang="en-GB" sz="3600" dirty="0">
                <a:latin typeface="Arial Rounded MT Bold" panose="020F0704030504030204" pitchFamily="34" charset="0"/>
              </a:rPr>
              <a:t> words understanding</a:t>
            </a:r>
            <a:br>
              <a:rPr lang="en-GB" sz="3600" dirty="0">
                <a:latin typeface="Arial Rounded MT Bold" panose="020F0704030504030204" pitchFamily="34" charset="0"/>
              </a:rPr>
            </a:br>
            <a:r>
              <a:rPr lang="en-GB" sz="3600" dirty="0">
                <a:latin typeface="Arial Rounded MT Bold" panose="020F0704030504030204" pitchFamily="34" charset="0"/>
              </a:rPr>
              <a:t>Which is the closest synonym?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14724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3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selection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93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a) choice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b) unknown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93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c) final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d) understand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23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1575" y="0"/>
            <a:ext cx="9136425" cy="836712"/>
          </a:xfrm>
        </p:spPr>
        <p:txBody>
          <a:bodyPr>
            <a:norm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 words ending in –</a:t>
            </a:r>
            <a:r>
              <a:rPr lang="en-GB" dirty="0" err="1">
                <a:latin typeface="Arial Rounded MT Bold" panose="020F0704030504030204" pitchFamily="34" charset="0"/>
              </a:rPr>
              <a:t>tion</a:t>
            </a:r>
            <a:r>
              <a:rPr lang="en-GB" dirty="0">
                <a:latin typeface="Arial Rounded MT Bold" panose="020F0704030504030204" pitchFamily="34" charset="0"/>
              </a:rPr>
              <a:t> and -</a:t>
            </a:r>
            <a:r>
              <a:rPr lang="en-GB" dirty="0" err="1">
                <a:latin typeface="Arial Rounded MT Bold" panose="020F0704030504030204" pitchFamily="34" charset="0"/>
              </a:rPr>
              <a:t>ation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19736" y="764705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GB" sz="24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auction</a:t>
            </a:r>
          </a:p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caution</a:t>
            </a:r>
          </a:p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duration</a:t>
            </a:r>
          </a:p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ambition </a:t>
            </a:r>
          </a:p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operation</a:t>
            </a:r>
          </a:p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attention</a:t>
            </a:r>
          </a:p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situation</a:t>
            </a:r>
          </a:p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condition</a:t>
            </a:r>
          </a:p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direction</a:t>
            </a:r>
          </a:p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selection</a:t>
            </a:r>
          </a:p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tradition </a:t>
            </a:r>
          </a:p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intention</a:t>
            </a:r>
          </a:p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evolution</a:t>
            </a:r>
          </a:p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pollution</a:t>
            </a:r>
          </a:p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infection </a:t>
            </a:r>
          </a:p>
        </p:txBody>
      </p:sp>
    </p:spTree>
    <p:extLst>
      <p:ext uri="{BB962C8B-B14F-4D97-AF65-F5344CB8AC3E}">
        <p14:creationId xmlns:p14="http://schemas.microsoft.com/office/powerpoint/2010/main" val="2475717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Try the –</a:t>
            </a:r>
            <a:r>
              <a:rPr lang="en-GB" dirty="0" err="1">
                <a:latin typeface="Arial Rounded MT Bold" panose="020F0704030504030204" pitchFamily="34" charset="0"/>
              </a:rPr>
              <a:t>tion</a:t>
            </a:r>
            <a:r>
              <a:rPr lang="en-GB" dirty="0">
                <a:latin typeface="Arial Rounded MT Bold" panose="020F0704030504030204" pitchFamily="34" charset="0"/>
              </a:rPr>
              <a:t> crossword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1" t="22410" r="42209" b="27502"/>
          <a:stretch/>
        </p:blipFill>
        <p:spPr bwMode="auto">
          <a:xfrm>
            <a:off x="1703512" y="1154290"/>
            <a:ext cx="5616624" cy="555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8" t="73447" r="57002" b="15752"/>
          <a:stretch/>
        </p:blipFill>
        <p:spPr bwMode="auto">
          <a:xfrm>
            <a:off x="7341064" y="1484783"/>
            <a:ext cx="4429001" cy="128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1" t="74259" r="36039" b="4951"/>
          <a:stretch/>
        </p:blipFill>
        <p:spPr bwMode="auto">
          <a:xfrm>
            <a:off x="7488866" y="3257997"/>
            <a:ext cx="4526481" cy="259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876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384" y="0"/>
            <a:ext cx="9161616" cy="692696"/>
          </a:xfrm>
        </p:spPr>
        <p:txBody>
          <a:bodyPr>
            <a:normAutofit fontScale="90000"/>
          </a:bodyPr>
          <a:lstStyle/>
          <a:p>
            <a:r>
              <a:rPr lang="en-GB" sz="4800" b="1" u="sng" dirty="0">
                <a:latin typeface="Arial Rounded MT Bold" panose="020F0704030504030204" pitchFamily="34" charset="0"/>
              </a:rPr>
              <a:t>–</a:t>
            </a:r>
            <a:r>
              <a:rPr lang="en-GB" sz="4800" b="1" u="sng" dirty="0" err="1">
                <a:latin typeface="Arial Rounded MT Bold" panose="020F0704030504030204" pitchFamily="34" charset="0"/>
              </a:rPr>
              <a:t>tion</a:t>
            </a:r>
            <a:r>
              <a:rPr lang="en-GB" sz="4800" b="1" u="sng" dirty="0">
                <a:latin typeface="Arial Rounded MT Bold" panose="020F0704030504030204" pitchFamily="34" charset="0"/>
              </a:rPr>
              <a:t> and –</a:t>
            </a:r>
            <a:r>
              <a:rPr lang="en-GB" sz="4800" b="1" u="sng" dirty="0" err="1">
                <a:latin typeface="Arial Rounded MT Bold" panose="020F0704030504030204" pitchFamily="34" charset="0"/>
              </a:rPr>
              <a:t>ation</a:t>
            </a:r>
            <a:r>
              <a:rPr lang="en-GB" sz="4800" b="1" u="sng" dirty="0">
                <a:latin typeface="Arial Rounded MT Bold" panose="020F0704030504030204" pitchFamily="34" charset="0"/>
              </a:rPr>
              <a:t>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28"/>
          <a:stretch/>
        </p:blipFill>
        <p:spPr bwMode="auto">
          <a:xfrm>
            <a:off x="8819354" y="0"/>
            <a:ext cx="3338267" cy="157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8AEE0BC-3993-7D48-9FEC-021033E24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569635"/>
              </p:ext>
            </p:extLst>
          </p:nvPr>
        </p:nvGraphicFramePr>
        <p:xfrm>
          <a:off x="1847528" y="908720"/>
          <a:ext cx="8640960" cy="5818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856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action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nation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motion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potion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option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lotion 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section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station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mention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portion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fiction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emotion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question 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position 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function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location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reaction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fraction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donation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auction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caution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ambition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operation</a:t>
                      </a:r>
                    </a:p>
                    <a:p>
                      <a:pPr algn="ctr"/>
                      <a:r>
                        <a:rPr lang="en-GB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attention</a:t>
                      </a:r>
                    </a:p>
                    <a:p>
                      <a:pPr algn="ctr"/>
                      <a:r>
                        <a:rPr lang="en-GB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situation</a:t>
                      </a:r>
                    </a:p>
                    <a:p>
                      <a:pPr algn="ctr"/>
                      <a:r>
                        <a:rPr lang="en-GB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condition</a:t>
                      </a:r>
                    </a:p>
                    <a:p>
                      <a:pPr algn="ctr"/>
                      <a:r>
                        <a:rPr lang="en-GB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direction</a:t>
                      </a:r>
                    </a:p>
                    <a:p>
                      <a:pPr algn="ctr"/>
                      <a:r>
                        <a:rPr lang="en-GB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selection</a:t>
                      </a:r>
                    </a:p>
                    <a:p>
                      <a:pPr algn="ctr"/>
                      <a:r>
                        <a:rPr lang="en-GB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tradition </a:t>
                      </a:r>
                    </a:p>
                    <a:p>
                      <a:pPr algn="ctr"/>
                      <a:r>
                        <a:rPr lang="en-GB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intention</a:t>
                      </a:r>
                    </a:p>
                    <a:p>
                      <a:pPr algn="ctr"/>
                      <a:r>
                        <a:rPr lang="en-GB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evolution</a:t>
                      </a:r>
                    </a:p>
                    <a:p>
                      <a:pPr algn="ctr"/>
                      <a:r>
                        <a:rPr lang="en-GB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pollution</a:t>
                      </a:r>
                    </a:p>
                    <a:p>
                      <a:pPr algn="ctr"/>
                      <a:r>
                        <a:rPr lang="en-GB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infection </a:t>
                      </a:r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exception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variation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opposition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population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association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competition </a:t>
                      </a:r>
                    </a:p>
                    <a:p>
                      <a:pPr algn="ctr"/>
                      <a:r>
                        <a:rPr lang="en-GB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examination </a:t>
                      </a:r>
                    </a:p>
                    <a:p>
                      <a:pPr algn="ctr"/>
                      <a:r>
                        <a:rPr lang="en-GB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destination </a:t>
                      </a:r>
                    </a:p>
                    <a:p>
                      <a:pPr algn="ctr"/>
                      <a:r>
                        <a:rPr lang="en-GB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invitation</a:t>
                      </a:r>
                    </a:p>
                    <a:p>
                      <a:pPr algn="ctr"/>
                      <a:r>
                        <a:rPr lang="en-GB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occupation </a:t>
                      </a:r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24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659" y="0"/>
            <a:ext cx="9154341" cy="1143000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Arial Rounded MT Bold" panose="020F0704030504030204" pitchFamily="34" charset="0"/>
              </a:rPr>
              <a:t>Year 5/6 word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793" y="1600201"/>
            <a:ext cx="11366937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9600" dirty="0">
                <a:latin typeface="Arial Rounded MT Bold" panose="020F0704030504030204" pitchFamily="34" charset="0"/>
              </a:rPr>
              <a:t>stomach</a:t>
            </a:r>
          </a:p>
          <a:p>
            <a:pPr marL="0" indent="0" algn="ctr">
              <a:buNone/>
            </a:pPr>
            <a:endParaRPr lang="en-GB" sz="4000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4400" dirty="0">
                <a:latin typeface="Arial Rounded MT Bold" panose="020F0704030504030204" pitchFamily="34" charset="0"/>
              </a:rPr>
              <a:t>The internal organ in which the major part of the digestion of food occurs.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754888"/>
            <a:ext cx="611560" cy="10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5679745"/>
            <a:ext cx="1547664" cy="115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998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659" y="0"/>
            <a:ext cx="9154341" cy="1143000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Arial Rounded MT Bold" panose="020F0704030504030204" pitchFamily="34" charset="0"/>
              </a:rPr>
              <a:t>Year 5/6 word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1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9600" dirty="0">
                <a:latin typeface="Arial Rounded MT Bold" panose="020F0704030504030204" pitchFamily="34" charset="0"/>
              </a:rPr>
              <a:t>suggest</a:t>
            </a:r>
          </a:p>
          <a:p>
            <a:pPr marL="0" indent="0" algn="ctr">
              <a:buNone/>
            </a:pPr>
            <a:endParaRPr lang="en-GB" sz="4000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6000" dirty="0">
                <a:latin typeface="Arial Rounded MT Bold" panose="020F0704030504030204" pitchFamily="34" charset="0"/>
              </a:rPr>
              <a:t>put forward for consideration; recommend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754888"/>
            <a:ext cx="611560" cy="10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5679745"/>
            <a:ext cx="1547664" cy="115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837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>
            <a:extLst>
              <a:ext uri="{FF2B5EF4-FFF2-40B4-BE49-F238E27FC236}">
                <a16:creationId xmlns:a16="http://schemas.microsoft.com/office/drawing/2014/main" id="{FA992EB4-DF09-F74A-B0F6-C3362B1EEB27}"/>
              </a:ext>
            </a:extLst>
          </p:cNvPr>
          <p:cNvSpPr/>
          <p:nvPr/>
        </p:nvSpPr>
        <p:spPr>
          <a:xfrm>
            <a:off x="1223962" y="1229185"/>
            <a:ext cx="9744075" cy="4643438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 Rounded MT Bold" panose="020F0704030504030204" pitchFamily="34" charset="77"/>
              </a:rPr>
              <a:t>Can you think of any words that end in the suffix ‘</a:t>
            </a:r>
            <a:r>
              <a:rPr lang="en-US" sz="4400" dirty="0" err="1">
                <a:latin typeface="Arial Rounded MT Bold" panose="020F0704030504030204" pitchFamily="34" charset="77"/>
              </a:rPr>
              <a:t>tion</a:t>
            </a:r>
            <a:r>
              <a:rPr lang="en-US" sz="4400" dirty="0">
                <a:latin typeface="Arial Rounded MT Bold" panose="020F0704030504030204" pitchFamily="34" charset="77"/>
              </a:rPr>
              <a:t>’ or ‘</a:t>
            </a:r>
            <a:r>
              <a:rPr lang="en-US" sz="4400" dirty="0" err="1">
                <a:latin typeface="Arial Rounded MT Bold" panose="020F0704030504030204" pitchFamily="34" charset="77"/>
              </a:rPr>
              <a:t>ation</a:t>
            </a:r>
            <a:r>
              <a:rPr lang="en-US" sz="4400" dirty="0">
                <a:latin typeface="Arial Rounded MT Bold" panose="020F0704030504030204" pitchFamily="34" charset="77"/>
              </a:rPr>
              <a:t>’?</a:t>
            </a:r>
          </a:p>
        </p:txBody>
      </p:sp>
    </p:spTree>
    <p:extLst>
      <p:ext uri="{BB962C8B-B14F-4D97-AF65-F5344CB8AC3E}">
        <p14:creationId xmlns:p14="http://schemas.microsoft.com/office/powerpoint/2010/main" val="319411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1575" y="0"/>
            <a:ext cx="9136425" cy="836712"/>
          </a:xfrm>
        </p:spPr>
        <p:txBody>
          <a:bodyPr>
            <a:norm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 words ending in –</a:t>
            </a:r>
            <a:r>
              <a:rPr lang="en-GB" dirty="0" err="1">
                <a:latin typeface="Arial Rounded MT Bold" panose="020F0704030504030204" pitchFamily="34" charset="0"/>
              </a:rPr>
              <a:t>tion</a:t>
            </a:r>
            <a:r>
              <a:rPr lang="en-GB" dirty="0">
                <a:latin typeface="Arial Rounded MT Bold" panose="020F0704030504030204" pitchFamily="34" charset="0"/>
              </a:rPr>
              <a:t> and -</a:t>
            </a:r>
            <a:r>
              <a:rPr lang="en-GB" dirty="0" err="1">
                <a:latin typeface="Arial Rounded MT Bold" panose="020F0704030504030204" pitchFamily="34" charset="0"/>
              </a:rPr>
              <a:t>ation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47528" y="908720"/>
          <a:ext cx="8640960" cy="5818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856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action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nation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motion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potion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option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lotion 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section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station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mention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portion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fiction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emotion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question 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position 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function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location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reaction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fraction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donation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auction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caution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ambition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operation</a:t>
                      </a:r>
                    </a:p>
                    <a:p>
                      <a:pPr algn="ctr"/>
                      <a:r>
                        <a:rPr lang="en-GB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attention</a:t>
                      </a:r>
                    </a:p>
                    <a:p>
                      <a:pPr algn="ctr"/>
                      <a:r>
                        <a:rPr lang="en-GB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situation</a:t>
                      </a:r>
                    </a:p>
                    <a:p>
                      <a:pPr algn="ctr"/>
                      <a:r>
                        <a:rPr lang="en-GB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condition</a:t>
                      </a:r>
                    </a:p>
                    <a:p>
                      <a:pPr algn="ctr"/>
                      <a:r>
                        <a:rPr lang="en-GB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direction</a:t>
                      </a:r>
                    </a:p>
                    <a:p>
                      <a:pPr algn="ctr"/>
                      <a:r>
                        <a:rPr lang="en-GB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selection</a:t>
                      </a:r>
                    </a:p>
                    <a:p>
                      <a:pPr algn="ctr"/>
                      <a:r>
                        <a:rPr lang="en-GB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tradition </a:t>
                      </a:r>
                    </a:p>
                    <a:p>
                      <a:pPr algn="ctr"/>
                      <a:r>
                        <a:rPr lang="en-GB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intention</a:t>
                      </a:r>
                    </a:p>
                    <a:p>
                      <a:pPr algn="ctr"/>
                      <a:r>
                        <a:rPr lang="en-GB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evolution</a:t>
                      </a:r>
                    </a:p>
                    <a:p>
                      <a:pPr algn="ctr"/>
                      <a:r>
                        <a:rPr lang="en-GB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pollution</a:t>
                      </a:r>
                    </a:p>
                    <a:p>
                      <a:pPr algn="ctr"/>
                      <a:r>
                        <a:rPr lang="en-GB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infection </a:t>
                      </a:r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exception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variation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opposition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population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association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competition </a:t>
                      </a:r>
                    </a:p>
                    <a:p>
                      <a:pPr algn="ctr"/>
                      <a:r>
                        <a:rPr lang="en-GB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examination </a:t>
                      </a:r>
                    </a:p>
                    <a:p>
                      <a:pPr algn="ctr"/>
                      <a:r>
                        <a:rPr lang="en-GB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destination </a:t>
                      </a:r>
                    </a:p>
                    <a:p>
                      <a:pPr algn="ctr"/>
                      <a:r>
                        <a:rPr lang="en-GB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invitation</a:t>
                      </a:r>
                    </a:p>
                    <a:p>
                      <a:pPr algn="ctr"/>
                      <a:r>
                        <a:rPr lang="en-GB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occupation </a:t>
                      </a:r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5-Point Star 4"/>
          <p:cNvSpPr/>
          <p:nvPr/>
        </p:nvSpPr>
        <p:spPr>
          <a:xfrm>
            <a:off x="3070014" y="959073"/>
            <a:ext cx="432048" cy="432048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5663952" y="959073"/>
            <a:ext cx="432048" cy="432048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6096000" y="944880"/>
            <a:ext cx="432048" cy="432048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8845412" y="951582"/>
            <a:ext cx="432048" cy="432048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9277460" y="937389"/>
            <a:ext cx="432048" cy="432048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5-Point Star 10"/>
          <p:cNvSpPr/>
          <p:nvPr/>
        </p:nvSpPr>
        <p:spPr>
          <a:xfrm>
            <a:off x="8400256" y="948684"/>
            <a:ext cx="432048" cy="432048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29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-</a:t>
            </a:r>
            <a:r>
              <a:rPr lang="en-GB" dirty="0" err="1">
                <a:latin typeface="Arial Rounded MT Bold" panose="020F0704030504030204" pitchFamily="34" charset="0"/>
              </a:rPr>
              <a:t>tion</a:t>
            </a:r>
            <a:r>
              <a:rPr lang="en-GB" dirty="0">
                <a:latin typeface="Arial Rounded MT Bold" panose="020F0704030504030204" pitchFamily="34" charset="0"/>
              </a:rPr>
              <a:t>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1"/>
            <a:ext cx="9144000" cy="4525963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rial Rounded MT Bold" panose="020F0704030504030204" pitchFamily="34" charset="0"/>
              </a:rPr>
              <a:t>If the root word is –ate, then the new suffix will be –</a:t>
            </a:r>
            <a:r>
              <a:rPr lang="en-GB" sz="3200" dirty="0" err="1">
                <a:latin typeface="Arial Rounded MT Bold" panose="020F0704030504030204" pitchFamily="34" charset="0"/>
              </a:rPr>
              <a:t>tion</a:t>
            </a:r>
            <a:r>
              <a:rPr lang="en-GB" sz="3200" dirty="0">
                <a:latin typeface="Arial Rounded MT Bold" panose="020F0704030504030204" pitchFamily="34" charset="0"/>
              </a:rPr>
              <a:t>. </a:t>
            </a:r>
          </a:p>
          <a:p>
            <a:endParaRPr lang="en-GB" sz="3200" dirty="0">
              <a:latin typeface="Arial Rounded MT Bold" panose="020F0704030504030204" pitchFamily="34" charset="0"/>
            </a:endParaRPr>
          </a:p>
          <a:p>
            <a:r>
              <a:rPr lang="en-GB" sz="3200" dirty="0">
                <a:latin typeface="Arial Rounded MT Bold" panose="020F0704030504030204" pitchFamily="34" charset="0"/>
              </a:rPr>
              <a:t>If the last letter before the ‘shun’ sound is </a:t>
            </a:r>
            <a:r>
              <a:rPr lang="en-GB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NOT</a:t>
            </a:r>
            <a:r>
              <a:rPr lang="en-GB" sz="3200" dirty="0">
                <a:latin typeface="Arial Rounded MT Bold" panose="020F0704030504030204" pitchFamily="34" charset="0"/>
              </a:rPr>
              <a:t> L, N or R, then it will be –</a:t>
            </a:r>
            <a:r>
              <a:rPr lang="en-GB" sz="3200" dirty="0" err="1">
                <a:latin typeface="Arial Rounded MT Bold" panose="020F0704030504030204" pitchFamily="34" charset="0"/>
              </a:rPr>
              <a:t>tion</a:t>
            </a:r>
            <a:r>
              <a:rPr lang="en-GB" sz="3200" dirty="0">
                <a:latin typeface="Arial Rounded MT Bold" panose="020F0704030504030204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643" y="4653137"/>
            <a:ext cx="2344486" cy="208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44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-</a:t>
            </a:r>
            <a:r>
              <a:rPr lang="en-GB" dirty="0" err="1">
                <a:latin typeface="Arial Rounded MT Bold" panose="020F0704030504030204" pitchFamily="34" charset="0"/>
              </a:rPr>
              <a:t>tion</a:t>
            </a:r>
            <a:r>
              <a:rPr lang="en-GB" dirty="0">
                <a:latin typeface="Arial Rounded MT Bold" panose="020F0704030504030204" pitchFamily="34" charset="0"/>
              </a:rPr>
              <a:t>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1"/>
            <a:ext cx="9144000" cy="4525963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Arial Rounded MT Bold" panose="020F0704030504030204" pitchFamily="34" charset="0"/>
              </a:rPr>
              <a:t>If the root word is ________, then the new suffix will be –</a:t>
            </a:r>
            <a:r>
              <a:rPr lang="en-GB" sz="2800" dirty="0" err="1">
                <a:latin typeface="Arial Rounded MT Bold" panose="020F0704030504030204" pitchFamily="34" charset="0"/>
              </a:rPr>
              <a:t>tion</a:t>
            </a:r>
            <a:r>
              <a:rPr lang="en-GB" sz="2800" dirty="0">
                <a:latin typeface="Arial Rounded MT Bold" panose="020F0704030504030204" pitchFamily="34" charset="0"/>
              </a:rPr>
              <a:t>. </a:t>
            </a:r>
          </a:p>
          <a:p>
            <a:endParaRPr lang="en-GB" sz="2800" dirty="0">
              <a:latin typeface="Arial Rounded MT Bold" panose="020F0704030504030204" pitchFamily="34" charset="0"/>
            </a:endParaRPr>
          </a:p>
          <a:p>
            <a:r>
              <a:rPr lang="en-GB" sz="2800" dirty="0">
                <a:latin typeface="Arial Rounded MT Bold" panose="020F0704030504030204" pitchFamily="34" charset="0"/>
              </a:rPr>
              <a:t>If the last letter before the ‘shun’ sound is </a:t>
            </a:r>
            <a:r>
              <a:rPr lang="en-GB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NOT</a:t>
            </a:r>
            <a:r>
              <a:rPr lang="en-GB" sz="2800" dirty="0">
                <a:latin typeface="Arial Rounded MT Bold" panose="020F0704030504030204" pitchFamily="34" charset="0"/>
              </a:rPr>
              <a:t> _____, _____ or _____, then it will be –</a:t>
            </a:r>
            <a:r>
              <a:rPr lang="en-GB" sz="2800" dirty="0" err="1">
                <a:latin typeface="Arial Rounded MT Bold" panose="020F0704030504030204" pitchFamily="34" charset="0"/>
              </a:rPr>
              <a:t>tion</a:t>
            </a:r>
            <a:r>
              <a:rPr lang="en-GB" sz="2800" dirty="0">
                <a:latin typeface="Arial Rounded MT Bold" panose="020F0704030504030204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643" y="4653137"/>
            <a:ext cx="2344486" cy="208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788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752"/>
            <a:ext cx="9144000" cy="1546448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 Rounded MT Bold" panose="020F0704030504030204" pitchFamily="34" charset="0"/>
              </a:rPr>
              <a:t>–</a:t>
            </a:r>
            <a:r>
              <a:rPr lang="en-GB" sz="3600" dirty="0" err="1">
                <a:latin typeface="Arial Rounded MT Bold" panose="020F0704030504030204" pitchFamily="34" charset="0"/>
              </a:rPr>
              <a:t>tion</a:t>
            </a:r>
            <a:r>
              <a:rPr lang="en-GB" sz="3600" dirty="0">
                <a:latin typeface="Arial Rounded MT Bold" panose="020F0704030504030204" pitchFamily="34" charset="0"/>
              </a:rPr>
              <a:t> words understanding</a:t>
            </a:r>
            <a:br>
              <a:rPr lang="en-GB" sz="3600" dirty="0">
                <a:latin typeface="Arial Rounded MT Bold" panose="020F0704030504030204" pitchFamily="34" charset="0"/>
              </a:rPr>
            </a:br>
            <a:r>
              <a:rPr lang="en-GB" sz="3600" dirty="0">
                <a:latin typeface="Arial Rounded MT Bold" panose="020F0704030504030204" pitchFamily="34" charset="0"/>
              </a:rPr>
              <a:t>Which is the closest synonym?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14724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3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evolution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93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a) stop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b) cover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93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c) progress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d) travel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999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751"/>
            <a:ext cx="9144000" cy="1349379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 Rounded MT Bold" panose="020F0704030504030204" pitchFamily="34" charset="0"/>
              </a:rPr>
              <a:t>–</a:t>
            </a:r>
            <a:r>
              <a:rPr lang="en-GB" sz="3600" dirty="0" err="1">
                <a:latin typeface="Arial Rounded MT Bold" panose="020F0704030504030204" pitchFamily="34" charset="0"/>
              </a:rPr>
              <a:t>tion</a:t>
            </a:r>
            <a:r>
              <a:rPr lang="en-GB" sz="3600" dirty="0">
                <a:latin typeface="Arial Rounded MT Bold" panose="020F0704030504030204" pitchFamily="34" charset="0"/>
              </a:rPr>
              <a:t> words understanding</a:t>
            </a:r>
            <a:br>
              <a:rPr lang="en-GB" sz="3600" dirty="0">
                <a:latin typeface="Arial Rounded MT Bold" panose="020F0704030504030204" pitchFamily="34" charset="0"/>
              </a:rPr>
            </a:br>
            <a:r>
              <a:rPr lang="en-GB" sz="3600" dirty="0">
                <a:latin typeface="Arial Rounded MT Bold" panose="020F0704030504030204" pitchFamily="34" charset="0"/>
              </a:rPr>
              <a:t>Which is the closest synonym?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14724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3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intention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93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a) rhythm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b) plan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93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c) create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d) tight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8283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{A47A6DA6-F01C-EB4B-BE75-A910C80A5774}tf10001062</Template>
  <TotalTime>160</TotalTime>
  <Words>498</Words>
  <Application>Microsoft Macintosh PowerPoint</Application>
  <PresentationFormat>Widescreen</PresentationFormat>
  <Paragraphs>181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Rounded MT Bold</vt:lpstr>
      <vt:lpstr>Calibri</vt:lpstr>
      <vt:lpstr>Century Gothic</vt:lpstr>
      <vt:lpstr>Wingdings 3</vt:lpstr>
      <vt:lpstr>Ion</vt:lpstr>
      <vt:lpstr>Year 5/6 word list</vt:lpstr>
      <vt:lpstr>Year 5/6 word list</vt:lpstr>
      <vt:lpstr>Year 5/6 word list</vt:lpstr>
      <vt:lpstr>PowerPoint Presentation</vt:lpstr>
      <vt:lpstr> words ending in –tion and -ation</vt:lpstr>
      <vt:lpstr>-tion rules</vt:lpstr>
      <vt:lpstr>-tion rules</vt:lpstr>
      <vt:lpstr>–tion words understanding Which is the closest synonym?</vt:lpstr>
      <vt:lpstr>–tion words understanding Which is the closest synonym?</vt:lpstr>
      <vt:lpstr>–tion words understanding Which is the closest synonym?</vt:lpstr>
      <vt:lpstr> words ending in –tion and -ation</vt:lpstr>
      <vt:lpstr>Try the –tion crossword</vt:lpstr>
      <vt:lpstr>–tion and –ation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–ible and –able </dc:title>
  <dc:creator>Microsoft Office User</dc:creator>
  <cp:lastModifiedBy>Microsoft Office User</cp:lastModifiedBy>
  <cp:revision>19</cp:revision>
  <dcterms:created xsi:type="dcterms:W3CDTF">2020-04-15T13:53:23Z</dcterms:created>
  <dcterms:modified xsi:type="dcterms:W3CDTF">2020-05-20T22:13:02Z</dcterms:modified>
</cp:coreProperties>
</file>