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18"/>
  </p:notesMasterIdLst>
  <p:sldIdLst>
    <p:sldId id="320" r:id="rId2"/>
    <p:sldId id="338" r:id="rId3"/>
    <p:sldId id="339" r:id="rId4"/>
    <p:sldId id="324" r:id="rId5"/>
    <p:sldId id="256" r:id="rId6"/>
    <p:sldId id="304" r:id="rId7"/>
    <p:sldId id="330" r:id="rId8"/>
    <p:sldId id="332" r:id="rId9"/>
    <p:sldId id="323" r:id="rId10"/>
    <p:sldId id="335" r:id="rId11"/>
    <p:sldId id="336" r:id="rId12"/>
    <p:sldId id="269" r:id="rId13"/>
    <p:sldId id="327" r:id="rId14"/>
    <p:sldId id="340" r:id="rId15"/>
    <p:sldId id="337" r:id="rId16"/>
    <p:sldId id="32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3"/>
    <p:restoredTop sz="88623"/>
  </p:normalViewPr>
  <p:slideViewPr>
    <p:cSldViewPr snapToGrid="0" snapToObjects="1">
      <p:cViewPr varScale="1">
        <p:scale>
          <a:sx n="64" d="100"/>
          <a:sy n="64" d="100"/>
        </p:scale>
        <p:origin x="9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EB073-CEE4-EC41-A728-3D32BE1D780B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E5D77-2A61-3D42-B4BE-D8AED5E30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51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5D77-2A61-3D42-B4BE-D8AED5E30A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54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5D77-2A61-3D42-B4BE-D8AED5E30A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37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5D77-2A61-3D42-B4BE-D8AED5E30A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8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4D751-AC04-44CC-AEAD-B1775A8BE50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223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5D77-2A61-3D42-B4BE-D8AED5E30A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412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5D77-2A61-3D42-B4BE-D8AED5E30A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11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F8E6-FDCA-0D41-B019-A75C64AA8CC7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CD67-0B12-6E4F-A57C-0EB524DF8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73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F8E6-FDCA-0D41-B019-A75C64AA8CC7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CD67-0B12-6E4F-A57C-0EB524DF8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27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F8E6-FDCA-0D41-B019-A75C64AA8CC7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CD67-0B12-6E4F-A57C-0EB524DF8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87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F8E6-FDCA-0D41-B019-A75C64AA8CC7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CD67-0B12-6E4F-A57C-0EB524DF8CF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431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F8E6-FDCA-0D41-B019-A75C64AA8CC7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CD67-0B12-6E4F-A57C-0EB524DF8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11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F8E6-FDCA-0D41-B019-A75C64AA8CC7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CD67-0B12-6E4F-A57C-0EB524DF8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56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F8E6-FDCA-0D41-B019-A75C64AA8CC7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CD67-0B12-6E4F-A57C-0EB524DF8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39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F8E6-FDCA-0D41-B019-A75C64AA8CC7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CD67-0B12-6E4F-A57C-0EB524DF8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55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F8E6-FDCA-0D41-B019-A75C64AA8CC7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CD67-0B12-6E4F-A57C-0EB524DF8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7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F8E6-FDCA-0D41-B019-A75C64AA8CC7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CD67-0B12-6E4F-A57C-0EB524DF8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0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F8E6-FDCA-0D41-B019-A75C64AA8CC7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CD67-0B12-6E4F-A57C-0EB524DF8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53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F8E6-FDCA-0D41-B019-A75C64AA8CC7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CD67-0B12-6E4F-A57C-0EB524DF8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29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F8E6-FDCA-0D41-B019-A75C64AA8CC7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CD67-0B12-6E4F-A57C-0EB524DF8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56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F8E6-FDCA-0D41-B019-A75C64AA8CC7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CD67-0B12-6E4F-A57C-0EB524DF8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85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F8E6-FDCA-0D41-B019-A75C64AA8CC7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CD67-0B12-6E4F-A57C-0EB524DF8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3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F8E6-FDCA-0D41-B019-A75C64AA8CC7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CD67-0B12-6E4F-A57C-0EB524DF8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17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F8E6-FDCA-0D41-B019-A75C64AA8CC7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CD67-0B12-6E4F-A57C-0EB524DF8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2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55BF8E6-FDCA-0D41-B019-A75C64AA8CC7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FCD67-0B12-6E4F-A57C-0EB524DF8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158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4DDC893-E5EF-4CDE-B040-BA5B53AAD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F1A06D-D369-4974-8208-56120C5E7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DAD27A50-88D7-4E2A-8488-F2879768A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7C6ACD-2325-48C6-B9F3-C21563A05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081DF83-4F35-4560-87E6-0DE8AAAC3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C704F0F-1CD8-4DC1-AEE9-225958232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3" name="Picture 2" descr="A picture containing game&#10;&#10;Description automatically generated">
            <a:extLst>
              <a:ext uri="{FF2B5EF4-FFF2-40B4-BE49-F238E27FC236}">
                <a16:creationId xmlns:a16="http://schemas.microsoft.com/office/drawing/2014/main" id="{8EA1005D-FD3B-C246-8F96-37A1784EB5B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1780" b="5867"/>
          <a:stretch/>
        </p:blipFill>
        <p:spPr>
          <a:xfrm>
            <a:off x="1" y="-5"/>
            <a:ext cx="6095999" cy="5020241"/>
          </a:xfrm>
          <a:custGeom>
            <a:avLst/>
            <a:gdLst/>
            <a:ahLst/>
            <a:cxnLst/>
            <a:rect l="l" t="t" r="r" b="b"/>
            <a:pathLst>
              <a:path w="6095999" h="5020241">
                <a:moveTo>
                  <a:pt x="0" y="0"/>
                </a:moveTo>
                <a:lnTo>
                  <a:pt x="6095999" y="0"/>
                </a:lnTo>
                <a:lnTo>
                  <a:pt x="6095999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pic>
        <p:nvPicPr>
          <p:cNvPr id="5" name="Picture 4" descr="A drawing of a person&#10;&#10;Description automatically generated">
            <a:extLst>
              <a:ext uri="{FF2B5EF4-FFF2-40B4-BE49-F238E27FC236}">
                <a16:creationId xmlns:a16="http://schemas.microsoft.com/office/drawing/2014/main" id="{CFDBEAF5-B1B3-2D4B-B561-D520D5E4C76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031" r="23103" b="1"/>
          <a:stretch/>
        </p:blipFill>
        <p:spPr>
          <a:xfrm>
            <a:off x="6096000" y="-5587"/>
            <a:ext cx="6095696" cy="4583103"/>
          </a:xfrm>
          <a:custGeom>
            <a:avLst/>
            <a:gdLst/>
            <a:ahLst/>
            <a:cxnLst/>
            <a:rect l="l" t="t" r="r" b="b"/>
            <a:pathLst>
              <a:path w="6095696" h="4583103">
                <a:moveTo>
                  <a:pt x="0" y="0"/>
                </a:moveTo>
                <a:lnTo>
                  <a:pt x="6095696" y="0"/>
                </a:lnTo>
                <a:lnTo>
                  <a:pt x="6095696" y="4057991"/>
                </a:lnTo>
                <a:lnTo>
                  <a:pt x="5818946" y="4110187"/>
                </a:lnTo>
                <a:lnTo>
                  <a:pt x="5543413" y="4159931"/>
                </a:lnTo>
                <a:lnTo>
                  <a:pt x="5266662" y="4208624"/>
                </a:lnTo>
                <a:lnTo>
                  <a:pt x="4988691" y="4250310"/>
                </a:lnTo>
                <a:lnTo>
                  <a:pt x="4711940" y="4292347"/>
                </a:lnTo>
                <a:lnTo>
                  <a:pt x="4433969" y="4331582"/>
                </a:lnTo>
                <a:lnTo>
                  <a:pt x="4159656" y="4365211"/>
                </a:lnTo>
                <a:lnTo>
                  <a:pt x="3881685" y="4397089"/>
                </a:lnTo>
                <a:lnTo>
                  <a:pt x="3604934" y="4426165"/>
                </a:lnTo>
                <a:lnTo>
                  <a:pt x="3333059" y="4451387"/>
                </a:lnTo>
                <a:lnTo>
                  <a:pt x="3057527" y="4476609"/>
                </a:lnTo>
                <a:lnTo>
                  <a:pt x="2785652" y="4497628"/>
                </a:lnTo>
                <a:lnTo>
                  <a:pt x="2513777" y="4514092"/>
                </a:lnTo>
                <a:lnTo>
                  <a:pt x="2243122" y="4531258"/>
                </a:lnTo>
                <a:lnTo>
                  <a:pt x="1974904" y="4545620"/>
                </a:lnTo>
                <a:lnTo>
                  <a:pt x="1709125" y="4555779"/>
                </a:lnTo>
                <a:lnTo>
                  <a:pt x="1443346" y="4564537"/>
                </a:lnTo>
                <a:lnTo>
                  <a:pt x="1180006" y="4572944"/>
                </a:lnTo>
                <a:lnTo>
                  <a:pt x="920323" y="4576798"/>
                </a:lnTo>
                <a:lnTo>
                  <a:pt x="660640" y="4581001"/>
                </a:lnTo>
                <a:lnTo>
                  <a:pt x="404614" y="4583103"/>
                </a:lnTo>
                <a:lnTo>
                  <a:pt x="151027" y="4581001"/>
                </a:lnTo>
                <a:lnTo>
                  <a:pt x="0" y="4581001"/>
                </a:lnTo>
                <a:close/>
              </a:path>
            </a:pathLst>
          </a:custGeom>
        </p:spPr>
      </p:pic>
      <p:sp>
        <p:nvSpPr>
          <p:cNvPr id="23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92BE8B-1627-754F-901A-B2C1D799FEB8}"/>
              </a:ext>
            </a:extLst>
          </p:cNvPr>
          <p:cNvSpPr txBox="1"/>
          <p:nvPr/>
        </p:nvSpPr>
        <p:spPr>
          <a:xfrm>
            <a:off x="636916" y="4854346"/>
            <a:ext cx="10407602" cy="8680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solidFill>
                  <a:srgbClr val="EBEBEB"/>
                </a:solidFill>
                <a:latin typeface="Arial Rounded MT Bold" panose="020F0704030504030204" pitchFamily="34" charset="77"/>
                <a:ea typeface="+mj-ea"/>
                <a:cs typeface="+mj-cs"/>
              </a:rPr>
              <a:t>Kenning Poem</a:t>
            </a:r>
          </a:p>
        </p:txBody>
      </p:sp>
    </p:spTree>
    <p:extLst>
      <p:ext uri="{BB962C8B-B14F-4D97-AF65-F5344CB8AC3E}">
        <p14:creationId xmlns:p14="http://schemas.microsoft.com/office/powerpoint/2010/main" val="837626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07">
            <a:extLst>
              <a:ext uri="{FF2B5EF4-FFF2-40B4-BE49-F238E27FC236}">
                <a16:creationId xmlns:a16="http://schemas.microsoft.com/office/drawing/2014/main" id="{527572AE-2C8D-EF4E-9804-77B45259171F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1" y="160338"/>
            <a:ext cx="519113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3">
            <a:extLst>
              <a:ext uri="{FF2B5EF4-FFF2-40B4-BE49-F238E27FC236}">
                <a16:creationId xmlns:a16="http://schemas.microsoft.com/office/drawing/2014/main" id="{987BBF87-E3D1-2847-9B53-065452ACE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988" y="206375"/>
            <a:ext cx="6407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Let’s have a go!</a:t>
            </a:r>
          </a:p>
        </p:txBody>
      </p:sp>
      <p:sp>
        <p:nvSpPr>
          <p:cNvPr id="22532" name="TextBox 5">
            <a:extLst>
              <a:ext uri="{FF2B5EF4-FFF2-40B4-BE49-F238E27FC236}">
                <a16:creationId xmlns:a16="http://schemas.microsoft.com/office/drawing/2014/main" id="{9651779C-831C-AF4E-85F5-FB4C76786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7476" y="720725"/>
            <a:ext cx="69897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How can we write a kenning?</a:t>
            </a:r>
          </a:p>
        </p:txBody>
      </p:sp>
      <p:sp>
        <p:nvSpPr>
          <p:cNvPr id="7174" name="TextBox 2">
            <a:extLst>
              <a:ext uri="{FF2B5EF4-FFF2-40B4-BE49-F238E27FC236}">
                <a16:creationId xmlns:a16="http://schemas.microsoft.com/office/drawing/2014/main" id="{F0F25D18-56A7-8B4F-AFF4-317086B66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8150" y="1231901"/>
            <a:ext cx="88598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bg1"/>
                </a:solidFill>
                <a:latin typeface="Arial Rounded MT Bold" panose="020F0704030504030204" pitchFamily="34" charset="0"/>
              </a:rPr>
              <a:t>To start creating your kenning, try and make a noun + noun phrase or a noun + verb phrase using your words. </a:t>
            </a:r>
          </a:p>
        </p:txBody>
      </p:sp>
      <p:sp>
        <p:nvSpPr>
          <p:cNvPr id="22534" name="TextBox 3">
            <a:extLst>
              <a:ext uri="{FF2B5EF4-FFF2-40B4-BE49-F238E27FC236}">
                <a16:creationId xmlns:a16="http://schemas.microsoft.com/office/drawing/2014/main" id="{8093162D-1A52-554D-89F6-0C723144C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82" y="2212975"/>
            <a:ext cx="18764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mice</a:t>
            </a:r>
          </a:p>
        </p:txBody>
      </p:sp>
      <p:sp>
        <p:nvSpPr>
          <p:cNvPr id="22535" name="TextBox 3">
            <a:extLst>
              <a:ext uri="{FF2B5EF4-FFF2-40B4-BE49-F238E27FC236}">
                <a16:creationId xmlns:a16="http://schemas.microsoft.com/office/drawing/2014/main" id="{0218281D-08DF-3A40-B437-2B81BF183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0158" y="2398713"/>
            <a:ext cx="3435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drinks milk</a:t>
            </a:r>
          </a:p>
        </p:txBody>
      </p:sp>
      <p:sp>
        <p:nvSpPr>
          <p:cNvPr id="22536" name="TextBox 3">
            <a:extLst>
              <a:ext uri="{FF2B5EF4-FFF2-40B4-BE49-F238E27FC236}">
                <a16:creationId xmlns:a16="http://schemas.microsoft.com/office/drawing/2014/main" id="{5036862D-6D7B-6445-A973-4538AA31D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8076" y="2212975"/>
            <a:ext cx="27606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nuzzle</a:t>
            </a:r>
          </a:p>
        </p:txBody>
      </p:sp>
      <p:sp>
        <p:nvSpPr>
          <p:cNvPr id="22537" name="TextBox 3">
            <a:extLst>
              <a:ext uri="{FF2B5EF4-FFF2-40B4-BE49-F238E27FC236}">
                <a16:creationId xmlns:a16="http://schemas.microsoft.com/office/drawing/2014/main" id="{7660CF77-5E30-0A46-87B3-F8994BA28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1345" y="5176838"/>
            <a:ext cx="18748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purr</a:t>
            </a:r>
          </a:p>
        </p:txBody>
      </p:sp>
      <p:sp>
        <p:nvSpPr>
          <p:cNvPr id="22538" name="TextBox 3">
            <a:extLst>
              <a:ext uri="{FF2B5EF4-FFF2-40B4-BE49-F238E27FC236}">
                <a16:creationId xmlns:a16="http://schemas.microsoft.com/office/drawing/2014/main" id="{320A9A01-1501-E942-94D1-7FE2545F0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957" y="3776663"/>
            <a:ext cx="28035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stalk</a:t>
            </a:r>
          </a:p>
        </p:txBody>
      </p:sp>
      <p:sp>
        <p:nvSpPr>
          <p:cNvPr id="22539" name="TextBox 3">
            <a:extLst>
              <a:ext uri="{FF2B5EF4-FFF2-40B4-BE49-F238E27FC236}">
                <a16:creationId xmlns:a16="http://schemas.microsoft.com/office/drawing/2014/main" id="{8633860E-04FD-B04F-B6FC-9A8B8F58F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1771" y="3838575"/>
            <a:ext cx="32623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sleeps a lot</a:t>
            </a:r>
          </a:p>
        </p:txBody>
      </p:sp>
      <p:sp>
        <p:nvSpPr>
          <p:cNvPr id="22540" name="TextBox 3">
            <a:extLst>
              <a:ext uri="{FF2B5EF4-FFF2-40B4-BE49-F238E27FC236}">
                <a16:creationId xmlns:a16="http://schemas.microsoft.com/office/drawing/2014/main" id="{E14BD6CB-2F1F-1646-8D32-FEB18154E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6800" y="3776663"/>
            <a:ext cx="27320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fur</a:t>
            </a:r>
          </a:p>
        </p:txBody>
      </p:sp>
      <p:sp>
        <p:nvSpPr>
          <p:cNvPr id="22541" name="TextBox 3">
            <a:extLst>
              <a:ext uri="{FF2B5EF4-FFF2-40B4-BE49-F238E27FC236}">
                <a16:creationId xmlns:a16="http://schemas.microsoft.com/office/drawing/2014/main" id="{A165CD55-8469-9042-B9B0-C62E3E3B7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4434" y="2398713"/>
            <a:ext cx="2479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scratch</a:t>
            </a:r>
          </a:p>
        </p:txBody>
      </p:sp>
      <p:sp>
        <p:nvSpPr>
          <p:cNvPr id="22542" name="TextBox 3">
            <a:extLst>
              <a:ext uri="{FF2B5EF4-FFF2-40B4-BE49-F238E27FC236}">
                <a16:creationId xmlns:a16="http://schemas.microsoft.com/office/drawing/2014/main" id="{5B99BF7A-AD5F-6641-9610-B478C459A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2238" y="5257800"/>
            <a:ext cx="46212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rubs ankles</a:t>
            </a:r>
          </a:p>
        </p:txBody>
      </p:sp>
      <p:sp>
        <p:nvSpPr>
          <p:cNvPr id="22543" name="TextBox 3">
            <a:extLst>
              <a:ext uri="{FF2B5EF4-FFF2-40B4-BE49-F238E27FC236}">
                <a16:creationId xmlns:a16="http://schemas.microsoft.com/office/drawing/2014/main" id="{AD194857-3D12-564E-8A5F-8B7256D1D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5700" y="5213350"/>
            <a:ext cx="378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hunter</a:t>
            </a:r>
          </a:p>
        </p:txBody>
      </p:sp>
      <p:sp>
        <p:nvSpPr>
          <p:cNvPr id="22544" name="TextBox 3">
            <a:extLst>
              <a:ext uri="{FF2B5EF4-FFF2-40B4-BE49-F238E27FC236}">
                <a16:creationId xmlns:a16="http://schemas.microsoft.com/office/drawing/2014/main" id="{74DFD64D-7088-9143-B647-6C9DE29E7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822" y="5332414"/>
            <a:ext cx="26939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hates dogs</a:t>
            </a:r>
          </a:p>
        </p:txBody>
      </p:sp>
      <p:sp>
        <p:nvSpPr>
          <p:cNvPr id="22545" name="TextBox 3">
            <a:extLst>
              <a:ext uri="{FF2B5EF4-FFF2-40B4-BE49-F238E27FC236}">
                <a16:creationId xmlns:a16="http://schemas.microsoft.com/office/drawing/2014/main" id="{B1E75F03-EF32-874B-876A-C25305323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8984" y="3759201"/>
            <a:ext cx="27336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night</a:t>
            </a:r>
          </a:p>
        </p:txBody>
      </p:sp>
      <p:sp>
        <p:nvSpPr>
          <p:cNvPr id="22" name="TextBox 5">
            <a:extLst>
              <a:ext uri="{FF2B5EF4-FFF2-40B4-BE49-F238E27FC236}">
                <a16:creationId xmlns:a16="http://schemas.microsoft.com/office/drawing/2014/main" id="{9D7683A4-D192-EC49-88B1-33A967965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6" y="1925638"/>
            <a:ext cx="1350963" cy="3385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nose</a:t>
            </a:r>
          </a:p>
        </p:txBody>
      </p:sp>
      <p:sp>
        <p:nvSpPr>
          <p:cNvPr id="24" name="TextBox 5">
            <a:extLst>
              <a:ext uri="{FF2B5EF4-FFF2-40B4-BE49-F238E27FC236}">
                <a16:creationId xmlns:a16="http://schemas.microsoft.com/office/drawing/2014/main" id="{BC9C6B8A-FE45-0A44-892F-E02F2FA0D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1" y="3438525"/>
            <a:ext cx="1350963" cy="3385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lick</a:t>
            </a:r>
          </a:p>
        </p:txBody>
      </p:sp>
      <p:sp>
        <p:nvSpPr>
          <p:cNvPr id="36" name="TextBox 5">
            <a:extLst>
              <a:ext uri="{FF2B5EF4-FFF2-40B4-BE49-F238E27FC236}">
                <a16:creationId xmlns:a16="http://schemas.microsoft.com/office/drawing/2014/main" id="{B22C6B1F-5C77-E14F-B8A4-399355955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8796" y="1933575"/>
            <a:ext cx="1349375" cy="3385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ear</a:t>
            </a:r>
          </a:p>
        </p:txBody>
      </p:sp>
      <p:sp>
        <p:nvSpPr>
          <p:cNvPr id="38" name="TextBox 5">
            <a:extLst>
              <a:ext uri="{FF2B5EF4-FFF2-40B4-BE49-F238E27FC236}">
                <a16:creationId xmlns:a16="http://schemas.microsoft.com/office/drawing/2014/main" id="{16216127-9AC9-A140-A5EE-92EB03F9F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420" y="3433763"/>
            <a:ext cx="1349375" cy="3385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night</a:t>
            </a:r>
          </a:p>
        </p:txBody>
      </p:sp>
    </p:spTree>
    <p:extLst>
      <p:ext uri="{BB962C8B-B14F-4D97-AF65-F5344CB8AC3E}">
        <p14:creationId xmlns:p14="http://schemas.microsoft.com/office/powerpoint/2010/main" val="119753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22" grpId="0" animBg="1"/>
      <p:bldP spid="24" grpId="0" animBg="1"/>
      <p:bldP spid="36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07">
            <a:extLst>
              <a:ext uri="{FF2B5EF4-FFF2-40B4-BE49-F238E27FC236}">
                <a16:creationId xmlns:a16="http://schemas.microsoft.com/office/drawing/2014/main" id="{05BC34D3-8042-1340-8D6E-925AD85E10BE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1" y="160338"/>
            <a:ext cx="519113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3">
            <a:extLst>
              <a:ext uri="{FF2B5EF4-FFF2-40B4-BE49-F238E27FC236}">
                <a16:creationId xmlns:a16="http://schemas.microsoft.com/office/drawing/2014/main" id="{92DFC7F7-8652-6841-87F1-F75D2A2B6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988" y="206375"/>
            <a:ext cx="6407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Let’s have a go!</a:t>
            </a:r>
          </a:p>
        </p:txBody>
      </p:sp>
      <p:sp>
        <p:nvSpPr>
          <p:cNvPr id="23556" name="TextBox 5">
            <a:extLst>
              <a:ext uri="{FF2B5EF4-FFF2-40B4-BE49-F238E27FC236}">
                <a16:creationId xmlns:a16="http://schemas.microsoft.com/office/drawing/2014/main" id="{8C374D96-9EAA-B840-BC44-19B8D4233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7476" y="720725"/>
            <a:ext cx="6989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How can we write a kenning?</a:t>
            </a:r>
          </a:p>
        </p:txBody>
      </p:sp>
      <p:sp>
        <p:nvSpPr>
          <p:cNvPr id="7174" name="TextBox 2">
            <a:extLst>
              <a:ext uri="{FF2B5EF4-FFF2-40B4-BE49-F238E27FC236}">
                <a16:creationId xmlns:a16="http://schemas.microsoft.com/office/drawing/2014/main" id="{3B762949-583D-5D4D-8E64-E3DD52EB8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5" y="1231900"/>
            <a:ext cx="8859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bg1"/>
                </a:solidFill>
                <a:latin typeface="Arial Rounded MT Bold" panose="020F0704030504030204" pitchFamily="34" charset="0"/>
              </a:rPr>
              <a:t>Finally, put them together in your two-word phrases.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7C31A9-8022-2C49-B79C-6D86E1C96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1525" y="1863725"/>
            <a:ext cx="6008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bg1"/>
                </a:solidFill>
                <a:latin typeface="Arial Rounded MT Bold" panose="020F0704030504030204" pitchFamily="34" charset="0"/>
              </a:rPr>
              <a:t>Don’t forget the hyphens!</a:t>
            </a:r>
          </a:p>
        </p:txBody>
      </p:sp>
      <p:sp>
        <p:nvSpPr>
          <p:cNvPr id="39" name="TextBox 4">
            <a:extLst>
              <a:ext uri="{FF2B5EF4-FFF2-40B4-BE49-F238E27FC236}">
                <a16:creationId xmlns:a16="http://schemas.microsoft.com/office/drawing/2014/main" id="{3C4D397E-1318-7C48-B339-8464D923F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5" y="2759075"/>
            <a:ext cx="3106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bg1"/>
                </a:solidFill>
                <a:latin typeface="Arial Rounded MT Bold" panose="020F0704030504030204" pitchFamily="34" charset="0"/>
              </a:rPr>
              <a:t>mouse-hunter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252BE8-4069-9743-9BBC-A218FDD42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1525" y="3148013"/>
            <a:ext cx="16817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bg1"/>
                </a:solidFill>
                <a:latin typeface="Arial Rounded MT Bold" panose="020F0704030504030204" pitchFamily="34" charset="0"/>
              </a:rPr>
              <a:t>milk-drinker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1B1966-D0DC-8C41-8592-EF6533A08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1525" y="3538538"/>
            <a:ext cx="17554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bg1"/>
                </a:solidFill>
                <a:latin typeface="Arial Rounded MT Bold" panose="020F0704030504030204" pitchFamily="34" charset="0"/>
              </a:rPr>
              <a:t>night-stalker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A4B937-F7B0-A847-AA05-E5B012974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1526" y="3927475"/>
            <a:ext cx="13015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bg1"/>
                </a:solidFill>
                <a:latin typeface="Arial Rounded MT Bold" panose="020F0704030504030204" pitchFamily="34" charset="0"/>
              </a:rPr>
              <a:t>fur-licker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2D499A-539E-DD43-8449-5F17A0AB6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1525" y="4318000"/>
            <a:ext cx="17826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bg1"/>
                </a:solidFill>
                <a:latin typeface="Arial Rounded MT Bold" panose="020F0704030504030204" pitchFamily="34" charset="0"/>
              </a:rPr>
              <a:t>ankle-rubber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8E6199-577E-594A-AB74-F35398829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1525" y="4708525"/>
            <a:ext cx="14029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bg1"/>
                </a:solidFill>
                <a:latin typeface="Arial Rounded MT Bold" panose="020F0704030504030204" pitchFamily="34" charset="0"/>
              </a:rPr>
              <a:t>dog-hater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BB6182-EA55-FB48-A58C-F0F007717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1525" y="5097463"/>
            <a:ext cx="17794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bg1"/>
                </a:solidFill>
                <a:latin typeface="Arial Rounded MT Bold" panose="020F0704030504030204" pitchFamily="34" charset="0"/>
              </a:rPr>
              <a:t>nose-nuzzler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E60BBC-DFDF-9342-B862-B6D49D98A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1525" y="5487988"/>
            <a:ext cx="18836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bg1"/>
                </a:solidFill>
                <a:latin typeface="Arial Rounded MT Bold" panose="020F0704030504030204" pitchFamily="34" charset="0"/>
              </a:rPr>
              <a:t>ear-scratcher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995265-C529-6F4E-B9EE-7FA2270E4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1526" y="5878513"/>
            <a:ext cx="16047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bg1"/>
                </a:solidFill>
                <a:latin typeface="Arial Rounded MT Bold" panose="020F0704030504030204" pitchFamily="34" charset="0"/>
              </a:rPr>
              <a:t>loud-purrer</a:t>
            </a:r>
          </a:p>
        </p:txBody>
      </p:sp>
      <p:pic>
        <p:nvPicPr>
          <p:cNvPr id="23568" name="Picture 13">
            <a:extLst>
              <a:ext uri="{FF2B5EF4-FFF2-40B4-BE49-F238E27FC236}">
                <a16:creationId xmlns:a16="http://schemas.microsoft.com/office/drawing/2014/main" id="{20F9F8D5-92D5-764A-AE67-82FBC40DCC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4" y="2959101"/>
            <a:ext cx="4759325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32ADA57-C7BD-924D-8793-53DC0960A2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326" y="5192714"/>
            <a:ext cx="8096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1CED66B-A640-E643-841E-17080E35F7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13" y="1325564"/>
            <a:ext cx="169545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ABCF408-7975-C044-999B-9C99315841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4241801"/>
            <a:ext cx="82708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Callout 16">
            <a:extLst>
              <a:ext uri="{FF2B5EF4-FFF2-40B4-BE49-F238E27FC236}">
                <a16:creationId xmlns:a16="http://schemas.microsoft.com/office/drawing/2014/main" id="{61B16450-AFCD-274F-AF98-964D9BC9138C}"/>
              </a:ext>
            </a:extLst>
          </p:cNvPr>
          <p:cNvSpPr/>
          <p:nvPr/>
        </p:nvSpPr>
        <p:spPr>
          <a:xfrm>
            <a:off x="8718550" y="3509964"/>
            <a:ext cx="1690688" cy="1017587"/>
          </a:xfrm>
          <a:prstGeom prst="wedgeEllipseCallou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latin typeface="Arial Rounded MT Bold" panose="020F0704030504030204" pitchFamily="34" charset="0"/>
              </a:rPr>
              <a:t>MEOW!</a:t>
            </a:r>
          </a:p>
        </p:txBody>
      </p:sp>
    </p:spTree>
    <p:extLst>
      <p:ext uri="{BB962C8B-B14F-4D97-AF65-F5344CB8AC3E}">
        <p14:creationId xmlns:p14="http://schemas.microsoft.com/office/powerpoint/2010/main" val="236456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2" grpId="0"/>
      <p:bldP spid="39" grpId="0"/>
      <p:bldP spid="3" grpId="0"/>
      <p:bldP spid="4" grpId="0"/>
      <p:bldP spid="7" grpId="0"/>
      <p:bldP spid="8" grpId="0"/>
      <p:bldP spid="9" grpId="0"/>
      <p:bldP spid="10" grpId="0"/>
      <p:bldP spid="11" grpId="0"/>
      <p:bldP spid="12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714" y="336152"/>
            <a:ext cx="8219256" cy="514543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dirty="0">
                <a:solidFill>
                  <a:schemeClr val="bg1"/>
                </a:solidFill>
                <a:latin typeface="Arial Rounded MT Bold" panose="020F0704030504030204" pitchFamily="34" charset="0"/>
              </a:rPr>
              <a:t>Think about what the subject does….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dirty="0">
                <a:solidFill>
                  <a:schemeClr val="bg1"/>
                </a:solidFill>
                <a:latin typeface="Arial Rounded MT Bold" panose="020F0704030504030204" pitchFamily="34" charset="0"/>
              </a:rPr>
              <a:t>For example a wolf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GB" dirty="0">
                <a:solidFill>
                  <a:schemeClr val="bg1"/>
                </a:solidFill>
                <a:latin typeface="Arial Rounded MT Bold" panose="020F0704030504030204" pitchFamily="34" charset="0"/>
              </a:rPr>
              <a:t>Comes out at night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GB" dirty="0">
                <a:solidFill>
                  <a:schemeClr val="bg1"/>
                </a:solidFill>
                <a:latin typeface="Arial Rounded MT Bold" panose="020F0704030504030204" pitchFamily="34" charset="0"/>
              </a:rPr>
              <a:t>Eats meat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GB" dirty="0">
                <a:solidFill>
                  <a:schemeClr val="bg1"/>
                </a:solidFill>
                <a:latin typeface="Arial Rounded MT Bold" panose="020F0704030504030204" pitchFamily="34" charset="0"/>
              </a:rPr>
              <a:t>Hunts its prey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GB" dirty="0">
                <a:solidFill>
                  <a:schemeClr val="bg1"/>
                </a:solidFill>
                <a:latin typeface="Arial Rounded MT Bold" panose="020F0704030504030204" pitchFamily="34" charset="0"/>
              </a:rPr>
              <a:t>Lives in the woods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GB" dirty="0">
                <a:solidFill>
                  <a:schemeClr val="bg1"/>
                </a:solidFill>
                <a:latin typeface="Arial Rounded MT Bold" panose="020F0704030504030204" pitchFamily="34" charset="0"/>
              </a:rPr>
              <a:t>Howls at the moon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endParaRPr lang="en-GB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dirty="0">
                <a:solidFill>
                  <a:schemeClr val="bg1"/>
                </a:solidFill>
                <a:latin typeface="Arial Rounded MT Bold" panose="020F0704030504030204" pitchFamily="34" charset="0"/>
              </a:rPr>
              <a:t>This becomes…………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endParaRPr lang="en-GB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971B5-6F2B-4FE9-91D6-C302087AE1C3}"/>
              </a:ext>
            </a:extLst>
          </p:cNvPr>
          <p:cNvSpPr txBox="1">
            <a:spLocks/>
          </p:cNvSpPr>
          <p:nvPr/>
        </p:nvSpPr>
        <p:spPr>
          <a:xfrm>
            <a:off x="5310256" y="386769"/>
            <a:ext cx="4553272" cy="5217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FontTx/>
              <a:buNone/>
            </a:pPr>
            <a:endParaRPr lang="en-GB" sz="4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>
              <a:buFontTx/>
              <a:buNone/>
            </a:pPr>
            <a:r>
              <a:rPr lang="en-GB" sz="4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Night-mover</a:t>
            </a:r>
          </a:p>
          <a:p>
            <a:pPr>
              <a:buFontTx/>
              <a:buNone/>
            </a:pPr>
            <a:r>
              <a:rPr lang="en-GB" sz="4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Meat-eater</a:t>
            </a:r>
          </a:p>
          <a:p>
            <a:pPr>
              <a:buFontTx/>
              <a:buNone/>
            </a:pPr>
            <a:r>
              <a:rPr lang="en-GB" sz="4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Prey-hunter</a:t>
            </a:r>
          </a:p>
          <a:p>
            <a:pPr>
              <a:buFontTx/>
              <a:buNone/>
            </a:pPr>
            <a:r>
              <a:rPr lang="en-GB" sz="4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Wood-dweller</a:t>
            </a:r>
          </a:p>
          <a:p>
            <a:pPr>
              <a:buFontTx/>
              <a:buNone/>
            </a:pPr>
            <a:r>
              <a:rPr lang="en-GB" sz="4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Moon-howler</a:t>
            </a:r>
          </a:p>
          <a:p>
            <a:pPr marL="0" indent="0">
              <a:buFont typeface="Wingdings 3" charset="2"/>
              <a:buNone/>
            </a:pPr>
            <a:endParaRPr lang="en-GB" sz="4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2" descr="C:\Users\Hannah\AppData\Local\Microsoft\Windows\Temporary Internet Files\Content.IE5\71MEWHB5\MP900438769[1].jpg">
            <a:extLst>
              <a:ext uri="{FF2B5EF4-FFF2-40B4-BE49-F238E27FC236}">
                <a16:creationId xmlns:a16="http://schemas.microsoft.com/office/drawing/2014/main" id="{746E88B8-74E6-4402-BABF-3767FA0F6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524" y="2387261"/>
            <a:ext cx="2222376" cy="208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446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flower&#10;&#10;Description automatically generated">
            <a:extLst>
              <a:ext uri="{FF2B5EF4-FFF2-40B4-BE49-F238E27FC236}">
                <a16:creationId xmlns:a16="http://schemas.microsoft.com/office/drawing/2014/main" id="{5C390C26-C961-734D-A2C9-DBFB78E10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330" y="-12700"/>
            <a:ext cx="5045670" cy="6870700"/>
          </a:xfrm>
          <a:prstGeom prst="rect">
            <a:avLst/>
          </a:prstGeom>
        </p:spPr>
      </p:pic>
      <p:pic>
        <p:nvPicPr>
          <p:cNvPr id="13" name="Picture 1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5B52D3D8-A72C-4346-ADE0-E05DF67A2F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01039"/>
            <a:ext cx="4601980" cy="5069661"/>
          </a:xfrm>
          <a:prstGeom prst="rect">
            <a:avLst/>
          </a:prstGeom>
        </p:spPr>
      </p:pic>
      <p:pic>
        <p:nvPicPr>
          <p:cNvPr id="3" name="Picture 2" descr="A picture containing food, player&#10;&#10;Description automatically generated">
            <a:extLst>
              <a:ext uri="{FF2B5EF4-FFF2-40B4-BE49-F238E27FC236}">
                <a16:creationId xmlns:a16="http://schemas.microsoft.com/office/drawing/2014/main" id="{13696190-ECE0-CC4A-A7B5-B2B28B2FFC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1228" y="-12701"/>
            <a:ext cx="4745056" cy="355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859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ird&#10;&#10;Description automatically generated">
            <a:extLst>
              <a:ext uri="{FF2B5EF4-FFF2-40B4-BE49-F238E27FC236}">
                <a16:creationId xmlns:a16="http://schemas.microsoft.com/office/drawing/2014/main" id="{0EE98733-B04A-A64C-922C-976A96FE6D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459" t="8749" r="27155" b="17622"/>
          <a:stretch/>
        </p:blipFill>
        <p:spPr>
          <a:xfrm>
            <a:off x="0" y="0"/>
            <a:ext cx="2833141" cy="3516429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1ED5D992-4A00-5347-88EB-B4874D1B8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620" y="0"/>
            <a:ext cx="5516380" cy="5516380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A0FA711-1477-3F4A-B69F-8141F00C0C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1883" y="3271202"/>
            <a:ext cx="4793730" cy="358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26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07">
            <a:extLst>
              <a:ext uri="{FF2B5EF4-FFF2-40B4-BE49-F238E27FC236}">
                <a16:creationId xmlns:a16="http://schemas.microsoft.com/office/drawing/2014/main" id="{EFB171CA-36EC-F541-A295-5FC16B770175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1" y="160338"/>
            <a:ext cx="519113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3">
            <a:extLst>
              <a:ext uri="{FF2B5EF4-FFF2-40B4-BE49-F238E27FC236}">
                <a16:creationId xmlns:a16="http://schemas.microsoft.com/office/drawing/2014/main" id="{88547E5C-C621-D140-8675-7B1A9554F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988" y="206375"/>
            <a:ext cx="6407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 u="sng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Your Task</a:t>
            </a:r>
          </a:p>
        </p:txBody>
      </p:sp>
      <p:sp>
        <p:nvSpPr>
          <p:cNvPr id="24580" name="TextBox 5">
            <a:extLst>
              <a:ext uri="{FF2B5EF4-FFF2-40B4-BE49-F238E27FC236}">
                <a16:creationId xmlns:a16="http://schemas.microsoft.com/office/drawing/2014/main" id="{8AB9AB0D-F2C1-2347-85EF-5AA9B2F76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0889" y="868363"/>
            <a:ext cx="79771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Write a kenning about a topic of your own choice. I have included </a:t>
            </a:r>
            <a:r>
              <a:rPr lang="en-GB" altLang="en-US" sz="200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a few ideas below…</a:t>
            </a:r>
            <a:endParaRPr lang="en-GB" altLang="en-US" sz="2000" dirty="0">
              <a:solidFill>
                <a:schemeClr val="bg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3">
            <a:extLst>
              <a:ext uri="{FF2B5EF4-FFF2-40B4-BE49-F238E27FC236}">
                <a16:creationId xmlns:a16="http://schemas.microsoft.com/office/drawing/2014/main" id="{772F5E86-A57C-EF41-8954-E0EEEC235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1881188"/>
            <a:ext cx="3200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football</a:t>
            </a:r>
          </a:p>
        </p:txBody>
      </p:sp>
      <p:sp>
        <p:nvSpPr>
          <p:cNvPr id="25" name="TextBox 3">
            <a:extLst>
              <a:ext uri="{FF2B5EF4-FFF2-40B4-BE49-F238E27FC236}">
                <a16:creationId xmlns:a16="http://schemas.microsoft.com/office/drawing/2014/main" id="{0FA02F08-373A-A846-9654-8E00686E7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8689" y="2020888"/>
            <a:ext cx="44846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mums or dads</a:t>
            </a:r>
          </a:p>
        </p:txBody>
      </p:sp>
      <p:sp>
        <p:nvSpPr>
          <p:cNvPr id="26" name="TextBox 3">
            <a:extLst>
              <a:ext uri="{FF2B5EF4-FFF2-40B4-BE49-F238E27FC236}">
                <a16:creationId xmlns:a16="http://schemas.microsoft.com/office/drawing/2014/main" id="{F344561E-0AAC-A547-BB8B-B1CE8FE1B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376" y="3067050"/>
            <a:ext cx="27606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car</a:t>
            </a:r>
          </a:p>
        </p:txBody>
      </p:sp>
      <p:sp>
        <p:nvSpPr>
          <p:cNvPr id="28" name="TextBox 3">
            <a:extLst>
              <a:ext uri="{FF2B5EF4-FFF2-40B4-BE49-F238E27FC236}">
                <a16:creationId xmlns:a16="http://schemas.microsoft.com/office/drawing/2014/main" id="{F3B45F78-3A07-BF44-88E6-622E71A2B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9189" y="4549775"/>
            <a:ext cx="28035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winter</a:t>
            </a:r>
          </a:p>
        </p:txBody>
      </p:sp>
      <p:sp>
        <p:nvSpPr>
          <p:cNvPr id="29" name="TextBox 3">
            <a:extLst>
              <a:ext uri="{FF2B5EF4-FFF2-40B4-BE49-F238E27FC236}">
                <a16:creationId xmlns:a16="http://schemas.microsoft.com/office/drawing/2014/main" id="{D03B11B2-25DA-7148-B4B7-0412CF35A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9938" y="4546600"/>
            <a:ext cx="32623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pets</a:t>
            </a:r>
          </a:p>
        </p:txBody>
      </p:sp>
      <p:sp>
        <p:nvSpPr>
          <p:cNvPr id="30" name="TextBox 3">
            <a:extLst>
              <a:ext uri="{FF2B5EF4-FFF2-40B4-BE49-F238E27FC236}">
                <a16:creationId xmlns:a16="http://schemas.microsoft.com/office/drawing/2014/main" id="{64D50D95-D48B-8540-9A50-40F05BB46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3303588"/>
            <a:ext cx="36464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teachers</a:t>
            </a:r>
          </a:p>
        </p:txBody>
      </p:sp>
      <p:sp>
        <p:nvSpPr>
          <p:cNvPr id="31" name="TextBox 3">
            <a:extLst>
              <a:ext uri="{FF2B5EF4-FFF2-40B4-BE49-F238E27FC236}">
                <a16:creationId xmlns:a16="http://schemas.microsoft.com/office/drawing/2014/main" id="{9CE907AB-8236-A840-A5EE-CA1EF7DD9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8513" y="5672138"/>
            <a:ext cx="24812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pizza</a:t>
            </a:r>
          </a:p>
        </p:txBody>
      </p:sp>
    </p:spTree>
    <p:extLst>
      <p:ext uri="{BB962C8B-B14F-4D97-AF65-F5344CB8AC3E}">
        <p14:creationId xmlns:p14="http://schemas.microsoft.com/office/powerpoint/2010/main" val="269813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8" grpId="0"/>
      <p:bldP spid="29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9C590B-3194-9644-AA52-5540EAE5F0C6}"/>
              </a:ext>
            </a:extLst>
          </p:cNvPr>
          <p:cNvSpPr/>
          <p:nvPr/>
        </p:nvSpPr>
        <p:spPr>
          <a:xfrm>
            <a:off x="2039814" y="4807775"/>
            <a:ext cx="811237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0070C0"/>
                </a:solidFill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Does it make sense? </a:t>
            </a:r>
          </a:p>
          <a:p>
            <a:pPr algn="ctr"/>
            <a:r>
              <a:rPr lang="en-GB" sz="3200" dirty="0">
                <a:solidFill>
                  <a:srgbClr val="0070C0"/>
                </a:solidFill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When you’re happy with it, read your poem to your family.</a:t>
            </a:r>
            <a:r>
              <a:rPr lang="en-GB" sz="32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 Please share your poem with us through Twitter or email!</a:t>
            </a:r>
            <a:endParaRPr lang="en-US" sz="3200" dirty="0">
              <a:solidFill>
                <a:srgbClr val="0070C0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E06EAE8F-779C-E44B-9CB3-2EDC5EC57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507" y="0"/>
            <a:ext cx="8932985" cy="422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693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E0FB4F12-20C5-4C67-99A8-9859569DC7AA}"/>
              </a:ext>
            </a:extLst>
          </p:cNvPr>
          <p:cNvSpPr/>
          <p:nvPr/>
        </p:nvSpPr>
        <p:spPr>
          <a:xfrm>
            <a:off x="949377" y="134912"/>
            <a:ext cx="9908498" cy="5786203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7200" dirty="0">
                <a:latin typeface="Arial Rounded MT Bold" panose="020F0704030504030204" pitchFamily="34" charset="0"/>
              </a:rPr>
              <a:t>What is a kenning poem?</a:t>
            </a:r>
          </a:p>
        </p:txBody>
      </p:sp>
    </p:spTree>
    <p:extLst>
      <p:ext uri="{BB962C8B-B14F-4D97-AF65-F5344CB8AC3E}">
        <p14:creationId xmlns:p14="http://schemas.microsoft.com/office/powerpoint/2010/main" val="2545107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2381666" y="1164592"/>
            <a:ext cx="6985000" cy="158750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4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Rounded MT Bold" panose="020F0704030504030204" pitchFamily="34" charset="0"/>
              </a:rPr>
              <a:t>KENNINGS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237205" y="362813"/>
            <a:ext cx="7559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Poem writing, Brain hurting, Thought provoking</a:t>
            </a:r>
            <a:r>
              <a:rPr lang="en-GB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AD7E08A-BDAE-4751-9A51-5E81059326EF}"/>
              </a:ext>
            </a:extLst>
          </p:cNvPr>
          <p:cNvSpPr txBox="1">
            <a:spLocks noChangeArrowheads="1"/>
          </p:cNvSpPr>
          <p:nvPr/>
        </p:nvSpPr>
        <p:spPr>
          <a:xfrm>
            <a:off x="2940570" y="1053789"/>
            <a:ext cx="8229600" cy="2087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>
              <a:buFontTx/>
              <a:buNone/>
            </a:pPr>
            <a:endParaRPr lang="en-GB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ctr">
              <a:buFontTx/>
              <a:buNone/>
            </a:pPr>
            <a:endParaRPr lang="en-US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EA225A57-5DDC-4769-8E88-0C2483212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9866" y="3196409"/>
            <a:ext cx="78486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A kenning is a way of describing something       using clues rather than just saying what it is.                                       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Each line is two words long.</a:t>
            </a:r>
            <a:endParaRPr lang="en-US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82994F1C-B0B5-4243-8E6B-42C984813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3042" y="4889007"/>
            <a:ext cx="3321036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Heat giver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Light maker</a:t>
            </a:r>
          </a:p>
          <a:p>
            <a:pPr eaLnBrk="1" hangingPunct="1">
              <a:spcBef>
                <a:spcPct val="50000"/>
              </a:spcBef>
            </a:pPr>
            <a:endParaRPr lang="en-GB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1" name="Picture 13" descr="j0233510">
            <a:extLst>
              <a:ext uri="{FF2B5EF4-FFF2-40B4-BE49-F238E27FC236}">
                <a16:creationId xmlns:a16="http://schemas.microsoft.com/office/drawing/2014/main" id="{10BC3854-DCE0-4E8C-88FC-3F8FA6CF6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967" y="4364626"/>
            <a:ext cx="170973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60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0331C28D-FBFF-B644-96AE-4B6EC3E57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36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7">
            <a:extLst>
              <a:ext uri="{FF2B5EF4-FFF2-40B4-BE49-F238E27FC236}">
                <a16:creationId xmlns:a16="http://schemas.microsoft.com/office/drawing/2014/main" id="{07E4172D-7C8C-AC4B-B3CF-20A032B350A5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1" y="134938"/>
            <a:ext cx="519113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3">
            <a:extLst>
              <a:ext uri="{FF2B5EF4-FFF2-40B4-BE49-F238E27FC236}">
                <a16:creationId xmlns:a16="http://schemas.microsoft.com/office/drawing/2014/main" id="{32E8A60B-1CF0-CC45-B1BE-004D37393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8664" y="744539"/>
            <a:ext cx="844232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Story-reader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Problem-solver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Board-writer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Homework-setter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Playground-whistler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Register-taker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3600" b="1" dirty="0">
              <a:solidFill>
                <a:schemeClr val="bg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What could this be describing?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3600" b="1" dirty="0">
              <a:solidFill>
                <a:schemeClr val="bg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A teacher</a:t>
            </a:r>
          </a:p>
        </p:txBody>
      </p:sp>
    </p:spTree>
    <p:extLst>
      <p:ext uri="{BB962C8B-B14F-4D97-AF65-F5344CB8AC3E}">
        <p14:creationId xmlns:p14="http://schemas.microsoft.com/office/powerpoint/2010/main" val="152377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7">
            <a:extLst>
              <a:ext uri="{FF2B5EF4-FFF2-40B4-BE49-F238E27FC236}">
                <a16:creationId xmlns:a16="http://schemas.microsoft.com/office/drawing/2014/main" id="{C54F266E-E759-A445-82A7-D0D21EFB19E1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1" y="160338"/>
            <a:ext cx="519113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2">
            <a:extLst>
              <a:ext uri="{FF2B5EF4-FFF2-40B4-BE49-F238E27FC236}">
                <a16:creationId xmlns:a16="http://schemas.microsoft.com/office/drawing/2014/main" id="{03190E91-678E-BF4F-8B8D-E56238143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0789" y="325439"/>
            <a:ext cx="43538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>
                <a:solidFill>
                  <a:schemeClr val="bg1"/>
                </a:solidFill>
                <a:latin typeface="Arial Rounded MT Bold" panose="020F0704030504030204" pitchFamily="34" charset="0"/>
              </a:rPr>
              <a:t>What is a kenning?</a:t>
            </a:r>
          </a:p>
        </p:txBody>
      </p:sp>
      <p:sp>
        <p:nvSpPr>
          <p:cNvPr id="4102" name="TextBox 5">
            <a:extLst>
              <a:ext uri="{FF2B5EF4-FFF2-40B4-BE49-F238E27FC236}">
                <a16:creationId xmlns:a16="http://schemas.microsoft.com/office/drawing/2014/main" id="{58BE9624-7FD9-EA45-900A-EEEB32D37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8101" y="2087563"/>
            <a:ext cx="68754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Read these phrases out loud. What could they be describing?</a:t>
            </a:r>
          </a:p>
        </p:txBody>
      </p:sp>
      <p:sp>
        <p:nvSpPr>
          <p:cNvPr id="4103" name="TextBox 2">
            <a:extLst>
              <a:ext uri="{FF2B5EF4-FFF2-40B4-BE49-F238E27FC236}">
                <a16:creationId xmlns:a16="http://schemas.microsoft.com/office/drawing/2014/main" id="{131E6CF6-253E-9342-B209-220FC3202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188" y="5910263"/>
            <a:ext cx="273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bg1"/>
                </a:solidFill>
                <a:latin typeface="Arial Rounded MT Bold" panose="020F0704030504030204" pitchFamily="34" charset="0"/>
              </a:rPr>
              <a:t>tongue-freezing</a:t>
            </a:r>
          </a:p>
        </p:txBody>
      </p:sp>
      <p:sp>
        <p:nvSpPr>
          <p:cNvPr id="4104" name="TextBox 10">
            <a:extLst>
              <a:ext uri="{FF2B5EF4-FFF2-40B4-BE49-F238E27FC236}">
                <a16:creationId xmlns:a16="http://schemas.microsoft.com/office/drawing/2014/main" id="{39D659DB-C921-0E45-9BFF-7E7775DEA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639" y="3744913"/>
            <a:ext cx="2014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bg1"/>
                </a:solidFill>
                <a:latin typeface="Arial Rounded MT Bold" panose="020F0704030504030204" pitchFamily="34" charset="0"/>
              </a:rPr>
              <a:t>chin-dripping</a:t>
            </a:r>
          </a:p>
        </p:txBody>
      </p:sp>
      <p:sp>
        <p:nvSpPr>
          <p:cNvPr id="4105" name="TextBox 11">
            <a:extLst>
              <a:ext uri="{FF2B5EF4-FFF2-40B4-BE49-F238E27FC236}">
                <a16:creationId xmlns:a16="http://schemas.microsoft.com/office/drawing/2014/main" id="{0F805AC7-3CF4-CB49-A9DC-5C38F5DC2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8225" y="4816475"/>
            <a:ext cx="273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bg1"/>
                </a:solidFill>
                <a:latin typeface="Arial Rounded MT Bold" panose="020F0704030504030204" pitchFamily="34" charset="0"/>
              </a:rPr>
              <a:t>cone-filling</a:t>
            </a:r>
          </a:p>
        </p:txBody>
      </p:sp>
      <p:sp>
        <p:nvSpPr>
          <p:cNvPr id="4106" name="TextBox 12">
            <a:extLst>
              <a:ext uri="{FF2B5EF4-FFF2-40B4-BE49-F238E27FC236}">
                <a16:creationId xmlns:a16="http://schemas.microsoft.com/office/drawing/2014/main" id="{27F7D409-DCE6-594F-8576-9F6E16CAE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8314" y="2851150"/>
            <a:ext cx="1533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bg1"/>
                </a:solidFill>
                <a:latin typeface="Arial Rounded MT Bold" panose="020F0704030504030204" pitchFamily="34" charset="0"/>
              </a:rPr>
              <a:t>lip-licking</a:t>
            </a:r>
          </a:p>
        </p:txBody>
      </p:sp>
      <p:sp>
        <p:nvSpPr>
          <p:cNvPr id="4107" name="TextBox 13">
            <a:extLst>
              <a:ext uri="{FF2B5EF4-FFF2-40B4-BE49-F238E27FC236}">
                <a16:creationId xmlns:a16="http://schemas.microsoft.com/office/drawing/2014/main" id="{9147B5EC-A7D7-6749-A3BB-6BC120AD9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1613" y="4900613"/>
            <a:ext cx="273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bg1"/>
                </a:solidFill>
                <a:latin typeface="Arial Rounded MT Bold" panose="020F0704030504030204" pitchFamily="34" charset="0"/>
              </a:rPr>
              <a:t>flake-holding</a:t>
            </a:r>
          </a:p>
        </p:txBody>
      </p:sp>
      <p:sp>
        <p:nvSpPr>
          <p:cNvPr id="4108" name="TextBox 14">
            <a:extLst>
              <a:ext uri="{FF2B5EF4-FFF2-40B4-BE49-F238E27FC236}">
                <a16:creationId xmlns:a16="http://schemas.microsoft.com/office/drawing/2014/main" id="{1B22C453-2B88-1C43-B30B-396DFD5BE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8225" y="3744913"/>
            <a:ext cx="273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bg1"/>
                </a:solidFill>
                <a:latin typeface="Arial Rounded MT Bold" panose="020F0704030504030204" pitchFamily="34" charset="0"/>
              </a:rPr>
              <a:t>sauce-swirling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560716-F792-7341-8442-6E80AFB26D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563" y="2851151"/>
            <a:ext cx="1389062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A937C1D-269E-496A-9042-55C0DCEDD245}"/>
              </a:ext>
            </a:extLst>
          </p:cNvPr>
          <p:cNvSpPr/>
          <p:nvPr/>
        </p:nvSpPr>
        <p:spPr>
          <a:xfrm>
            <a:off x="3186907" y="109288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Kennings are like riddles.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They describe something without ever saying what it is. </a:t>
            </a:r>
          </a:p>
        </p:txBody>
      </p:sp>
    </p:spTree>
    <p:extLst>
      <p:ext uri="{BB962C8B-B14F-4D97-AF65-F5344CB8AC3E}">
        <p14:creationId xmlns:p14="http://schemas.microsoft.com/office/powerpoint/2010/main" val="263340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03" grpId="0"/>
      <p:bldP spid="4104" grpId="0"/>
      <p:bldP spid="4105" grpId="0"/>
      <p:bldP spid="4106" grpId="0"/>
      <p:bldP spid="4107" grpId="0"/>
      <p:bldP spid="410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7">
            <a:extLst>
              <a:ext uri="{FF2B5EF4-FFF2-40B4-BE49-F238E27FC236}">
                <a16:creationId xmlns:a16="http://schemas.microsoft.com/office/drawing/2014/main" id="{481DB993-3493-5542-8E60-FD4BDBBFDC93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1" y="160338"/>
            <a:ext cx="519113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2">
            <a:extLst>
              <a:ext uri="{FF2B5EF4-FFF2-40B4-BE49-F238E27FC236}">
                <a16:creationId xmlns:a16="http://schemas.microsoft.com/office/drawing/2014/main" id="{C8A57F0A-9B23-C64A-AB81-60D25FE27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0789" y="325439"/>
            <a:ext cx="43538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>
                <a:solidFill>
                  <a:schemeClr val="bg1"/>
                </a:solidFill>
                <a:latin typeface="Arial Rounded MT Bold" panose="020F0704030504030204" pitchFamily="34" charset="0"/>
              </a:rPr>
              <a:t>What is a kenning?</a:t>
            </a:r>
          </a:p>
        </p:txBody>
      </p:sp>
      <p:sp>
        <p:nvSpPr>
          <p:cNvPr id="4103" name="TextBox 2">
            <a:extLst>
              <a:ext uri="{FF2B5EF4-FFF2-40B4-BE49-F238E27FC236}">
                <a16:creationId xmlns:a16="http://schemas.microsoft.com/office/drawing/2014/main" id="{B45C0946-1857-8A4C-8190-C20E9FB7D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7638" y="5411788"/>
            <a:ext cx="273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bg1"/>
                </a:solidFill>
                <a:latin typeface="Arial Rounded MT Bold" panose="020F0704030504030204" pitchFamily="34" charset="0"/>
              </a:rPr>
              <a:t>cat-chaser</a:t>
            </a:r>
          </a:p>
        </p:txBody>
      </p:sp>
      <p:sp>
        <p:nvSpPr>
          <p:cNvPr id="4104" name="TextBox 10">
            <a:extLst>
              <a:ext uri="{FF2B5EF4-FFF2-40B4-BE49-F238E27FC236}">
                <a16:creationId xmlns:a16="http://schemas.microsoft.com/office/drawing/2014/main" id="{EE6DCA28-27CD-9B45-AC59-718F0667C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0089" y="3246438"/>
            <a:ext cx="2014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bg1"/>
                </a:solidFill>
                <a:latin typeface="Arial Rounded MT Bold" panose="020F0704030504030204" pitchFamily="34" charset="0"/>
              </a:rPr>
              <a:t>ball-catcher</a:t>
            </a:r>
          </a:p>
        </p:txBody>
      </p:sp>
      <p:sp>
        <p:nvSpPr>
          <p:cNvPr id="4105" name="TextBox 11">
            <a:extLst>
              <a:ext uri="{FF2B5EF4-FFF2-40B4-BE49-F238E27FC236}">
                <a16:creationId xmlns:a16="http://schemas.microsoft.com/office/drawing/2014/main" id="{6060B394-9698-B648-867B-0911D5B81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2675" y="4318000"/>
            <a:ext cx="273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bg1"/>
                </a:solidFill>
                <a:latin typeface="Arial Rounded MT Bold" panose="020F0704030504030204" pitchFamily="34" charset="0"/>
              </a:rPr>
              <a:t>sofa-hogger</a:t>
            </a:r>
          </a:p>
        </p:txBody>
      </p:sp>
      <p:sp>
        <p:nvSpPr>
          <p:cNvPr id="4106" name="TextBox 12">
            <a:extLst>
              <a:ext uri="{FF2B5EF4-FFF2-40B4-BE49-F238E27FC236}">
                <a16:creationId xmlns:a16="http://schemas.microsoft.com/office/drawing/2014/main" id="{9A9CF58B-12C1-FD46-AE7B-93F490318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2764" y="2352675"/>
            <a:ext cx="15335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bg1"/>
                </a:solidFill>
                <a:latin typeface="Arial Rounded MT Bold" panose="020F0704030504030204" pitchFamily="34" charset="0"/>
              </a:rPr>
              <a:t>tail-wagger</a:t>
            </a:r>
          </a:p>
        </p:txBody>
      </p:sp>
      <p:sp>
        <p:nvSpPr>
          <p:cNvPr id="4107" name="TextBox 13">
            <a:extLst>
              <a:ext uri="{FF2B5EF4-FFF2-40B4-BE49-F238E27FC236}">
                <a16:creationId xmlns:a16="http://schemas.microsoft.com/office/drawing/2014/main" id="{0293E37D-2070-C846-813A-03FDA14E2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6063" y="4402139"/>
            <a:ext cx="27368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bg1"/>
                </a:solidFill>
                <a:latin typeface="Arial Rounded MT Bold" panose="020F0704030504030204" pitchFamily="34" charset="0"/>
              </a:rPr>
              <a:t>door-scratcher</a:t>
            </a:r>
          </a:p>
        </p:txBody>
      </p:sp>
      <p:sp>
        <p:nvSpPr>
          <p:cNvPr id="4108" name="TextBox 14">
            <a:extLst>
              <a:ext uri="{FF2B5EF4-FFF2-40B4-BE49-F238E27FC236}">
                <a16:creationId xmlns:a16="http://schemas.microsoft.com/office/drawing/2014/main" id="{A9CF9932-7A3F-E24C-ABF7-5B4A7C2D2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2675" y="3246438"/>
            <a:ext cx="273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bg1"/>
                </a:solidFill>
                <a:latin typeface="Arial Rounded MT Bold" panose="020F0704030504030204" pitchFamily="34" charset="0"/>
              </a:rPr>
              <a:t>face-licker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F16A60-EA3A-1941-8F25-F5861955D8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763" y="2560639"/>
            <a:ext cx="3027362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599F7D5-E206-49F0-83A0-0F05BE5191A8}"/>
              </a:ext>
            </a:extLst>
          </p:cNvPr>
          <p:cNvSpPr/>
          <p:nvPr/>
        </p:nvSpPr>
        <p:spPr>
          <a:xfrm>
            <a:off x="5162787" y="1242479"/>
            <a:ext cx="2196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How about these?</a:t>
            </a:r>
          </a:p>
        </p:txBody>
      </p:sp>
    </p:spTree>
    <p:extLst>
      <p:ext uri="{BB962C8B-B14F-4D97-AF65-F5344CB8AC3E}">
        <p14:creationId xmlns:p14="http://schemas.microsoft.com/office/powerpoint/2010/main" val="250222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  <p:bldP spid="4104" grpId="0"/>
      <p:bldP spid="4105" grpId="0"/>
      <p:bldP spid="4106" grpId="0"/>
      <p:bldP spid="4107" grpId="0"/>
      <p:bldP spid="410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107">
            <a:extLst>
              <a:ext uri="{FF2B5EF4-FFF2-40B4-BE49-F238E27FC236}">
                <a16:creationId xmlns:a16="http://schemas.microsoft.com/office/drawing/2014/main" id="{35586BA0-1659-8648-9985-16769543D535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1" y="160338"/>
            <a:ext cx="519113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2">
            <a:extLst>
              <a:ext uri="{FF2B5EF4-FFF2-40B4-BE49-F238E27FC236}">
                <a16:creationId xmlns:a16="http://schemas.microsoft.com/office/drawing/2014/main" id="{66071465-817E-9F46-8C6D-038E4370B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0789" y="325439"/>
            <a:ext cx="43538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What is a kenning?</a:t>
            </a:r>
          </a:p>
        </p:txBody>
      </p:sp>
      <p:pic>
        <p:nvPicPr>
          <p:cNvPr id="18438" name="Picture 3">
            <a:extLst>
              <a:ext uri="{FF2B5EF4-FFF2-40B4-BE49-F238E27FC236}">
                <a16:creationId xmlns:a16="http://schemas.microsoft.com/office/drawing/2014/main" id="{DEC8ED33-106D-B14F-9EB7-79062A96F4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9" y="5340351"/>
            <a:ext cx="13684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Box 2">
            <a:extLst>
              <a:ext uri="{FF2B5EF4-FFF2-40B4-BE49-F238E27FC236}">
                <a16:creationId xmlns:a16="http://schemas.microsoft.com/office/drawing/2014/main" id="{E2595134-1A3F-1D4E-BA86-84BD4A584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2785698"/>
            <a:ext cx="273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tail-</a:t>
            </a:r>
            <a:r>
              <a:rPr lang="en-GB" altLang="en-US" sz="20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wagger</a:t>
            </a:r>
            <a:endParaRPr lang="en-GB" altLang="en-US" sz="20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8440" name="TextBox 12">
            <a:extLst>
              <a:ext uri="{FF2B5EF4-FFF2-40B4-BE49-F238E27FC236}">
                <a16:creationId xmlns:a16="http://schemas.microsoft.com/office/drawing/2014/main" id="{D5EB17C4-957A-B844-9027-5B0135BA1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3271473"/>
            <a:ext cx="1531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0070C0"/>
                </a:solidFill>
                <a:latin typeface="Arial Rounded MT Bold" panose="020F0704030504030204" pitchFamily="34" charset="0"/>
              </a:rPr>
              <a:t>face-licker</a:t>
            </a:r>
          </a:p>
        </p:txBody>
      </p:sp>
      <p:sp>
        <p:nvSpPr>
          <p:cNvPr id="18442" name="TextBox 2">
            <a:extLst>
              <a:ext uri="{FF2B5EF4-FFF2-40B4-BE49-F238E27FC236}">
                <a16:creationId xmlns:a16="http://schemas.microsoft.com/office/drawing/2014/main" id="{A0A1D820-01F0-B841-A4BC-5E2BD73E7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5038" y="2785698"/>
            <a:ext cx="273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lip-licking</a:t>
            </a:r>
          </a:p>
        </p:txBody>
      </p:sp>
      <p:sp>
        <p:nvSpPr>
          <p:cNvPr id="18443" name="TextBox 12">
            <a:extLst>
              <a:ext uri="{FF2B5EF4-FFF2-40B4-BE49-F238E27FC236}">
                <a16:creationId xmlns:a16="http://schemas.microsoft.com/office/drawing/2014/main" id="{15864C26-D3F4-3449-B7AB-BD81D9B5D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5037" y="3271473"/>
            <a:ext cx="21587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chin-dripping</a:t>
            </a:r>
          </a:p>
        </p:txBody>
      </p:sp>
      <p:pic>
        <p:nvPicPr>
          <p:cNvPr id="18444" name="Picture 25">
            <a:extLst>
              <a:ext uri="{FF2B5EF4-FFF2-40B4-BE49-F238E27FC236}">
                <a16:creationId xmlns:a16="http://schemas.microsoft.com/office/drawing/2014/main" id="{4743BA65-64CD-FF46-9718-A69CDFE989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239" y="3776664"/>
            <a:ext cx="998537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1EE3103-B1E6-F247-B73F-D5AF090047DB}"/>
              </a:ext>
            </a:extLst>
          </p:cNvPr>
          <p:cNvGrpSpPr>
            <a:grpSpLocks/>
          </p:cNvGrpSpPr>
          <p:nvPr/>
        </p:nvGrpSpPr>
        <p:grpSpPr bwMode="auto">
          <a:xfrm>
            <a:off x="2027238" y="1768475"/>
            <a:ext cx="3567112" cy="1036638"/>
            <a:chOff x="502839" y="1769129"/>
            <a:chExt cx="3567103" cy="1036375"/>
          </a:xfrm>
        </p:grpSpPr>
        <p:sp>
          <p:nvSpPr>
            <p:cNvPr id="18449" name="TextBox 3">
              <a:extLst>
                <a:ext uri="{FF2B5EF4-FFF2-40B4-BE49-F238E27FC236}">
                  <a16:creationId xmlns:a16="http://schemas.microsoft.com/office/drawing/2014/main" id="{6E9F411B-2B14-F343-919E-60BDBC49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839" y="1769129"/>
              <a:ext cx="3567103" cy="101540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ysClr val="windowText" lastClr="000000"/>
                  </a:solidFill>
                  <a:latin typeface="Arial Rounded MT Bold" panose="020F0704030504030204" pitchFamily="34" charset="0"/>
                </a:rPr>
                <a:t>Each line of the poem is made of a two-word phrase.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28A49C4B-8593-B047-965E-DA46B1F1DD67}"/>
                </a:ext>
              </a:extLst>
            </p:cNvPr>
            <p:cNvCxnSpPr/>
            <p:nvPr/>
          </p:nvCxnSpPr>
          <p:spPr>
            <a:xfrm flipH="1">
              <a:off x="2157010" y="2496020"/>
              <a:ext cx="128587" cy="30948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</p:grpSp>
      <p:sp>
        <p:nvSpPr>
          <p:cNvPr id="28" name="TextBox 3">
            <a:extLst>
              <a:ext uri="{FF2B5EF4-FFF2-40B4-BE49-F238E27FC236}">
                <a16:creationId xmlns:a16="http://schemas.microsoft.com/office/drawing/2014/main" id="{2E509F88-083E-AD4E-BEC2-2B30BF8AE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0575" y="4005263"/>
            <a:ext cx="3689350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ysClr val="windowText" lastClr="000000"/>
                </a:solidFill>
                <a:latin typeface="Arial Rounded MT Bold" panose="020F0704030504030204" pitchFamily="34" charset="0"/>
              </a:rPr>
              <a:t>Here the phrases are made up of a noun + a noun (by adding –er to the second noun).</a:t>
            </a:r>
          </a:p>
        </p:txBody>
      </p:sp>
      <p:sp>
        <p:nvSpPr>
          <p:cNvPr id="29" name="TextBox 3">
            <a:extLst>
              <a:ext uri="{FF2B5EF4-FFF2-40B4-BE49-F238E27FC236}">
                <a16:creationId xmlns:a16="http://schemas.microsoft.com/office/drawing/2014/main" id="{8A89D966-34F5-FE46-ACE9-CA34470D4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76" y="2060575"/>
            <a:ext cx="3871913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ysClr val="windowText" lastClr="000000"/>
                </a:solidFill>
                <a:latin typeface="Arial Rounded MT Bold" panose="020F0704030504030204" pitchFamily="34" charset="0"/>
              </a:rPr>
              <a:t>The words are joined by a hyphen.</a:t>
            </a:r>
          </a:p>
        </p:txBody>
      </p:sp>
      <p:sp>
        <p:nvSpPr>
          <p:cNvPr id="30" name="TextBox 3">
            <a:extLst>
              <a:ext uri="{FF2B5EF4-FFF2-40B4-BE49-F238E27FC236}">
                <a16:creationId xmlns:a16="http://schemas.microsoft.com/office/drawing/2014/main" id="{7B9578ED-3C1A-8549-9F68-A61836AD4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950" y="3951289"/>
            <a:ext cx="2616200" cy="16312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ysClr val="windowText" lastClr="000000"/>
                </a:solidFill>
                <a:latin typeface="Arial Rounded MT Bold" panose="020F0704030504030204" pitchFamily="34" charset="0"/>
              </a:rPr>
              <a:t>Here the phrases are made up of a noun + a verb (the verb usually ends in -ing).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500B1D8-8930-471A-9BFF-4F03F35F6136}"/>
              </a:ext>
            </a:extLst>
          </p:cNvPr>
          <p:cNvSpPr/>
          <p:nvPr/>
        </p:nvSpPr>
        <p:spPr>
          <a:xfrm>
            <a:off x="3096794" y="1146840"/>
            <a:ext cx="6135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What did you notice about the phrases in each poem?</a:t>
            </a:r>
          </a:p>
        </p:txBody>
      </p:sp>
    </p:spTree>
    <p:extLst>
      <p:ext uri="{BB962C8B-B14F-4D97-AF65-F5344CB8AC3E}">
        <p14:creationId xmlns:p14="http://schemas.microsoft.com/office/powerpoint/2010/main" val="22420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7">
            <a:extLst>
              <a:ext uri="{FF2B5EF4-FFF2-40B4-BE49-F238E27FC236}">
                <a16:creationId xmlns:a16="http://schemas.microsoft.com/office/drawing/2014/main" id="{7A6FDAED-0622-3F4E-BDEC-C297F254B14E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1" y="160338"/>
            <a:ext cx="519113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3">
            <a:extLst>
              <a:ext uri="{FF2B5EF4-FFF2-40B4-BE49-F238E27FC236}">
                <a16:creationId xmlns:a16="http://schemas.microsoft.com/office/drawing/2014/main" id="{0DFEC334-372E-2642-B6F5-7D9CAB683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988" y="206375"/>
            <a:ext cx="6407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chemeClr val="bg1"/>
                </a:solidFill>
                <a:latin typeface="Special Elite" panose="02000506000000020004" pitchFamily="2" charset="0"/>
                <a:cs typeface="Arial" panose="020B0604020202020204" pitchFamily="34" charset="0"/>
              </a:rPr>
              <a:t>Let’s have a go!</a:t>
            </a:r>
          </a:p>
        </p:txBody>
      </p:sp>
      <p:sp>
        <p:nvSpPr>
          <p:cNvPr id="21508" name="TextBox 5">
            <a:extLst>
              <a:ext uri="{FF2B5EF4-FFF2-40B4-BE49-F238E27FC236}">
                <a16:creationId xmlns:a16="http://schemas.microsoft.com/office/drawing/2014/main" id="{DE78CA5F-5BDE-164F-8A35-0C9F54D49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7476" y="720725"/>
            <a:ext cx="6989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bg1"/>
                </a:solidFill>
                <a:latin typeface="Sassoon Infant Rg" panose="02000803050000020003" pitchFamily="2" charset="0"/>
                <a:cs typeface="Arial" panose="020B0604020202020204" pitchFamily="34" charset="0"/>
              </a:rPr>
              <a:t>How can we write a kenning?</a:t>
            </a:r>
          </a:p>
        </p:txBody>
      </p:sp>
      <p:sp>
        <p:nvSpPr>
          <p:cNvPr id="7174" name="TextBox 2">
            <a:extLst>
              <a:ext uri="{FF2B5EF4-FFF2-40B4-BE49-F238E27FC236}">
                <a16:creationId xmlns:a16="http://schemas.microsoft.com/office/drawing/2014/main" id="{4EB6EBEA-D0A8-4C40-B132-401EF01AD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8150" y="1231900"/>
            <a:ext cx="8859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bg1"/>
                </a:solidFill>
                <a:latin typeface="Sassoon Infant Rg" panose="02000803050000020003" pitchFamily="2" charset="0"/>
              </a:rPr>
              <a:t>First, we need to choose a theme.  (It doesn’t have to be gory, like the Vikings!)</a:t>
            </a:r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7A3B5E40-F6FF-EE4C-BA2E-AB986A4E6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439" y="3205163"/>
            <a:ext cx="8859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bg1"/>
                </a:solidFill>
                <a:latin typeface="Sassoon Infant Rg" panose="02000803050000020003" pitchFamily="2" charset="0"/>
              </a:rPr>
              <a:t>Then, we brainstorm lots of words or phrases associated with that theme…</a:t>
            </a:r>
          </a:p>
        </p:txBody>
      </p:sp>
      <p:sp>
        <p:nvSpPr>
          <p:cNvPr id="23" name="TextBox 3">
            <a:extLst>
              <a:ext uri="{FF2B5EF4-FFF2-40B4-BE49-F238E27FC236}">
                <a16:creationId xmlns:a16="http://schemas.microsoft.com/office/drawing/2014/main" id="{7CB11D4F-F401-3E4A-952F-878B38CB1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351" y="3690938"/>
            <a:ext cx="18764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  <a:latin typeface="GrutchShaded" panose="02000804000000020003" pitchFamily="2" charset="0"/>
                <a:cs typeface="Arial" panose="020B0604020202020204" pitchFamily="34" charset="0"/>
              </a:rPr>
              <a:t>mice</a:t>
            </a:r>
          </a:p>
        </p:txBody>
      </p:sp>
      <p:sp>
        <p:nvSpPr>
          <p:cNvPr id="25" name="TextBox 3">
            <a:extLst>
              <a:ext uri="{FF2B5EF4-FFF2-40B4-BE49-F238E27FC236}">
                <a16:creationId xmlns:a16="http://schemas.microsoft.com/office/drawing/2014/main" id="{2E2999A6-7194-6F45-9F8B-2D57F5579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109" y="3876676"/>
            <a:ext cx="343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>
                <a:solidFill>
                  <a:schemeClr val="bg1"/>
                </a:solidFill>
                <a:latin typeface="Sketch Block" pitchFamily="2" charset="0"/>
                <a:cs typeface="Arial" panose="020B0604020202020204" pitchFamily="34" charset="0"/>
              </a:rPr>
              <a:t>drinks milk</a:t>
            </a:r>
          </a:p>
        </p:txBody>
      </p:sp>
      <p:sp>
        <p:nvSpPr>
          <p:cNvPr id="26" name="TextBox 3">
            <a:extLst>
              <a:ext uri="{FF2B5EF4-FFF2-40B4-BE49-F238E27FC236}">
                <a16:creationId xmlns:a16="http://schemas.microsoft.com/office/drawing/2014/main" id="{25010DB1-1D95-5548-9B5F-0291FEC68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7956" y="3690938"/>
            <a:ext cx="27606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  <a:latin typeface="BPreplay" panose="02000503000000020004" pitchFamily="2" charset="0"/>
                <a:cs typeface="Arial" panose="020B0604020202020204" pitchFamily="34" charset="0"/>
              </a:rPr>
              <a:t>nuzzle</a:t>
            </a:r>
          </a:p>
        </p:txBody>
      </p:sp>
      <p:sp>
        <p:nvSpPr>
          <p:cNvPr id="27" name="TextBox 3">
            <a:extLst>
              <a:ext uri="{FF2B5EF4-FFF2-40B4-BE49-F238E27FC236}">
                <a16:creationId xmlns:a16="http://schemas.microsoft.com/office/drawing/2014/main" id="{BBF91CDA-9916-CD43-857E-6A0B29080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1247" y="5307013"/>
            <a:ext cx="18748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  <a:latin typeface="SF Cartoonist Hand" panose="02000506000000020003" pitchFamily="2" charset="77"/>
                <a:cs typeface="Arial" panose="020B0604020202020204" pitchFamily="34" charset="0"/>
              </a:rPr>
              <a:t>purr</a:t>
            </a:r>
          </a:p>
        </p:txBody>
      </p:sp>
      <p:sp>
        <p:nvSpPr>
          <p:cNvPr id="28" name="TextBox 3">
            <a:extLst>
              <a:ext uri="{FF2B5EF4-FFF2-40B4-BE49-F238E27FC236}">
                <a16:creationId xmlns:a16="http://schemas.microsoft.com/office/drawing/2014/main" id="{E9527B6F-908F-BB4D-935C-87752F09E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0814" y="4560888"/>
            <a:ext cx="28035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  <a:latin typeface="Londrina Shadow" panose="02000506000000020003" pitchFamily="2" charset="0"/>
                <a:cs typeface="Arial" panose="020B0604020202020204" pitchFamily="34" charset="0"/>
              </a:rPr>
              <a:t>stalk</a:t>
            </a:r>
          </a:p>
        </p:txBody>
      </p:sp>
      <p:sp>
        <p:nvSpPr>
          <p:cNvPr id="29" name="TextBox 3">
            <a:extLst>
              <a:ext uri="{FF2B5EF4-FFF2-40B4-BE49-F238E27FC236}">
                <a16:creationId xmlns:a16="http://schemas.microsoft.com/office/drawing/2014/main" id="{CEF2975D-385D-1C4F-A6ED-81528F363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6722" y="4622800"/>
            <a:ext cx="32623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>
                <a:solidFill>
                  <a:schemeClr val="bg1"/>
                </a:solidFill>
                <a:latin typeface="ChunkFive Roman" pitchFamily="2" charset="0"/>
                <a:cs typeface="Arial" panose="020B0604020202020204" pitchFamily="34" charset="0"/>
              </a:rPr>
              <a:t>sleeps a lot</a:t>
            </a:r>
          </a:p>
        </p:txBody>
      </p:sp>
      <p:sp>
        <p:nvSpPr>
          <p:cNvPr id="30" name="TextBox 3">
            <a:extLst>
              <a:ext uri="{FF2B5EF4-FFF2-40B4-BE49-F238E27FC236}">
                <a16:creationId xmlns:a16="http://schemas.microsoft.com/office/drawing/2014/main" id="{767457F7-3EC6-4D44-9CBA-BC6F74866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6680" y="4560888"/>
            <a:ext cx="27320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  <a:latin typeface="Special Elite" panose="02000506000000020004" pitchFamily="2" charset="0"/>
                <a:cs typeface="Arial" panose="020B0604020202020204" pitchFamily="34" charset="0"/>
              </a:rPr>
              <a:t>fur</a:t>
            </a:r>
          </a:p>
        </p:txBody>
      </p:sp>
      <p:sp>
        <p:nvSpPr>
          <p:cNvPr id="31" name="TextBox 3">
            <a:extLst>
              <a:ext uri="{FF2B5EF4-FFF2-40B4-BE49-F238E27FC236}">
                <a16:creationId xmlns:a16="http://schemas.microsoft.com/office/drawing/2014/main" id="{A77757DE-868E-5444-8B09-F829257DC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8375" y="3770625"/>
            <a:ext cx="2479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>
                <a:solidFill>
                  <a:schemeClr val="bg1"/>
                </a:solidFill>
                <a:latin typeface="Sketch Block" pitchFamily="2" charset="0"/>
                <a:cs typeface="Arial" panose="020B0604020202020204" pitchFamily="34" charset="0"/>
              </a:rPr>
              <a:t>scratch</a:t>
            </a:r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25E94447-ACDE-804D-8DC2-7AD0C282D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8813" y="5372413"/>
            <a:ext cx="46212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 b="1">
                <a:solidFill>
                  <a:schemeClr val="bg1"/>
                </a:solidFill>
                <a:latin typeface="BPreplay" panose="02000503000000020004" pitchFamily="2" charset="0"/>
                <a:cs typeface="Arial" panose="020B0604020202020204" pitchFamily="34" charset="0"/>
              </a:rPr>
              <a:t>rubs ankles</a:t>
            </a:r>
          </a:p>
        </p:txBody>
      </p:sp>
      <p:sp>
        <p:nvSpPr>
          <p:cNvPr id="33" name="TextBox 3">
            <a:extLst>
              <a:ext uri="{FF2B5EF4-FFF2-40B4-BE49-F238E27FC236}">
                <a16:creationId xmlns:a16="http://schemas.microsoft.com/office/drawing/2014/main" id="{5D7421B0-61F8-BA43-AD67-ADE0EB4CE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88153" y="5343525"/>
            <a:ext cx="37861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 dirty="0">
                <a:solidFill>
                  <a:schemeClr val="bg1"/>
                </a:solidFill>
                <a:latin typeface="GrutchShaded" panose="02000804000000020003" pitchFamily="2" charset="0"/>
                <a:cs typeface="Arial" panose="020B0604020202020204" pitchFamily="34" charset="0"/>
              </a:rPr>
              <a:t>hunter</a:t>
            </a:r>
          </a:p>
        </p:txBody>
      </p:sp>
      <p:sp>
        <p:nvSpPr>
          <p:cNvPr id="34" name="TextBox 3">
            <a:extLst>
              <a:ext uri="{FF2B5EF4-FFF2-40B4-BE49-F238E27FC236}">
                <a16:creationId xmlns:a16="http://schemas.microsoft.com/office/drawing/2014/main" id="{715A3828-3C21-1B4E-AC20-E1F10BB65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2773" y="5462589"/>
            <a:ext cx="26939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>
                <a:solidFill>
                  <a:schemeClr val="bg1"/>
                </a:solidFill>
                <a:latin typeface="Special Elite" panose="02000506000000020004" pitchFamily="2" charset="0"/>
                <a:cs typeface="Arial" panose="020B0604020202020204" pitchFamily="34" charset="0"/>
              </a:rPr>
              <a:t>hates dogs</a:t>
            </a:r>
          </a:p>
        </p:txBody>
      </p:sp>
      <p:sp>
        <p:nvSpPr>
          <p:cNvPr id="35" name="TextBox 3">
            <a:extLst>
              <a:ext uri="{FF2B5EF4-FFF2-40B4-BE49-F238E27FC236}">
                <a16:creationId xmlns:a16="http://schemas.microsoft.com/office/drawing/2014/main" id="{5127E54C-A869-0A48-8595-67B97EF22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1828" y="4513263"/>
            <a:ext cx="27336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 b="1">
                <a:solidFill>
                  <a:schemeClr val="bg1"/>
                </a:solidFill>
                <a:latin typeface="BPreplay" panose="02000503000000020004" pitchFamily="2" charset="0"/>
                <a:cs typeface="Arial" panose="020B0604020202020204" pitchFamily="34" charset="0"/>
              </a:rPr>
              <a:t>night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E071064-819D-874D-B1DD-94600D90908F}"/>
              </a:ext>
            </a:extLst>
          </p:cNvPr>
          <p:cNvGrpSpPr>
            <a:grpSpLocks/>
          </p:cNvGrpSpPr>
          <p:nvPr/>
        </p:nvGrpSpPr>
        <p:grpSpPr bwMode="auto">
          <a:xfrm>
            <a:off x="3090863" y="1719263"/>
            <a:ext cx="6407150" cy="1384300"/>
            <a:chOff x="1566571" y="1719506"/>
            <a:chExt cx="6407150" cy="1384847"/>
          </a:xfrm>
        </p:grpSpPr>
        <p:sp>
          <p:nvSpPr>
            <p:cNvPr id="21524" name="TextBox 3">
              <a:extLst>
                <a:ext uri="{FF2B5EF4-FFF2-40B4-BE49-F238E27FC236}">
                  <a16:creationId xmlns:a16="http://schemas.microsoft.com/office/drawing/2014/main" id="{94E73EC3-8339-0F43-935F-00E1F0345D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6571" y="2272503"/>
              <a:ext cx="6407150" cy="83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4800" b="1">
                  <a:solidFill>
                    <a:schemeClr val="bg1"/>
                  </a:solidFill>
                  <a:latin typeface="GrutchShaded" panose="02000804000000020003" pitchFamily="2" charset="0"/>
                  <a:cs typeface="Arial" panose="020B0604020202020204" pitchFamily="34" charset="0"/>
                </a:rPr>
                <a:t>cat</a:t>
              </a:r>
            </a:p>
          </p:txBody>
        </p:sp>
        <p:pic>
          <p:nvPicPr>
            <p:cNvPr id="21525" name="Picture 1">
              <a:extLst>
                <a:ext uri="{FF2B5EF4-FFF2-40B4-BE49-F238E27FC236}">
                  <a16:creationId xmlns:a16="http://schemas.microsoft.com/office/drawing/2014/main" id="{03769C06-DEDF-764B-BC04-FC7CCA88B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8416" y="1719506"/>
              <a:ext cx="947738" cy="1338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7380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19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457</Words>
  <Application>Microsoft Office PowerPoint</Application>
  <PresentationFormat>Widescreen</PresentationFormat>
  <Paragraphs>130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Arial</vt:lpstr>
      <vt:lpstr>Arial Rounded MT Bold</vt:lpstr>
      <vt:lpstr>BPreplay</vt:lpstr>
      <vt:lpstr>Calibri</vt:lpstr>
      <vt:lpstr>Century Gothic</vt:lpstr>
      <vt:lpstr>ChunkFive Roman</vt:lpstr>
      <vt:lpstr>GrutchShaded</vt:lpstr>
      <vt:lpstr>Londrina Shadow</vt:lpstr>
      <vt:lpstr>Sassoon Infant Rg</vt:lpstr>
      <vt:lpstr>SF Cartoonist Hand</vt:lpstr>
      <vt:lpstr>Sketch Block</vt:lpstr>
      <vt:lpstr>Special Elite</vt:lpstr>
      <vt:lpstr>Times New Roman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Abigail Nicholls</cp:lastModifiedBy>
  <cp:revision>29</cp:revision>
  <dcterms:created xsi:type="dcterms:W3CDTF">2020-05-28T10:11:22Z</dcterms:created>
  <dcterms:modified xsi:type="dcterms:W3CDTF">2020-06-23T11:38:36Z</dcterms:modified>
</cp:coreProperties>
</file>