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9"/>
  </p:notesMasterIdLst>
  <p:sldIdLst>
    <p:sldId id="256" r:id="rId2"/>
    <p:sldId id="257" r:id="rId3"/>
    <p:sldId id="278" r:id="rId4"/>
    <p:sldId id="284" r:id="rId5"/>
    <p:sldId id="286" r:id="rId6"/>
    <p:sldId id="289" r:id="rId7"/>
    <p:sldId id="29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62"/>
    <p:restoredTop sz="94286"/>
  </p:normalViewPr>
  <p:slideViewPr>
    <p:cSldViewPr snapToGrid="0" snapToObjects="1">
      <p:cViewPr varScale="1">
        <p:scale>
          <a:sx n="120" d="100"/>
          <a:sy n="120" d="100"/>
        </p:scale>
        <p:origin x="5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38CC8E-7E9A-164B-A781-9144559A2B0B}" type="datetimeFigureOut">
              <a:rPr lang="en-US" smtClean="0"/>
              <a:t>6/20/20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BC4AE6-24B5-A74B-9A10-1EF2F9C8B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862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2AF1A0-170E-430F-AC1C-8385A70477A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2978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41331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20/06/2020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20/06/2020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20/06/2020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20/06/2020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20/06/2020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20/06/2020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5</a:t>
            </a:r>
            <a:br>
              <a:rPr lang="en-GB" sz="6000" dirty="0"/>
            </a:br>
            <a:r>
              <a:rPr lang="en-GB" sz="6000" dirty="0"/>
              <a:t>Revision</a:t>
            </a:r>
            <a:br>
              <a:rPr lang="en-GB" sz="6000" dirty="0"/>
            </a:br>
            <a:r>
              <a:rPr lang="en-GB" sz="6000" dirty="0"/>
              <a:t>Fractions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>
            <a:normAutofit/>
          </a:bodyPr>
          <a:lstStyle/>
          <a:p>
            <a:r>
              <a:rPr lang="en-GB" dirty="0"/>
              <a:t>Week 10 Lesson 1– adding fractions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692460"/>
            <a:ext cx="9144000" cy="1470025"/>
          </a:xfrm>
        </p:spPr>
        <p:txBody>
          <a:bodyPr>
            <a:noAutofit/>
          </a:bodyPr>
          <a:lstStyle/>
          <a:p>
            <a:r>
              <a:rPr lang="en-GB" sz="9600" dirty="0">
                <a:latin typeface="Arial Rounded MT Bold" panose="020F0704030504030204" pitchFamily="34" charset="0"/>
              </a:rPr>
              <a:t>Fractions</a:t>
            </a:r>
          </a:p>
        </p:txBody>
      </p:sp>
    </p:spTree>
    <p:extLst>
      <p:ext uri="{BB962C8B-B14F-4D97-AF65-F5344CB8AC3E}">
        <p14:creationId xmlns:p14="http://schemas.microsoft.com/office/powerpoint/2010/main" val="3492576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AutoShape 4"/>
          <p:cNvSpPr>
            <a:spLocks noChangeArrowheads="1"/>
          </p:cNvSpPr>
          <p:nvPr/>
        </p:nvSpPr>
        <p:spPr bwMode="auto">
          <a:xfrm>
            <a:off x="8543926" y="231774"/>
            <a:ext cx="2846678" cy="527051"/>
          </a:xfrm>
          <a:prstGeom prst="wedgeRoundRectCallout">
            <a:avLst>
              <a:gd name="adj1" fmla="val -56269"/>
              <a:gd name="adj2" fmla="val -250"/>
              <a:gd name="adj3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>
                <a:latin typeface="Arial Rounded MT Bold" pitchFamily="34" charset="0"/>
              </a:rPr>
              <a:t>A fraction is a number.</a:t>
            </a:r>
          </a:p>
        </p:txBody>
      </p:sp>
      <p:sp>
        <p:nvSpPr>
          <p:cNvPr id="3087" name="AutoShape 7"/>
          <p:cNvSpPr>
            <a:spLocks noChangeArrowheads="1"/>
          </p:cNvSpPr>
          <p:nvPr/>
        </p:nvSpPr>
        <p:spPr bwMode="auto">
          <a:xfrm>
            <a:off x="6904007" y="3140552"/>
            <a:ext cx="4733811" cy="527052"/>
          </a:xfrm>
          <a:prstGeom prst="wedgeRoundRectCallout">
            <a:avLst>
              <a:gd name="adj1" fmla="val -83338"/>
              <a:gd name="adj2" fmla="val 3593"/>
              <a:gd name="adj3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>
                <a:latin typeface="Arial Rounded MT Bold" pitchFamily="34" charset="0"/>
              </a:rPr>
              <a:t>A fraction is a way of saying ‘divided by.’</a:t>
            </a:r>
          </a:p>
        </p:txBody>
      </p:sp>
      <p:sp>
        <p:nvSpPr>
          <p:cNvPr id="3085" name="AutoShape 10"/>
          <p:cNvSpPr>
            <a:spLocks noChangeArrowheads="1"/>
          </p:cNvSpPr>
          <p:nvPr/>
        </p:nvSpPr>
        <p:spPr bwMode="auto">
          <a:xfrm>
            <a:off x="1087871" y="97631"/>
            <a:ext cx="3977842" cy="1071560"/>
          </a:xfrm>
          <a:prstGeom prst="wedgeRoundRectCallout">
            <a:avLst>
              <a:gd name="adj1" fmla="val 60273"/>
              <a:gd name="adj2" fmla="val -17356"/>
              <a:gd name="adj3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>
                <a:latin typeface="Arial Rounded MT Bold" pitchFamily="34" charset="0"/>
              </a:rPr>
              <a:t>A fraction is a part of a whole number. It might be a big part or it might be a small part.</a:t>
            </a:r>
          </a:p>
        </p:txBody>
      </p:sp>
      <p:sp>
        <p:nvSpPr>
          <p:cNvPr id="3083" name="AutoShape 13"/>
          <p:cNvSpPr>
            <a:spLocks noChangeArrowheads="1"/>
          </p:cNvSpPr>
          <p:nvPr/>
        </p:nvSpPr>
        <p:spPr bwMode="auto">
          <a:xfrm>
            <a:off x="1247179" y="2221015"/>
            <a:ext cx="6602411" cy="724485"/>
          </a:xfrm>
          <a:prstGeom prst="wedgeRoundRectCallout">
            <a:avLst>
              <a:gd name="adj1" fmla="val 63625"/>
              <a:gd name="adj2" fmla="val -35931"/>
              <a:gd name="adj3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>
                <a:latin typeface="Arial Rounded MT Bold" pitchFamily="34" charset="0"/>
              </a:rPr>
              <a:t>A fraction is an equivalence. It can be shown in different ways.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en-US" b="1" dirty="0">
              <a:latin typeface="Arial Rounded MT Bold" pitchFamily="34" charset="0"/>
            </a:endParaRPr>
          </a:p>
        </p:txBody>
      </p:sp>
      <p:sp>
        <p:nvSpPr>
          <p:cNvPr id="3080" name="AutoShape 15"/>
          <p:cNvSpPr>
            <a:spLocks noChangeArrowheads="1"/>
          </p:cNvSpPr>
          <p:nvPr/>
        </p:nvSpPr>
        <p:spPr bwMode="auto">
          <a:xfrm>
            <a:off x="3939620" y="1376568"/>
            <a:ext cx="5928775" cy="527051"/>
          </a:xfrm>
          <a:prstGeom prst="wedgeRoundRectCallout">
            <a:avLst>
              <a:gd name="adj1" fmla="val -63620"/>
              <a:gd name="adj2" fmla="val -153"/>
              <a:gd name="adj3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>
                <a:latin typeface="Arial Rounded MT Bold" pitchFamily="34" charset="0"/>
              </a:rPr>
              <a:t>A fraction can be &gt;1 (a mixed number).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B7081B3-24FE-674C-B6FB-460FB088DD2D}"/>
              </a:ext>
            </a:extLst>
          </p:cNvPr>
          <p:cNvSpPr txBox="1"/>
          <p:nvPr/>
        </p:nvSpPr>
        <p:spPr>
          <a:xfrm>
            <a:off x="1508166" y="4581371"/>
            <a:ext cx="10046524" cy="1200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 Rounded MT Bold" panose="020F0704030504030204" pitchFamily="34" charset="77"/>
              </a:rPr>
              <a:t>A fraction is each one of these quotes. Over the next coming lessons, we will recap fractions to really understand what these quotes mean.</a:t>
            </a:r>
          </a:p>
        </p:txBody>
      </p:sp>
    </p:spTree>
    <p:extLst>
      <p:ext uri="{BB962C8B-B14F-4D97-AF65-F5344CB8AC3E}">
        <p14:creationId xmlns:p14="http://schemas.microsoft.com/office/powerpoint/2010/main" val="1650710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75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animBg="1"/>
      <p:bldP spid="3087" grpId="0" animBg="1"/>
      <p:bldP spid="3085" grpId="0" animBg="1"/>
      <p:bldP spid="3083" grpId="0" animBg="1"/>
      <p:bldP spid="308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3F1E4B-0580-404C-B008-DB16268C6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1/6 + 10/12 =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71B8B68-7F9D-4B41-B733-55EB085F8B56}"/>
              </a:ext>
            </a:extLst>
          </p:cNvPr>
          <p:cNvSpPr/>
          <p:nvPr/>
        </p:nvSpPr>
        <p:spPr>
          <a:xfrm>
            <a:off x="8593057" y="125524"/>
            <a:ext cx="3419872" cy="2862322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 Rounded MT Bold" panose="020F0704030504030204" pitchFamily="34" charset="77"/>
              </a:rPr>
              <a:t>changing the denominators so that they are the same using my times tables knowledge.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 Rounded MT Bold" panose="020F0704030504030204" pitchFamily="34" charset="77"/>
              </a:rPr>
              <a:t>adding the numerators together.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 Rounded MT Bold" panose="020F0704030504030204" pitchFamily="34" charset="77"/>
              </a:rPr>
              <a:t>converting to a mixed number if the fraction &gt;1.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 Rounded MT Bold" panose="020F0704030504030204" pitchFamily="34" charset="77"/>
              </a:rPr>
              <a:t>simplifying if this is possible.</a:t>
            </a:r>
          </a:p>
        </p:txBody>
      </p:sp>
      <p:sp>
        <p:nvSpPr>
          <p:cNvPr id="4" name="Right Arrow 3">
            <a:extLst>
              <a:ext uri="{FF2B5EF4-FFF2-40B4-BE49-F238E27FC236}">
                <a16:creationId xmlns:a16="http://schemas.microsoft.com/office/drawing/2014/main" id="{89A3C6FA-F6EA-6045-902B-A4E7E61D241A}"/>
              </a:ext>
            </a:extLst>
          </p:cNvPr>
          <p:cNvSpPr/>
          <p:nvPr/>
        </p:nvSpPr>
        <p:spPr>
          <a:xfrm>
            <a:off x="6560288" y="329609"/>
            <a:ext cx="1913861" cy="139286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A2D2761-1914-B746-8327-B7B89DAFCC31}"/>
              </a:ext>
            </a:extLst>
          </p:cNvPr>
          <p:cNvSpPr txBox="1"/>
          <p:nvPr/>
        </p:nvSpPr>
        <p:spPr>
          <a:xfrm>
            <a:off x="6560288" y="841375"/>
            <a:ext cx="1899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 Rounded MT Bold" panose="020F0704030504030204" pitchFamily="34" charset="77"/>
              </a:rPr>
              <a:t>Guide to follow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1270B63-1DD9-0A45-B988-61BF19E57A22}"/>
              </a:ext>
            </a:extLst>
          </p:cNvPr>
          <p:cNvSpPr txBox="1"/>
          <p:nvPr/>
        </p:nvSpPr>
        <p:spPr>
          <a:xfrm>
            <a:off x="1265274" y="1807535"/>
            <a:ext cx="658155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What you may remember is that we cannot add a fraction unless the denominators are the same (at the minute we have 6 and 12).</a:t>
            </a:r>
          </a:p>
          <a:p>
            <a:r>
              <a:rPr lang="en-US" dirty="0"/>
              <a:t>To make them the same we need to find a common multiple in both.</a:t>
            </a:r>
          </a:p>
          <a:p>
            <a:r>
              <a:rPr lang="en-US" dirty="0"/>
              <a:t>12 is in the 6 times table and the 12 times table. This means that it is going to be our common multiple.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1/6 = we need to multiple both the stop and bottom by 2 = 2/12</a:t>
            </a:r>
          </a:p>
          <a:p>
            <a:endParaRPr lang="en-US" dirty="0"/>
          </a:p>
          <a:p>
            <a:r>
              <a:rPr lang="en-US" dirty="0"/>
              <a:t>2/12 + 10/12 = 12/12 = 1 whole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7883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96D9E2-DC4A-144A-96B2-D48651C79A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15/18 + 4/6 =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71B8B68-7F9D-4B41-B733-55EB085F8B56}"/>
              </a:ext>
            </a:extLst>
          </p:cNvPr>
          <p:cNvSpPr/>
          <p:nvPr/>
        </p:nvSpPr>
        <p:spPr>
          <a:xfrm>
            <a:off x="8772128" y="566678"/>
            <a:ext cx="3419872" cy="2862322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 Rounded MT Bold" panose="020F0704030504030204" pitchFamily="34" charset="77"/>
              </a:rPr>
              <a:t>changing the denominators so that they are the same using my times tables knowledge.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 Rounded MT Bold" panose="020F0704030504030204" pitchFamily="34" charset="77"/>
              </a:rPr>
              <a:t>adding the numerators together.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 Rounded MT Bold" panose="020F0704030504030204" pitchFamily="34" charset="77"/>
              </a:rPr>
              <a:t>converting to a mixed number if the fraction &gt;1.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 Rounded MT Bold" panose="020F0704030504030204" pitchFamily="34" charset="77"/>
              </a:rPr>
              <a:t>simplifying if this is possible.</a:t>
            </a:r>
          </a:p>
        </p:txBody>
      </p:sp>
      <p:sp>
        <p:nvSpPr>
          <p:cNvPr id="4" name="Right Arrow 3">
            <a:extLst>
              <a:ext uri="{FF2B5EF4-FFF2-40B4-BE49-F238E27FC236}">
                <a16:creationId xmlns:a16="http://schemas.microsoft.com/office/drawing/2014/main" id="{177AAACF-EC18-924F-97C4-AF8C41105088}"/>
              </a:ext>
            </a:extLst>
          </p:cNvPr>
          <p:cNvSpPr/>
          <p:nvPr/>
        </p:nvSpPr>
        <p:spPr>
          <a:xfrm>
            <a:off x="6560288" y="329609"/>
            <a:ext cx="1913861" cy="139286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768C9BB-98A9-CE44-B343-DD68512B6ED9}"/>
              </a:ext>
            </a:extLst>
          </p:cNvPr>
          <p:cNvSpPr txBox="1"/>
          <p:nvPr/>
        </p:nvSpPr>
        <p:spPr>
          <a:xfrm>
            <a:off x="6560288" y="841375"/>
            <a:ext cx="1899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 Rounded MT Bold" panose="020F0704030504030204" pitchFamily="34" charset="77"/>
              </a:rPr>
              <a:t>Guide to follow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5C128FB-350F-E249-9A37-E212B4FD481E}"/>
              </a:ext>
            </a:extLst>
          </p:cNvPr>
          <p:cNvSpPr txBox="1"/>
          <p:nvPr/>
        </p:nvSpPr>
        <p:spPr>
          <a:xfrm>
            <a:off x="871869" y="1531089"/>
            <a:ext cx="749595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 Rounded MT Bold" panose="020F0704030504030204" pitchFamily="34" charset="77"/>
              </a:rPr>
              <a:t>Like the last question, both denominators are different. This means we are unable to add them at the moment. </a:t>
            </a:r>
          </a:p>
          <a:p>
            <a:r>
              <a:rPr lang="en-US" dirty="0">
                <a:latin typeface="Arial Rounded MT Bold" panose="020F0704030504030204" pitchFamily="34" charset="77"/>
              </a:rPr>
              <a:t>However, we can find a common multiple to allow us to add them.</a:t>
            </a:r>
          </a:p>
          <a:p>
            <a:r>
              <a:rPr lang="en-US" dirty="0">
                <a:latin typeface="Arial Rounded MT Bold" panose="020F0704030504030204" pitchFamily="34" charset="77"/>
              </a:rPr>
              <a:t>18 is in the 6 and 18 times table so this will be our common multiple.</a:t>
            </a:r>
          </a:p>
          <a:p>
            <a:endParaRPr lang="en-US" dirty="0">
              <a:latin typeface="Arial Rounded MT Bold" panose="020F0704030504030204" pitchFamily="34" charset="77"/>
            </a:endParaRPr>
          </a:p>
          <a:p>
            <a:r>
              <a:rPr lang="en-US" dirty="0">
                <a:latin typeface="Arial Rounded MT Bold" panose="020F0704030504030204" pitchFamily="34" charset="77"/>
              </a:rPr>
              <a:t>4/6 = multiplying both top and bottom by 3 = 12/18</a:t>
            </a:r>
          </a:p>
          <a:p>
            <a:endParaRPr lang="en-US" dirty="0">
              <a:latin typeface="Arial Rounded MT Bold" panose="020F0704030504030204" pitchFamily="34" charset="77"/>
            </a:endParaRPr>
          </a:p>
          <a:p>
            <a:r>
              <a:rPr lang="en-US" dirty="0">
                <a:latin typeface="Arial Rounded MT Bold" panose="020F0704030504030204" pitchFamily="34" charset="77"/>
              </a:rPr>
              <a:t>15/18 + 12/18 = 27/18</a:t>
            </a:r>
          </a:p>
          <a:p>
            <a:endParaRPr lang="en-US" dirty="0">
              <a:latin typeface="Arial Rounded MT Bold" panose="020F0704030504030204" pitchFamily="34" charset="77"/>
            </a:endParaRPr>
          </a:p>
          <a:p>
            <a:r>
              <a:rPr lang="en-US" dirty="0">
                <a:latin typeface="Arial Rounded MT Bold" panose="020F0704030504030204" pitchFamily="34" charset="77"/>
              </a:rPr>
              <a:t>The current answer we have is an improper fraction. We need to convert it to a mixed number.</a:t>
            </a:r>
          </a:p>
          <a:p>
            <a:r>
              <a:rPr lang="en-US" dirty="0">
                <a:latin typeface="Arial Rounded MT Bold" panose="020F0704030504030204" pitchFamily="34" charset="77"/>
              </a:rPr>
              <a:t>27/18 = How many times does 18 go into 27 (1)= 1 whole and 9/18 (9 is what remains)</a:t>
            </a:r>
          </a:p>
          <a:p>
            <a:r>
              <a:rPr lang="en-US" dirty="0">
                <a:latin typeface="Arial Rounded MT Bold" panose="020F0704030504030204" pitchFamily="34" charset="77"/>
              </a:rPr>
              <a:t>1 and 9/18 can be simplified. To do this we need to find a number which goes in to both (ideally the largest). 9 goes in to both as the largest number.</a:t>
            </a:r>
          </a:p>
          <a:p>
            <a:r>
              <a:rPr lang="en-US" u="sng" dirty="0">
                <a:latin typeface="Arial Rounded MT Bold" panose="020F0704030504030204" pitchFamily="34" charset="77"/>
              </a:rPr>
              <a:t>1 and ½ is our final answer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89221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1B8B68-7F9D-4B41-B733-55EB085F8B56}"/>
              </a:ext>
            </a:extLst>
          </p:cNvPr>
          <p:cNvSpPr/>
          <p:nvPr/>
        </p:nvSpPr>
        <p:spPr>
          <a:xfrm>
            <a:off x="8575009" y="566678"/>
            <a:ext cx="3419872" cy="2862322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 Rounded MT Bold" panose="020F0704030504030204" pitchFamily="34" charset="77"/>
              </a:rPr>
              <a:t>changing the denominators so that they are the same using my times tables knowledge.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 Rounded MT Bold" panose="020F0704030504030204" pitchFamily="34" charset="77"/>
              </a:rPr>
              <a:t>adding the numerators together.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 Rounded MT Bold" panose="020F0704030504030204" pitchFamily="34" charset="77"/>
              </a:rPr>
              <a:t>converting to a mixed number if the fraction &gt;1.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 Rounded MT Bold" panose="020F0704030504030204" pitchFamily="34" charset="77"/>
              </a:rPr>
              <a:t>simplifying if this is possible.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5328864"/>
              </p:ext>
            </p:extLst>
          </p:nvPr>
        </p:nvGraphicFramePr>
        <p:xfrm>
          <a:off x="1219200" y="564654"/>
          <a:ext cx="4383196" cy="1728192"/>
        </p:xfrm>
        <a:graphic>
          <a:graphicData uri="http://schemas.openxmlformats.org/drawingml/2006/table">
            <a:tbl>
              <a:tblPr firstRow="1" firstCol="1" bandRow="1"/>
              <a:tblGrid>
                <a:gridCol w="8761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6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69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69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69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342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800" dirty="0">
                          <a:effectLst/>
                          <a:latin typeface="Arial Rounded MT Bold" panose="020F0704030504030204" pitchFamily="34" charset="0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800" dirty="0">
                          <a:effectLst/>
                          <a:latin typeface="Arial Rounded MT Bold" panose="020F0704030504030204" pitchFamily="34" charset="0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800" dirty="0">
                          <a:effectLst/>
                          <a:latin typeface="Arial Rounded MT Bold" panose="020F0704030504030204" pitchFamily="34" charset="0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800" dirty="0">
                          <a:effectLst/>
                          <a:latin typeface="Arial Rounded MT Bold" panose="020F0704030504030204" pitchFamily="34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800" dirty="0">
                          <a:effectLst/>
                          <a:latin typeface="Arial Rounded MT Bold" panose="020F0704030504030204" pitchFamily="34" charset="0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800" dirty="0">
                          <a:effectLst/>
                          <a:latin typeface="Arial Rounded MT Bold" panose="020F0704030504030204" pitchFamily="34" charset="0"/>
                          <a:ea typeface="Calibri"/>
                          <a:cs typeface="Times New Roman"/>
                        </a:rPr>
                        <a:t>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800">
                          <a:effectLst/>
                          <a:latin typeface="Arial Rounded MT Bold" panose="020F0704030504030204" pitchFamily="34" charset="0"/>
                          <a:ea typeface="Calibri"/>
                          <a:cs typeface="Times New Roman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39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800" dirty="0">
                          <a:effectLst/>
                          <a:latin typeface="Arial Rounded MT Bold" panose="020F0704030504030204" pitchFamily="34" charset="0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800" dirty="0">
                          <a:effectLst/>
                          <a:latin typeface="Arial Rounded MT Bold" panose="020F0704030504030204" pitchFamily="34" charset="0"/>
                          <a:ea typeface="Calibri"/>
                          <a:cs typeface="Times New Roman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800" dirty="0">
                          <a:effectLst/>
                          <a:latin typeface="Arial Rounded MT Bold" panose="020F0704030504030204" pitchFamily="34" charset="0"/>
                          <a:ea typeface="Calibri"/>
                          <a:cs typeface="Times New Roman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0C6DD3F6-DCFD-1249-803F-4AF2DAF964DA}"/>
              </a:ext>
            </a:extLst>
          </p:cNvPr>
          <p:cNvSpPr txBox="1"/>
          <p:nvPr/>
        </p:nvSpPr>
        <p:spPr>
          <a:xfrm>
            <a:off x="1219200" y="2998381"/>
            <a:ext cx="662762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To find out what the missing numerator is, we need to use the first fraction and the answer. </a:t>
            </a:r>
          </a:p>
          <a:p>
            <a:r>
              <a:rPr lang="en-US" dirty="0"/>
              <a:t>First we need to make all the denominators the same.</a:t>
            </a:r>
          </a:p>
          <a:p>
            <a:r>
              <a:rPr lang="en-US" dirty="0"/>
              <a:t>Can 4 go in to 16 wholly? (yes 4x)</a:t>
            </a:r>
          </a:p>
          <a:p>
            <a:endParaRPr lang="en-US" dirty="0"/>
          </a:p>
          <a:p>
            <a:r>
              <a:rPr lang="en-US" dirty="0"/>
              <a:t>¾ x 4 = 12/16</a:t>
            </a:r>
          </a:p>
          <a:p>
            <a:r>
              <a:rPr lang="en-US" dirty="0"/>
              <a:t>Now that it is converted we can work out the missing numerator.</a:t>
            </a:r>
          </a:p>
          <a:p>
            <a:r>
              <a:rPr lang="en-US" dirty="0"/>
              <a:t>We are going to subtract the answer from our only complete fraction.</a:t>
            </a:r>
          </a:p>
          <a:p>
            <a:r>
              <a:rPr lang="en-US" dirty="0"/>
              <a:t>24/16 – 12/16 = 12/16</a:t>
            </a:r>
          </a:p>
          <a:p>
            <a:endParaRPr lang="en-US" dirty="0"/>
          </a:p>
          <a:p>
            <a:r>
              <a:rPr lang="en-US" dirty="0"/>
              <a:t>Our missing fraction is 12/16</a:t>
            </a:r>
          </a:p>
        </p:txBody>
      </p:sp>
    </p:spTree>
    <p:extLst>
      <p:ext uri="{BB962C8B-B14F-4D97-AF65-F5344CB8AC3E}">
        <p14:creationId xmlns:p14="http://schemas.microsoft.com/office/powerpoint/2010/main" val="15303196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140263-5108-CD42-A9BC-92CB25979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Rounded MT Bold" panose="020F0704030504030204" pitchFamily="34" charset="77"/>
              </a:rPr>
              <a:t>Remember to 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EB5DA3-4927-3D47-90DB-0E31F2D900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9E69DAD-38C1-1340-9D9D-3DDF8A8BD176}"/>
              </a:ext>
            </a:extLst>
          </p:cNvPr>
          <p:cNvSpPr/>
          <p:nvPr/>
        </p:nvSpPr>
        <p:spPr>
          <a:xfrm>
            <a:off x="1865864" y="2305615"/>
            <a:ext cx="9106936" cy="2246769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latin typeface="Arial Rounded MT Bold" panose="020F0704030504030204" pitchFamily="34" charset="77"/>
              </a:rPr>
              <a:t>change the denominators so that they are the same using my times tables knowledge.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latin typeface="Arial Rounded MT Bold" panose="020F0704030504030204" pitchFamily="34" charset="77"/>
              </a:rPr>
              <a:t>add the numerators together.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latin typeface="Arial Rounded MT Bold" panose="020F0704030504030204" pitchFamily="34" charset="77"/>
              </a:rPr>
              <a:t>convert to a mixed number if the fraction &gt;1.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latin typeface="Arial Rounded MT Bold" panose="020F0704030504030204" pitchFamily="34" charset="77"/>
              </a:rPr>
              <a:t>simplify if this is possible.</a:t>
            </a:r>
          </a:p>
        </p:txBody>
      </p:sp>
    </p:spTree>
    <p:extLst>
      <p:ext uri="{BB962C8B-B14F-4D97-AF65-F5344CB8AC3E}">
        <p14:creationId xmlns:p14="http://schemas.microsoft.com/office/powerpoint/2010/main" val="5319467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604</Words>
  <Application>Microsoft Macintosh PowerPoint</Application>
  <PresentationFormat>Widescreen</PresentationFormat>
  <Paragraphs>72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Arial Rounded MT Bold</vt:lpstr>
      <vt:lpstr>Calibri</vt:lpstr>
      <vt:lpstr>Calibri Light</vt:lpstr>
      <vt:lpstr>Franklin Gothic Book</vt:lpstr>
      <vt:lpstr>Office Theme</vt:lpstr>
      <vt:lpstr>Year 5 Revision Fractions</vt:lpstr>
      <vt:lpstr>Fractions</vt:lpstr>
      <vt:lpstr>PowerPoint Presentation</vt:lpstr>
      <vt:lpstr>1/6 + 10/12 =</vt:lpstr>
      <vt:lpstr>15/18 + 4/6 = </vt:lpstr>
      <vt:lpstr>PowerPoint Presentation</vt:lpstr>
      <vt:lpstr>Remember to ….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5 Measure Roman Numerals</dc:title>
  <dc:creator>Benjamin Hunt</dc:creator>
  <cp:lastModifiedBy>Benjamin Hunt</cp:lastModifiedBy>
  <cp:revision>23</cp:revision>
  <dcterms:created xsi:type="dcterms:W3CDTF">2020-05-25T12:41:35Z</dcterms:created>
  <dcterms:modified xsi:type="dcterms:W3CDTF">2020-06-20T11:34:20Z</dcterms:modified>
</cp:coreProperties>
</file>