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3"/>
  </p:notesMasterIdLst>
  <p:sldIdLst>
    <p:sldId id="256" r:id="rId2"/>
    <p:sldId id="277" r:id="rId3"/>
    <p:sldId id="292" r:id="rId4"/>
    <p:sldId id="293" r:id="rId5"/>
    <p:sldId id="294" r:id="rId6"/>
    <p:sldId id="285" r:id="rId7"/>
    <p:sldId id="289" r:id="rId8"/>
    <p:sldId id="295" r:id="rId9"/>
    <p:sldId id="291" r:id="rId10"/>
    <p:sldId id="296" r:id="rId11"/>
    <p:sldId id="26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3"/>
    <p:restoredTop sz="94650"/>
  </p:normalViewPr>
  <p:slideViewPr>
    <p:cSldViewPr snapToGrid="0" snapToObjects="1">
      <p:cViewPr varScale="1">
        <p:scale>
          <a:sx n="34" d="100"/>
          <a:sy n="34" d="100"/>
        </p:scale>
        <p:origin x="200" y="1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8CC8E-7E9A-164B-A781-9144559A2B0B}" type="datetimeFigureOut">
              <a:rPr lang="en-US" smtClean="0"/>
              <a:t>5/11/20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C4AE6-24B5-A74B-9A10-1EF2F9C8B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62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108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69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Count.</a:t>
            </a:r>
          </a:p>
          <a:p>
            <a:r>
              <a:rPr lang="en-GB" dirty="0"/>
              <a:t>Then,</a:t>
            </a:r>
            <a:r>
              <a:rPr lang="en-GB" baseline="0" dirty="0"/>
              <a:t> (L + W) x 2 to check.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493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Count.</a:t>
            </a:r>
          </a:p>
          <a:p>
            <a:r>
              <a:rPr lang="en-GB" dirty="0"/>
              <a:t>Then,</a:t>
            </a:r>
            <a:r>
              <a:rPr lang="en-GB" baseline="0" dirty="0"/>
              <a:t> (L + W) x 2 to check.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192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448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590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3859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675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 Measure</a:t>
            </a:r>
            <a:br>
              <a:rPr lang="en-GB" sz="6000" dirty="0"/>
            </a:br>
            <a:r>
              <a:rPr lang="en-GB" sz="6000" dirty="0"/>
              <a:t>Perimeter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dirty="0"/>
              <a:t>Week 5 Lesson 1 – measuring perimeter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08504" cy="114300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Arial Rounded MT Bold" panose="020F0704030504030204" pitchFamily="34" charset="0"/>
              </a:rPr>
              <a:t>What is the perimeter of this rectangle?</a:t>
            </a:r>
          </a:p>
        </p:txBody>
      </p:sp>
      <p:sp>
        <p:nvSpPr>
          <p:cNvPr id="4" name="Rectangle 3"/>
          <p:cNvSpPr/>
          <p:nvPr/>
        </p:nvSpPr>
        <p:spPr>
          <a:xfrm>
            <a:off x="3503712" y="2420888"/>
            <a:ext cx="5040560" cy="2232248"/>
          </a:xfrm>
          <a:prstGeom prst="rect">
            <a:avLst/>
          </a:prstGeom>
          <a:solidFill>
            <a:schemeClr val="bg2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340474" y="4653137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SassoonCRInfant" panose="02010503020300020003" pitchFamily="2" charset="0"/>
              </a:rPr>
              <a:t>4cm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44272" y="3244625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SassoonCRInfant" panose="02010503020300020003" pitchFamily="2" charset="0"/>
              </a:rPr>
              <a:t>2cm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31504" y="6030000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SassoonCRInfant" panose="02010503020300020003" pitchFamily="2" charset="0"/>
              </a:rPr>
              <a:t>Not to scale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B7C894-214A-7243-B18D-0C2CA324C185}"/>
              </a:ext>
            </a:extLst>
          </p:cNvPr>
          <p:cNvSpPr txBox="1"/>
          <p:nvPr/>
        </p:nvSpPr>
        <p:spPr>
          <a:xfrm>
            <a:off x="1178805" y="1377108"/>
            <a:ext cx="2060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(4 + 2) x 2 = 12cm </a:t>
            </a:r>
          </a:p>
        </p:txBody>
      </p:sp>
    </p:spTree>
    <p:extLst>
      <p:ext uri="{BB962C8B-B14F-4D97-AF65-F5344CB8AC3E}">
        <p14:creationId xmlns:p14="http://schemas.microsoft.com/office/powerpoint/2010/main" val="6155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6729" y="33649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dirty="0">
                <a:latin typeface="Arial Rounded MT Bold" panose="020F0704030504030204" pitchFamily="34" charset="0"/>
              </a:rPr>
              <a:t>Remember to </a:t>
            </a:r>
          </a:p>
          <a:p>
            <a:pPr marL="0" indent="0">
              <a:buNone/>
            </a:pPr>
            <a:endParaRPr lang="en-GB" sz="48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48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4800" dirty="0">
              <a:latin typeface="Arial Rounded MT Bold" panose="020F0704030504030204" pitchFamily="34" charset="0"/>
            </a:endParaRPr>
          </a:p>
          <a:p>
            <a:r>
              <a:rPr lang="en-GB" sz="4000" dirty="0">
                <a:latin typeface="Arial Rounded MT Bold" panose="020F0704030504030204" pitchFamily="34" charset="0"/>
              </a:rPr>
              <a:t>Count the squares carefully.</a:t>
            </a:r>
          </a:p>
          <a:p>
            <a:r>
              <a:rPr lang="en-GB" sz="4000" dirty="0">
                <a:latin typeface="Arial Rounded MT Bold" panose="020F0704030504030204" pitchFamily="34" charset="0"/>
              </a:rPr>
              <a:t>use the formula </a:t>
            </a:r>
            <a:r>
              <a:rPr lang="en-GB" sz="4000" b="1" u="sng" dirty="0">
                <a:solidFill>
                  <a:srgbClr val="FF0000"/>
                </a:solidFill>
                <a:latin typeface="Arial Rounded MT Bold" panose="020F0704030504030204" pitchFamily="34" charset="0"/>
              </a:rPr>
              <a:t>P = (L + W) x 2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340"/>
          <a:stretch/>
        </p:blipFill>
        <p:spPr bwMode="auto">
          <a:xfrm>
            <a:off x="1481271" y="766763"/>
            <a:ext cx="3240360" cy="254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6960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274"/>
            <a:ext cx="9144000" cy="1408502"/>
          </a:xfrm>
        </p:spPr>
        <p:txBody>
          <a:bodyPr>
            <a:noAutofit/>
          </a:bodyPr>
          <a:lstStyle/>
          <a:p>
            <a:r>
              <a:rPr lang="en-GB" sz="5400" b="1" u="sng" dirty="0">
                <a:latin typeface="Arial Rounded MT Bold" panose="020F0704030504030204" pitchFamily="34" charset="0"/>
              </a:rPr>
              <a:t>Perimeter – Key 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1"/>
            <a:ext cx="4427984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4800" dirty="0">
                <a:latin typeface="Arial Rounded MT Bold" panose="020F0704030504030204" pitchFamily="34" charset="0"/>
              </a:rPr>
              <a:t>When we measure all the way around the outside of a straight-sided shape.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340"/>
          <a:stretch/>
        </p:blipFill>
        <p:spPr bwMode="auto">
          <a:xfrm>
            <a:off x="6096001" y="2066188"/>
            <a:ext cx="4212533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0040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"/>
            <a:ext cx="925252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rial Rounded MT Bold" panose="020F0704030504030204" pitchFamily="34" charset="0"/>
              </a:rPr>
              <a:t>Sometimes, we are given squares when we are asked to measure perimeter (and this makes our job really easy)! Normally these square at are in your maths book at school are  1cm</a:t>
            </a:r>
            <a:r>
              <a:rPr lang="en-GB" baseline="30000" dirty="0">
                <a:latin typeface="Arial Rounded MT Bold" panose="020F0704030504030204" pitchFamily="34" charset="0"/>
              </a:rPr>
              <a:t>2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79576" y="1700809"/>
          <a:ext cx="7560840" cy="4779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935760" y="2780928"/>
            <a:ext cx="3168352" cy="1584176"/>
          </a:xfrm>
          <a:prstGeom prst="rect">
            <a:avLst/>
          </a:prstGeom>
          <a:solidFill>
            <a:srgbClr val="00B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94C726-8638-304D-B7A1-623B9D7BC598}"/>
              </a:ext>
            </a:extLst>
          </p:cNvPr>
          <p:cNvSpPr txBox="1"/>
          <p:nvPr/>
        </p:nvSpPr>
        <p:spPr>
          <a:xfrm>
            <a:off x="9840416" y="903383"/>
            <a:ext cx="23515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 can start off by counting the squares on the two different sized lengths that we have on this shape.</a:t>
            </a:r>
          </a:p>
        </p:txBody>
      </p:sp>
    </p:spTree>
    <p:extLst>
      <p:ext uri="{BB962C8B-B14F-4D97-AF65-F5344CB8AC3E}">
        <p14:creationId xmlns:p14="http://schemas.microsoft.com/office/powerpoint/2010/main" val="989397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"/>
            <a:ext cx="925252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rial Rounded MT Bold" panose="020F0704030504030204" pitchFamily="34" charset="0"/>
              </a:rPr>
              <a:t>Sometimes, we are given squares when we are asked to measure perimeter (and this makes our job really easy)! Normally these square at are in your maths book at school are  1cm</a:t>
            </a:r>
            <a:r>
              <a:rPr lang="en-GB" baseline="30000" dirty="0">
                <a:latin typeface="Arial Rounded MT Bold" panose="020F0704030504030204" pitchFamily="34" charset="0"/>
              </a:rPr>
              <a:t>2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753532"/>
              </p:ext>
            </p:extLst>
          </p:nvPr>
        </p:nvGraphicFramePr>
        <p:xfrm>
          <a:off x="2279576" y="1700809"/>
          <a:ext cx="7560840" cy="4779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935760" y="2780928"/>
            <a:ext cx="3168352" cy="1584176"/>
          </a:xfrm>
          <a:prstGeom prst="rect">
            <a:avLst/>
          </a:prstGeom>
          <a:solidFill>
            <a:srgbClr val="00B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94C726-8638-304D-B7A1-623B9D7BC598}"/>
              </a:ext>
            </a:extLst>
          </p:cNvPr>
          <p:cNvSpPr txBox="1"/>
          <p:nvPr/>
        </p:nvSpPr>
        <p:spPr>
          <a:xfrm>
            <a:off x="9840416" y="903383"/>
            <a:ext cx="235158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 can start off by counting the squares on the two different sized lengths that we have on this shape.</a:t>
            </a:r>
          </a:p>
          <a:p>
            <a:r>
              <a:rPr lang="en-US" dirty="0"/>
              <a:t>Because you know that the opposite side is the same size you can then multiply by two.</a:t>
            </a:r>
          </a:p>
          <a:p>
            <a:r>
              <a:rPr lang="en-US" dirty="0"/>
              <a:t>This is the same as 6 + 3 + 6 + 3.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(6 + 3) x 2 = 18cm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121482-450E-6040-AFDD-65A687D55FE9}"/>
              </a:ext>
            </a:extLst>
          </p:cNvPr>
          <p:cNvSpPr txBox="1"/>
          <p:nvPr/>
        </p:nvSpPr>
        <p:spPr>
          <a:xfrm>
            <a:off x="5167428" y="2262982"/>
            <a:ext cx="2351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6cm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036D7E-FADC-2942-9310-950181EBB972}"/>
              </a:ext>
            </a:extLst>
          </p:cNvPr>
          <p:cNvSpPr txBox="1"/>
          <p:nvPr/>
        </p:nvSpPr>
        <p:spPr>
          <a:xfrm>
            <a:off x="7104112" y="3343101"/>
            <a:ext cx="2351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3cm</a:t>
            </a:r>
          </a:p>
        </p:txBody>
      </p:sp>
    </p:spTree>
    <p:extLst>
      <p:ext uri="{BB962C8B-B14F-4D97-AF65-F5344CB8AC3E}">
        <p14:creationId xmlns:p14="http://schemas.microsoft.com/office/powerpoint/2010/main" val="56654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"/>
            <a:ext cx="9144000" cy="1628800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rial Rounded MT Bold" panose="020F0704030504030204" pitchFamily="34" charset="0"/>
              </a:rPr>
              <a:t>What is the perimeter of this rectangle?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79576" y="656693"/>
          <a:ext cx="7560840" cy="5841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439816" y="2780928"/>
            <a:ext cx="4824536" cy="108012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8B88E8-BBA1-3440-9530-0A28DEB09F74}"/>
              </a:ext>
            </a:extLst>
          </p:cNvPr>
          <p:cNvSpPr txBox="1"/>
          <p:nvPr/>
        </p:nvSpPr>
        <p:spPr>
          <a:xfrm>
            <a:off x="9840416" y="396607"/>
            <a:ext cx="22450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rule again with this one.</a:t>
            </a:r>
          </a:p>
          <a:p>
            <a:r>
              <a:rPr lang="en-US" dirty="0"/>
              <a:t>Count the squares you have on the different sides you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712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"/>
            <a:ext cx="9144000" cy="1628800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rial Rounded MT Bold" panose="020F0704030504030204" pitchFamily="34" charset="0"/>
              </a:rPr>
              <a:t>What is the perimeter of this rectangle?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79576" y="656693"/>
          <a:ext cx="7560840" cy="5841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439816" y="2780928"/>
            <a:ext cx="4824536" cy="108012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8B88E8-BBA1-3440-9530-0A28DEB09F74}"/>
              </a:ext>
            </a:extLst>
          </p:cNvPr>
          <p:cNvSpPr txBox="1"/>
          <p:nvPr/>
        </p:nvSpPr>
        <p:spPr>
          <a:xfrm>
            <a:off x="9840416" y="396607"/>
            <a:ext cx="22450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rule again with this one.</a:t>
            </a:r>
          </a:p>
          <a:p>
            <a:r>
              <a:rPr lang="en-US" dirty="0"/>
              <a:t>Count the squares you have on the different sides.</a:t>
            </a:r>
          </a:p>
          <a:p>
            <a:endParaRPr lang="en-US" dirty="0"/>
          </a:p>
          <a:p>
            <a:r>
              <a:rPr lang="en-US" dirty="0"/>
              <a:t> (2 + 9) x 2 =  22cm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54D84C-AAC5-874A-A155-ACE6EEC76CE7}"/>
              </a:ext>
            </a:extLst>
          </p:cNvPr>
          <p:cNvSpPr txBox="1"/>
          <p:nvPr/>
        </p:nvSpPr>
        <p:spPr>
          <a:xfrm>
            <a:off x="3823357" y="3059668"/>
            <a:ext cx="2351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2cm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080CD1-E44B-DF44-AFDA-9B5E00989478}"/>
              </a:ext>
            </a:extLst>
          </p:cNvPr>
          <p:cNvSpPr txBox="1"/>
          <p:nvPr/>
        </p:nvSpPr>
        <p:spPr>
          <a:xfrm>
            <a:off x="6601072" y="2411596"/>
            <a:ext cx="2351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9cm</a:t>
            </a:r>
          </a:p>
        </p:txBody>
      </p:sp>
    </p:spTree>
    <p:extLst>
      <p:ext uri="{BB962C8B-B14F-4D97-AF65-F5344CB8AC3E}">
        <p14:creationId xmlns:p14="http://schemas.microsoft.com/office/powerpoint/2010/main" val="3984433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08504" cy="114300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Arial Rounded MT Bold" panose="020F0704030504030204" pitchFamily="34" charset="0"/>
              </a:rPr>
              <a:t>We don’t </a:t>
            </a:r>
            <a:r>
              <a:rPr lang="en-GB" b="1" u="sng" dirty="0">
                <a:latin typeface="Arial Rounded MT Bold" panose="020F0704030504030204" pitchFamily="34" charset="0"/>
              </a:rPr>
              <a:t>NEED</a:t>
            </a:r>
            <a:r>
              <a:rPr lang="en-GB" dirty="0">
                <a:latin typeface="Arial Rounded MT Bold" panose="020F0704030504030204" pitchFamily="34" charset="0"/>
              </a:rPr>
              <a:t> the squares, though!</a:t>
            </a:r>
          </a:p>
        </p:txBody>
      </p:sp>
      <p:sp>
        <p:nvSpPr>
          <p:cNvPr id="4" name="Rectangle 3"/>
          <p:cNvSpPr/>
          <p:nvPr/>
        </p:nvSpPr>
        <p:spPr>
          <a:xfrm>
            <a:off x="3503712" y="2420888"/>
            <a:ext cx="5040560" cy="2232248"/>
          </a:xfrm>
          <a:prstGeom prst="rect">
            <a:avLst/>
          </a:prstGeom>
          <a:solidFill>
            <a:srgbClr val="00206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340474" y="4653137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SassoonCRInfant" panose="02010503020300020003" pitchFamily="2" charset="0"/>
              </a:rPr>
              <a:t>7cm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44272" y="3244625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SassoonCRInfant" panose="02010503020300020003" pitchFamily="2" charset="0"/>
              </a:rPr>
              <a:t>5cm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31504" y="6030000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SassoonCRInfant" panose="02010503020300020003" pitchFamily="2" charset="0"/>
              </a:rPr>
              <a:t>Not to scale</a:t>
            </a:r>
          </a:p>
        </p:txBody>
      </p:sp>
    </p:spTree>
    <p:extLst>
      <p:ext uri="{BB962C8B-B14F-4D97-AF65-F5344CB8AC3E}">
        <p14:creationId xmlns:p14="http://schemas.microsoft.com/office/powerpoint/2010/main" val="1306293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08504" cy="114300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Arial Rounded MT Bold" panose="020F0704030504030204" pitchFamily="34" charset="0"/>
              </a:rPr>
              <a:t>We don’t </a:t>
            </a:r>
            <a:r>
              <a:rPr lang="en-GB" b="1" u="sng" dirty="0">
                <a:latin typeface="Arial Rounded MT Bold" panose="020F0704030504030204" pitchFamily="34" charset="0"/>
              </a:rPr>
              <a:t>NEED</a:t>
            </a:r>
            <a:r>
              <a:rPr lang="en-GB" dirty="0">
                <a:latin typeface="Arial Rounded MT Bold" panose="020F0704030504030204" pitchFamily="34" charset="0"/>
              </a:rPr>
              <a:t> the squares, though!</a:t>
            </a:r>
          </a:p>
        </p:txBody>
      </p:sp>
      <p:sp>
        <p:nvSpPr>
          <p:cNvPr id="4" name="Rectangle 3"/>
          <p:cNvSpPr/>
          <p:nvPr/>
        </p:nvSpPr>
        <p:spPr>
          <a:xfrm>
            <a:off x="3503712" y="2420888"/>
            <a:ext cx="5040560" cy="2232248"/>
          </a:xfrm>
          <a:prstGeom prst="rect">
            <a:avLst/>
          </a:prstGeom>
          <a:solidFill>
            <a:srgbClr val="00206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340474" y="4653137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SassoonCRInfant" panose="02010503020300020003" pitchFamily="2" charset="0"/>
              </a:rPr>
              <a:t>7cm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44272" y="3244625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SassoonCRInfant" panose="02010503020300020003" pitchFamily="2" charset="0"/>
              </a:rPr>
              <a:t>5cm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31504" y="6030000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SassoonCRInfant" panose="02010503020300020003" pitchFamily="2" charset="0"/>
              </a:rPr>
              <a:t>Not to scale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486EED-BB44-C94D-A2D2-4AE0FE7FF54A}"/>
              </a:ext>
            </a:extLst>
          </p:cNvPr>
          <p:cNvSpPr txBox="1"/>
          <p:nvPr/>
        </p:nvSpPr>
        <p:spPr>
          <a:xfrm>
            <a:off x="980501" y="1266940"/>
            <a:ext cx="2523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(7 + 5) x 2 = 24 cm </a:t>
            </a:r>
          </a:p>
        </p:txBody>
      </p:sp>
    </p:spTree>
    <p:extLst>
      <p:ext uri="{BB962C8B-B14F-4D97-AF65-F5344CB8AC3E}">
        <p14:creationId xmlns:p14="http://schemas.microsoft.com/office/powerpoint/2010/main" val="174059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08504" cy="114300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Arial Rounded MT Bold" panose="020F0704030504030204" pitchFamily="34" charset="0"/>
              </a:rPr>
              <a:t>What is the perimeter of this rectangle?</a:t>
            </a:r>
          </a:p>
        </p:txBody>
      </p:sp>
      <p:sp>
        <p:nvSpPr>
          <p:cNvPr id="4" name="Rectangle 3"/>
          <p:cNvSpPr/>
          <p:nvPr/>
        </p:nvSpPr>
        <p:spPr>
          <a:xfrm>
            <a:off x="3503712" y="2420888"/>
            <a:ext cx="5040560" cy="2232248"/>
          </a:xfrm>
          <a:prstGeom prst="rect">
            <a:avLst/>
          </a:prstGeom>
          <a:solidFill>
            <a:schemeClr val="bg2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340474" y="4653137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SassoonCRInfant" panose="02010503020300020003" pitchFamily="2" charset="0"/>
              </a:rPr>
              <a:t>4cm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44272" y="3244625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SassoonCRInfant" panose="02010503020300020003" pitchFamily="2" charset="0"/>
              </a:rPr>
              <a:t>2cm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31504" y="6030000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SassoonCRInfant" panose="02010503020300020003" pitchFamily="2" charset="0"/>
              </a:rPr>
              <a:t>Not to scale</a:t>
            </a:r>
          </a:p>
        </p:txBody>
      </p:sp>
    </p:spTree>
    <p:extLst>
      <p:ext uri="{BB962C8B-B14F-4D97-AF65-F5344CB8AC3E}">
        <p14:creationId xmlns:p14="http://schemas.microsoft.com/office/powerpoint/2010/main" val="4103057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370</Words>
  <Application>Microsoft Macintosh PowerPoint</Application>
  <PresentationFormat>Widescreen</PresentationFormat>
  <Paragraphs>62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Rounded MT Bold</vt:lpstr>
      <vt:lpstr>Calibri</vt:lpstr>
      <vt:lpstr>Calibri Light</vt:lpstr>
      <vt:lpstr>Franklin Gothic Book</vt:lpstr>
      <vt:lpstr>SassoonCRInfant</vt:lpstr>
      <vt:lpstr>Office Theme</vt:lpstr>
      <vt:lpstr>Year 5 Measure Perimeter</vt:lpstr>
      <vt:lpstr>Perimeter – Key message</vt:lpstr>
      <vt:lpstr>PowerPoint Presentation</vt:lpstr>
      <vt:lpstr>PowerPoint Presentation</vt:lpstr>
      <vt:lpstr>PowerPoint Presentation</vt:lpstr>
      <vt:lpstr>PowerPoint Presentation</vt:lpstr>
      <vt:lpstr>We don’t NEED the squares, though!</vt:lpstr>
      <vt:lpstr>We don’t NEED the squares, though!</vt:lpstr>
      <vt:lpstr>What is the perimeter of this rectangle?</vt:lpstr>
      <vt:lpstr>What is the perimeter of this rectangle?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5 Measure Volume</dc:title>
  <dc:creator>Benjamin Hunt</dc:creator>
  <cp:lastModifiedBy>Benjamin Hunt</cp:lastModifiedBy>
  <cp:revision>3</cp:revision>
  <dcterms:created xsi:type="dcterms:W3CDTF">2020-05-05T15:35:37Z</dcterms:created>
  <dcterms:modified xsi:type="dcterms:W3CDTF">2020-05-11T12:42:06Z</dcterms:modified>
</cp:coreProperties>
</file>