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17" r:id="rId3"/>
    <p:sldId id="319" r:id="rId4"/>
    <p:sldId id="318" r:id="rId5"/>
    <p:sldId id="320" r:id="rId6"/>
    <p:sldId id="321" r:id="rId7"/>
    <p:sldId id="322" r:id="rId8"/>
    <p:sldId id="323" r:id="rId9"/>
    <p:sldId id="325" r:id="rId10"/>
    <p:sldId id="326" r:id="rId11"/>
    <p:sldId id="31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49F50-409E-4392-A5CE-239CFDB23506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567E3-D015-4B6C-BF3D-C99C8B44B2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9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6EFF7-9790-4933-A22F-EF480849826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7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A6586-2D35-49C4-9734-975988F0F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6BA0A-768E-438C-97F7-32ADEA903E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68EDD-7A6A-4A54-93AD-C13EDE10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3BB84-26EF-4562-8C7D-5123CB1F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FF333-8312-4025-90FD-14524A00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FFBE-0FF3-4A73-AC3F-998E83A76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F407D-16F3-42BA-9CBE-C0CCF6A46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F1150-BE44-4CB7-B9F3-60400648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02583-AF6A-492F-815D-06397F74F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E7A38-9E92-412F-A5D7-58ACBF0D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9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7E60AC-5330-4D60-98A9-144AF367C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6DD4B-80FE-494E-B9A7-2B085171F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CEFC4-D0FA-4F33-B22E-6882EEF37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8CD2F-BC85-47A4-9ECD-E5D94FA79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40ABB-257F-4773-A961-B6CAF732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92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1C6FB-78BD-4DEF-8CF0-DE4AE3823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4418-A51C-4501-A36C-48230AAEE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41225-963D-4D82-A57D-BDE39FA5D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58192-9C7C-495E-A3AC-71D8217E8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B17A6-F2B9-4618-9334-8A20CDFD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B77A0-BDDD-43EA-A70C-0BC276FFF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CD05E-6EFD-4CA6-B8B3-BFFF28A6F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17166-21A6-4A35-851F-26DF8113A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A2931-B882-4AFF-8FE0-E91A85CB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AF711-D8C1-4633-9936-7B6279C2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04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D15A-D038-4EB5-996F-B4336BDF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67D2A-161F-4862-82D0-A2E326954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C4EDA-BB14-4B0C-A0A2-79BB731FD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10BA7-E089-4DDC-8108-6EF7A866F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EB131-E19F-46EC-A7D8-80EE6A1B0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92EBC-1690-4418-9AD4-EAC2CE11B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37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AD28-0C01-4618-A598-3F5F16AEA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D84CB-41AD-47EA-BDF2-DC847FC10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BD336-C1AD-498A-AA6B-E75786D3F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5705D4-886A-458A-AC44-7AD095598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9C4F1-065F-44FD-8A85-7E44D68948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F6D598-E4E0-4499-B431-D28442F8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A4B77C-D1D0-4C7B-A2A3-4D019264A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D2E47B-8D05-4330-9CA2-158F26FD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77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F3C4E-D723-414C-81BC-7F07D909F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69FAF-E605-442C-917F-2DEC72B8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2E6B8-8B0A-4262-91A2-A71BB67D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882A5B-BDAE-4F4E-AB3E-50822B77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2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6741DD-62B5-4D69-8142-AAA2669D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C5702E-3279-4C73-9692-857466FC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EBD0C-264F-48DA-B1D1-C6C8D55D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76276-1A8D-4770-8794-BE1E03456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0D957-D72C-45E5-9225-0F19BE203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72-0413-427F-A5C2-BE0466648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FE1FD-3721-40B6-8059-C823893F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EBB1D-A9F6-4353-8382-E3A22B63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1D3EC-5D97-4BDF-ACC6-0FC3CF0F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2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3CA83-1D40-4CEE-A235-0FD5DE768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B8FE9-CBF4-4DE1-AB24-199BE47B6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9CE8C-D7BE-47F3-B8EB-13D73043D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5AEB2-BF82-4E0E-A997-2A356ABF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AFF73-0462-4CBF-A9C3-C6FD4888F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B2905-5A91-410B-8C21-EE87C6E17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9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2A0C48-33A0-4A60-A382-7F572FFE0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E9027-3318-4F12-913B-EFC78F46B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88FB6-2D24-4A8B-90D5-254B6DDD46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5CA05-C46E-43D0-BF8B-1FC41F64C990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D4F1A-7237-435C-AAF1-374F36D82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25C0E-8920-4F53-905F-02795A756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AF10-90D5-48B3-B8C2-3604ACEB15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714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1524000" y="1775104"/>
            <a:ext cx="9144000" cy="1179443"/>
          </a:xfrm>
          <a:prstGeom prst="rect">
            <a:avLst/>
          </a:prstGeom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  <a:latin typeface="Arial Rounded MT Bold" panose="020F0704030504030204" pitchFamily="34" charset="0"/>
              </a:rPr>
              <a:t>Monday: </a:t>
            </a:r>
            <a:r>
              <a:rPr lang="en-GB" dirty="0">
                <a:solidFill>
                  <a:srgbClr val="00B0F0"/>
                </a:solidFill>
                <a:latin typeface="Arial Rounded MT Bold" panose="020F0704030504030204" pitchFamily="34" charset="0"/>
              </a:rPr>
              <a:t>Spelling</a:t>
            </a:r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FFCCD1-2300-44A8-AE80-0CB39E91077B}"/>
              </a:ext>
            </a:extLst>
          </p:cNvPr>
          <p:cNvSpPr txBox="1"/>
          <p:nvPr/>
        </p:nvSpPr>
        <p:spPr>
          <a:xfrm>
            <a:off x="1689462" y="3286477"/>
            <a:ext cx="30822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tious</a:t>
            </a:r>
            <a:endParaRPr lang="en-GB" sz="6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cious</a:t>
            </a:r>
            <a:endParaRPr lang="en-GB" sz="6000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5" descr="A cat sitting on top of a raccoon&#10;&#10;Description automatically generated">
            <a:extLst>
              <a:ext uri="{FF2B5EF4-FFF2-40B4-BE49-F238E27FC236}">
                <a16:creationId xmlns:a16="http://schemas.microsoft.com/office/drawing/2014/main" id="{659CE564-6029-4550-917D-8BC35D967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594" y="3116198"/>
            <a:ext cx="4978944" cy="332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B30C9-11AD-4757-9335-BB96B38395C9}"/>
              </a:ext>
            </a:extLst>
          </p:cNvPr>
          <p:cNvSpPr txBox="1"/>
          <p:nvPr/>
        </p:nvSpPr>
        <p:spPr>
          <a:xfrm>
            <a:off x="487679" y="334271"/>
            <a:ext cx="3082291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tious</a:t>
            </a:r>
            <a:endParaRPr lang="en-GB" sz="6000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CDACF-D13E-4D15-92D8-889A0CDDE295}"/>
              </a:ext>
            </a:extLst>
          </p:cNvPr>
          <p:cNvSpPr txBox="1"/>
          <p:nvPr/>
        </p:nvSpPr>
        <p:spPr>
          <a:xfrm>
            <a:off x="5282812" y="196398"/>
            <a:ext cx="71453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However, there are some exceptions.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-619587" y="3655902"/>
            <a:ext cx="591312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Conscientious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Scrumptious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874AB1-E838-45B0-AF96-9038B35D0B43}"/>
              </a:ext>
            </a:extLst>
          </p:cNvPr>
          <p:cNvSpPr txBox="1"/>
          <p:nvPr/>
        </p:nvSpPr>
        <p:spPr>
          <a:xfrm>
            <a:off x="242478" y="5918223"/>
            <a:ext cx="117070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These words are adjectives that have not followed the rule. These words come from the following nouns… 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D5D69F-C82F-4C8A-B8EC-A425D38D755F}"/>
              </a:ext>
            </a:extLst>
          </p:cNvPr>
          <p:cNvSpPr txBox="1"/>
          <p:nvPr/>
        </p:nvSpPr>
        <p:spPr>
          <a:xfrm>
            <a:off x="4132652" y="3904405"/>
            <a:ext cx="781686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(Conscience- right or wrong/thinking)</a:t>
            </a:r>
          </a:p>
          <a:p>
            <a:pPr algn="ctr"/>
            <a:r>
              <a:rPr lang="en-GB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(Sumptuous- expensive-looking)</a:t>
            </a:r>
          </a:p>
          <a:p>
            <a:pPr algn="ctr"/>
            <a:endParaRPr lang="en-GB" dirty="0"/>
          </a:p>
        </p:txBody>
      </p:sp>
      <p:pic>
        <p:nvPicPr>
          <p:cNvPr id="7" name="Picture 6" descr="A picture containing window, table, sitting, young&#10;&#10;Description automatically generated">
            <a:extLst>
              <a:ext uri="{FF2B5EF4-FFF2-40B4-BE49-F238E27FC236}">
                <a16:creationId xmlns:a16="http://schemas.microsoft.com/office/drawing/2014/main" id="{129AD792-F20A-4B4B-BCB8-03393DB87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029" y="1792550"/>
            <a:ext cx="2419350" cy="1609725"/>
          </a:xfrm>
          <a:prstGeom prst="rect">
            <a:avLst/>
          </a:prstGeom>
        </p:spPr>
      </p:pic>
      <p:pic>
        <p:nvPicPr>
          <p:cNvPr id="11" name="Picture 10" descr="A piece of chocolate cake on a plate&#10;&#10;Description automatically generated">
            <a:extLst>
              <a:ext uri="{FF2B5EF4-FFF2-40B4-BE49-F238E27FC236}">
                <a16:creationId xmlns:a16="http://schemas.microsoft.com/office/drawing/2014/main" id="{46B3FB7E-743E-463E-A215-EFF12630C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972" y="1828743"/>
            <a:ext cx="27146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1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pelling Scribble | Spelling words, Spelling activities, Teaching">
            <a:extLst>
              <a:ext uri="{FF2B5EF4-FFF2-40B4-BE49-F238E27FC236}">
                <a16:creationId xmlns:a16="http://schemas.microsoft.com/office/drawing/2014/main" id="{63E657B0-D69D-4403-811A-B50F335DB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117" y="1325336"/>
            <a:ext cx="4914900" cy="501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79A438E-4B19-4197-995F-D3A3BABD86F5}"/>
              </a:ext>
            </a:extLst>
          </p:cNvPr>
          <p:cNvSpPr/>
          <p:nvPr/>
        </p:nvSpPr>
        <p:spPr>
          <a:xfrm>
            <a:off x="184590" y="520035"/>
            <a:ext cx="6128184" cy="6124754"/>
          </a:xfrm>
          <a:prstGeom prst="rect">
            <a:avLst/>
          </a:prstGeom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2800" dirty="0">
                <a:latin typeface="Arial Rounded MT Bold" panose="020F0704030504030204" pitchFamily="34" charset="0"/>
              </a:rPr>
              <a:t>Scribble on your page. In the gaps, practise spelling the following words: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Ambitious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Cautious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Fictitious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Infectious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Pretentious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Anxious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Obnoxious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Vicious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Atrocious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Precious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 Rounded MT Bold" panose="020F0704030504030204" pitchFamily="34" charset="0"/>
              </a:rPr>
              <a:t>Suspicious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9F230D1-DA85-4B82-A30D-C392214EEAD1}"/>
              </a:ext>
            </a:extLst>
          </p:cNvPr>
          <p:cNvSpPr/>
          <p:nvPr/>
        </p:nvSpPr>
        <p:spPr>
          <a:xfrm>
            <a:off x="3644537" y="1998617"/>
            <a:ext cx="2730137" cy="4689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 Rounded MT Bold" panose="020F0704030504030204" pitchFamily="34" charset="0"/>
              </a:rPr>
              <a:t>Some of these words may be completely new to you. </a:t>
            </a:r>
          </a:p>
          <a:p>
            <a:pPr algn="ctr"/>
            <a:endParaRPr lang="en-GB" dirty="0"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latin typeface="Arial Rounded MT Bold" panose="020F0704030504030204" pitchFamily="34" charset="0"/>
              </a:rPr>
              <a:t>Use the internet or a dictionary to find the meanings. </a:t>
            </a:r>
          </a:p>
          <a:p>
            <a:pPr algn="ctr"/>
            <a:endParaRPr lang="en-GB" dirty="0"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latin typeface="Arial Rounded MT Bold" panose="020F0704030504030204" pitchFamily="34" charset="0"/>
              </a:rPr>
              <a:t>Extension- Find some more –</a:t>
            </a:r>
            <a:r>
              <a:rPr lang="en-GB" dirty="0" err="1">
                <a:latin typeface="Arial Rounded MT Bold" panose="020F0704030504030204" pitchFamily="34" charset="0"/>
              </a:rPr>
              <a:t>tious</a:t>
            </a:r>
            <a:r>
              <a:rPr lang="en-GB" dirty="0">
                <a:latin typeface="Arial Rounded MT Bold" panose="020F0704030504030204" pitchFamily="34" charset="0"/>
              </a:rPr>
              <a:t> and –</a:t>
            </a:r>
            <a:r>
              <a:rPr lang="en-GB" dirty="0" err="1">
                <a:latin typeface="Arial Rounded MT Bold" panose="020F0704030504030204" pitchFamily="34" charset="0"/>
              </a:rPr>
              <a:t>cious</a:t>
            </a:r>
            <a:r>
              <a:rPr lang="en-GB" dirty="0">
                <a:latin typeface="Arial Rounded MT Bold" panose="020F0704030504030204" pitchFamily="34" charset="0"/>
              </a:rPr>
              <a:t> words. Define them and put them in a sentence! </a:t>
            </a:r>
          </a:p>
        </p:txBody>
      </p:sp>
    </p:spTree>
    <p:extLst>
      <p:ext uri="{BB962C8B-B14F-4D97-AF65-F5344CB8AC3E}">
        <p14:creationId xmlns:p14="http://schemas.microsoft.com/office/powerpoint/2010/main" val="126723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B30C9-11AD-4757-9335-BB96B38395C9}"/>
              </a:ext>
            </a:extLst>
          </p:cNvPr>
          <p:cNvSpPr txBox="1"/>
          <p:nvPr/>
        </p:nvSpPr>
        <p:spPr>
          <a:xfrm>
            <a:off x="487679" y="334271"/>
            <a:ext cx="3082291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tious</a:t>
            </a:r>
            <a:endParaRPr lang="en-GB" sz="6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cious</a:t>
            </a:r>
            <a:endParaRPr lang="en-GB" sz="6000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CDACF-D13E-4D15-92D8-889A0CDDE295}"/>
              </a:ext>
            </a:extLst>
          </p:cNvPr>
          <p:cNvSpPr txBox="1"/>
          <p:nvPr/>
        </p:nvSpPr>
        <p:spPr>
          <a:xfrm>
            <a:off x="4558937" y="334271"/>
            <a:ext cx="71453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Both of these suffixes make the /</a:t>
            </a:r>
            <a:r>
              <a:rPr lang="en-GB" sz="44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shuhs</a:t>
            </a:r>
            <a:r>
              <a:rPr lang="en-GB" sz="4400" dirty="0">
                <a:latin typeface="Arial Rounded MT Bold" panose="020F0704030504030204" pitchFamily="34" charset="0"/>
              </a:rPr>
              <a:t>/ sound</a:t>
            </a:r>
            <a:r>
              <a:rPr lang="en-GB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455990" y="2818148"/>
            <a:ext cx="59131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For example, in this picture we can see a lot of space in the attic. 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pic>
        <p:nvPicPr>
          <p:cNvPr id="7" name="Picture 6" descr="A picture containing building, indoor, floor, wood&#10;&#10;Description automatically generated">
            <a:extLst>
              <a:ext uri="{FF2B5EF4-FFF2-40B4-BE49-F238E27FC236}">
                <a16:creationId xmlns:a16="http://schemas.microsoft.com/office/drawing/2014/main" id="{2D6D1995-1548-4D3E-B5F7-215BEAE7F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4450" y="2733603"/>
            <a:ext cx="4326949" cy="28853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7874AB1-E838-45B0-AF96-9038B35D0B43}"/>
              </a:ext>
            </a:extLst>
          </p:cNvPr>
          <p:cNvSpPr txBox="1"/>
          <p:nvPr/>
        </p:nvSpPr>
        <p:spPr>
          <a:xfrm>
            <a:off x="242478" y="6088559"/>
            <a:ext cx="117070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We could say that the attic is spacious.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B30C9-11AD-4757-9335-BB96B38395C9}"/>
              </a:ext>
            </a:extLst>
          </p:cNvPr>
          <p:cNvSpPr txBox="1"/>
          <p:nvPr/>
        </p:nvSpPr>
        <p:spPr>
          <a:xfrm>
            <a:off x="487679" y="334271"/>
            <a:ext cx="3082291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tious</a:t>
            </a:r>
            <a:endParaRPr lang="en-GB" sz="6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cious</a:t>
            </a:r>
            <a:endParaRPr lang="en-GB" sz="6000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CDACF-D13E-4D15-92D8-889A0CDDE295}"/>
              </a:ext>
            </a:extLst>
          </p:cNvPr>
          <p:cNvSpPr txBox="1"/>
          <p:nvPr/>
        </p:nvSpPr>
        <p:spPr>
          <a:xfrm>
            <a:off x="6275191" y="258102"/>
            <a:ext cx="55223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By adding the suffix -</a:t>
            </a:r>
            <a:r>
              <a:rPr lang="en-GB" sz="4400" dirty="0" err="1">
                <a:latin typeface="Arial Rounded MT Bold" panose="020F0704030504030204" pitchFamily="34" charset="0"/>
              </a:rPr>
              <a:t>cious</a:t>
            </a:r>
            <a:r>
              <a:rPr lang="en-GB" sz="4400" dirty="0">
                <a:latin typeface="Arial Rounded MT Bold" panose="020F0704030504030204" pitchFamily="34" charset="0"/>
              </a:rPr>
              <a:t> to the root word, we have turned a noun into an adjective.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455990" y="2818148"/>
            <a:ext cx="59131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Space (noun)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Spacious (adjective)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pic>
        <p:nvPicPr>
          <p:cNvPr id="7" name="Picture 6" descr="A picture containing building, indoor, floor, wood&#10;&#10;Description automatically generated">
            <a:extLst>
              <a:ext uri="{FF2B5EF4-FFF2-40B4-BE49-F238E27FC236}">
                <a16:creationId xmlns:a16="http://schemas.microsoft.com/office/drawing/2014/main" id="{2D6D1995-1548-4D3E-B5F7-215BEAE7F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908" y="3735977"/>
            <a:ext cx="4326949" cy="288531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AADC29-4670-42A1-8B35-FB36708517FD}"/>
              </a:ext>
            </a:extLst>
          </p:cNvPr>
          <p:cNvCxnSpPr/>
          <p:nvPr/>
        </p:nvCxnSpPr>
        <p:spPr>
          <a:xfrm>
            <a:off x="3161211" y="3735977"/>
            <a:ext cx="0" cy="16851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69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5665471" y="334271"/>
            <a:ext cx="59131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>
                <a:latin typeface="Arial Rounded MT Bold" panose="020F0704030504030204" pitchFamily="34" charset="0"/>
              </a:rPr>
              <a:t>RULE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If the root word ends in –</a:t>
            </a:r>
            <a:r>
              <a:rPr lang="en-GB" sz="4400" dirty="0" err="1">
                <a:latin typeface="Arial Rounded MT Bold" panose="020F0704030504030204" pitchFamily="34" charset="0"/>
              </a:rPr>
              <a:t>ce</a:t>
            </a:r>
            <a:r>
              <a:rPr lang="en-GB" sz="4400" dirty="0">
                <a:latin typeface="Arial Rounded MT Bold" panose="020F0704030504030204" pitchFamily="34" charset="0"/>
              </a:rPr>
              <a:t>, remove the 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–</a:t>
            </a:r>
            <a:r>
              <a:rPr lang="en-GB" sz="4400" dirty="0" err="1">
                <a:latin typeface="Arial Rounded MT Bold" panose="020F0704030504030204" pitchFamily="34" charset="0"/>
              </a:rPr>
              <a:t>ce</a:t>
            </a:r>
            <a:r>
              <a:rPr lang="en-GB" sz="4400" dirty="0">
                <a:latin typeface="Arial Rounded MT Bold" panose="020F0704030504030204" pitchFamily="34" charset="0"/>
              </a:rPr>
              <a:t> and replace it with –</a:t>
            </a:r>
            <a:r>
              <a:rPr lang="en-GB" sz="4400" dirty="0" err="1">
                <a:latin typeface="Arial Rounded MT Bold" panose="020F0704030504030204" pitchFamily="34" charset="0"/>
              </a:rPr>
              <a:t>cious</a:t>
            </a:r>
            <a:r>
              <a:rPr lang="en-GB" sz="4400" dirty="0">
                <a:latin typeface="Arial Rounded MT Bold" panose="020F0704030504030204" pitchFamily="34" charset="0"/>
              </a:rPr>
              <a:t>.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AADC29-4670-42A1-8B35-FB36708517FD}"/>
              </a:ext>
            </a:extLst>
          </p:cNvPr>
          <p:cNvCxnSpPr>
            <a:cxnSpLocks/>
          </p:cNvCxnSpPr>
          <p:nvPr/>
        </p:nvCxnSpPr>
        <p:spPr>
          <a:xfrm>
            <a:off x="2534194" y="5421086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C7EE-850E-4CE9-BED7-DB6E25412707}"/>
              </a:ext>
            </a:extLst>
          </p:cNvPr>
          <p:cNvSpPr txBox="1"/>
          <p:nvPr/>
        </p:nvSpPr>
        <p:spPr>
          <a:xfrm>
            <a:off x="461007" y="4897866"/>
            <a:ext cx="1111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 Rounded MT Bold" panose="020F0704030504030204" pitchFamily="34" charset="0"/>
              </a:rPr>
              <a:t>Space                 </a:t>
            </a:r>
            <a:r>
              <a:rPr lang="en-GB" sz="4400" dirty="0" err="1">
                <a:latin typeface="Arial Rounded MT Bold" panose="020F0704030504030204" pitchFamily="34" charset="0"/>
              </a:rPr>
              <a:t>Space</a:t>
            </a:r>
            <a:r>
              <a:rPr lang="en-GB" sz="4400" dirty="0">
                <a:latin typeface="Arial Rounded MT Bold" panose="020F0704030504030204" pitchFamily="34" charset="0"/>
              </a:rPr>
              <a:t>               Spacious</a:t>
            </a:r>
          </a:p>
          <a:p>
            <a:pPr algn="ctr"/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3DBED-3177-4E3A-A346-D4148EB60377}"/>
              </a:ext>
            </a:extLst>
          </p:cNvPr>
          <p:cNvCxnSpPr>
            <a:cxnSpLocks/>
          </p:cNvCxnSpPr>
          <p:nvPr/>
        </p:nvCxnSpPr>
        <p:spPr>
          <a:xfrm>
            <a:off x="6618514" y="5421086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A889241-75B3-4789-8777-E5414A88F45A}"/>
              </a:ext>
            </a:extLst>
          </p:cNvPr>
          <p:cNvCxnSpPr/>
          <p:nvPr/>
        </p:nvCxnSpPr>
        <p:spPr>
          <a:xfrm>
            <a:off x="5665471" y="4897866"/>
            <a:ext cx="800643" cy="849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713591-C568-476D-8D60-4708CD814D64}"/>
              </a:ext>
            </a:extLst>
          </p:cNvPr>
          <p:cNvCxnSpPr>
            <a:cxnSpLocks/>
          </p:cNvCxnSpPr>
          <p:nvPr/>
        </p:nvCxnSpPr>
        <p:spPr>
          <a:xfrm flipV="1">
            <a:off x="5665471" y="4897866"/>
            <a:ext cx="800643" cy="8069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2185753-2ABE-47C7-BE3B-4BCD2AC7270A}"/>
              </a:ext>
            </a:extLst>
          </p:cNvPr>
          <p:cNvSpPr txBox="1"/>
          <p:nvPr/>
        </p:nvSpPr>
        <p:spPr>
          <a:xfrm>
            <a:off x="487679" y="5811560"/>
            <a:ext cx="1111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 Rounded MT Bold" panose="020F0704030504030204" pitchFamily="34" charset="0"/>
              </a:rPr>
              <a:t>(Noun)                                            (Adjective)</a:t>
            </a:r>
          </a:p>
          <a:p>
            <a:pPr algn="ctr"/>
            <a:endParaRPr lang="en-GB" dirty="0"/>
          </a:p>
        </p:txBody>
      </p:sp>
      <p:pic>
        <p:nvPicPr>
          <p:cNvPr id="23" name="Picture 22" descr="A picture containing building, indoor, floor, wood&#10;&#10;Description automatically generated">
            <a:extLst>
              <a:ext uri="{FF2B5EF4-FFF2-40B4-BE49-F238E27FC236}">
                <a16:creationId xmlns:a16="http://schemas.microsoft.com/office/drawing/2014/main" id="{364C53F3-799B-4A14-B88F-740C6046D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07" y="1061167"/>
            <a:ext cx="4326949" cy="288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5665471" y="334271"/>
            <a:ext cx="59131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Arial Rounded MT Bold" panose="020F0704030504030204" pitchFamily="34" charset="0"/>
              </a:rPr>
              <a:t>RULE</a:t>
            </a:r>
          </a:p>
          <a:p>
            <a:pPr algn="ctr"/>
            <a:r>
              <a:rPr lang="en-GB" sz="3200" dirty="0">
                <a:latin typeface="Arial Rounded MT Bold" panose="020F0704030504030204" pitchFamily="34" charset="0"/>
              </a:rPr>
              <a:t>If the root word ends in –</a:t>
            </a:r>
            <a:r>
              <a:rPr lang="en-GB" sz="3200" dirty="0" err="1">
                <a:latin typeface="Arial Rounded MT Bold" panose="020F0704030504030204" pitchFamily="34" charset="0"/>
              </a:rPr>
              <a:t>ce</a:t>
            </a:r>
            <a:r>
              <a:rPr lang="en-GB" sz="3200" dirty="0">
                <a:latin typeface="Arial Rounded MT Bold" panose="020F0704030504030204" pitchFamily="34" charset="0"/>
              </a:rPr>
              <a:t>, remove the </a:t>
            </a:r>
          </a:p>
          <a:p>
            <a:pPr algn="ctr"/>
            <a:r>
              <a:rPr lang="en-GB" sz="3200" dirty="0">
                <a:latin typeface="Arial Rounded MT Bold" panose="020F0704030504030204" pitchFamily="34" charset="0"/>
              </a:rPr>
              <a:t>–</a:t>
            </a:r>
            <a:r>
              <a:rPr lang="en-GB" sz="3200" dirty="0" err="1">
                <a:latin typeface="Arial Rounded MT Bold" panose="020F0704030504030204" pitchFamily="34" charset="0"/>
              </a:rPr>
              <a:t>ce</a:t>
            </a:r>
            <a:r>
              <a:rPr lang="en-GB" sz="3200" dirty="0">
                <a:latin typeface="Arial Rounded MT Bold" panose="020F0704030504030204" pitchFamily="34" charset="0"/>
              </a:rPr>
              <a:t> and replace it with –</a:t>
            </a:r>
            <a:r>
              <a:rPr lang="en-GB" sz="3200" dirty="0" err="1">
                <a:latin typeface="Arial Rounded MT Bold" panose="020F0704030504030204" pitchFamily="34" charset="0"/>
              </a:rPr>
              <a:t>cious</a:t>
            </a:r>
            <a:r>
              <a:rPr lang="en-GB" sz="3200" dirty="0">
                <a:latin typeface="Arial Rounded MT Bold" panose="020F0704030504030204" pitchFamily="34" charset="0"/>
              </a:rPr>
              <a:t>.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AADC29-4670-42A1-8B35-FB36708517FD}"/>
              </a:ext>
            </a:extLst>
          </p:cNvPr>
          <p:cNvCxnSpPr>
            <a:cxnSpLocks/>
          </p:cNvCxnSpPr>
          <p:nvPr/>
        </p:nvCxnSpPr>
        <p:spPr>
          <a:xfrm>
            <a:off x="2534193" y="5225142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C7EE-850E-4CE9-BED7-DB6E25412707}"/>
              </a:ext>
            </a:extLst>
          </p:cNvPr>
          <p:cNvSpPr txBox="1"/>
          <p:nvPr/>
        </p:nvSpPr>
        <p:spPr>
          <a:xfrm>
            <a:off x="461007" y="4945845"/>
            <a:ext cx="1111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 Rounded MT Bold" panose="020F0704030504030204" pitchFamily="34" charset="0"/>
              </a:rPr>
              <a:t>Malice                 </a:t>
            </a:r>
            <a:r>
              <a:rPr lang="en-GB" sz="4400" dirty="0" err="1">
                <a:latin typeface="Arial Rounded MT Bold" panose="020F0704030504030204" pitchFamily="34" charset="0"/>
              </a:rPr>
              <a:t>Malice</a:t>
            </a:r>
            <a:r>
              <a:rPr lang="en-GB" sz="4400" dirty="0">
                <a:latin typeface="Arial Rounded MT Bold" panose="020F0704030504030204" pitchFamily="34" charset="0"/>
              </a:rPr>
              <a:t>              Malicious</a:t>
            </a:r>
          </a:p>
          <a:p>
            <a:pPr algn="ctr"/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3DBED-3177-4E3A-A346-D4148EB60377}"/>
              </a:ext>
            </a:extLst>
          </p:cNvPr>
          <p:cNvCxnSpPr>
            <a:cxnSpLocks/>
          </p:cNvCxnSpPr>
          <p:nvPr/>
        </p:nvCxnSpPr>
        <p:spPr>
          <a:xfrm>
            <a:off x="6618514" y="5355771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A889241-75B3-4789-8777-E5414A88F45A}"/>
              </a:ext>
            </a:extLst>
          </p:cNvPr>
          <p:cNvCxnSpPr/>
          <p:nvPr/>
        </p:nvCxnSpPr>
        <p:spPr>
          <a:xfrm>
            <a:off x="5771878" y="4976829"/>
            <a:ext cx="800643" cy="849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713591-C568-476D-8D60-4708CD814D64}"/>
              </a:ext>
            </a:extLst>
          </p:cNvPr>
          <p:cNvCxnSpPr>
            <a:cxnSpLocks/>
          </p:cNvCxnSpPr>
          <p:nvPr/>
        </p:nvCxnSpPr>
        <p:spPr>
          <a:xfrm flipV="1">
            <a:off x="5725886" y="5003961"/>
            <a:ext cx="800643" cy="8069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367B586-D93F-4996-8E73-A724C024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54" y="169112"/>
            <a:ext cx="3121479" cy="31214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F976315-1ECE-4D05-B2F4-A3417E7ABCE2}"/>
              </a:ext>
            </a:extLst>
          </p:cNvPr>
          <p:cNvSpPr txBox="1"/>
          <p:nvPr/>
        </p:nvSpPr>
        <p:spPr>
          <a:xfrm>
            <a:off x="173624" y="3228890"/>
            <a:ext cx="1126998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You could say that this emoji has a lot of malice (to cause harm to someone). 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A4C9D4-E16D-4F36-9D19-1C11996B37C7}"/>
              </a:ext>
            </a:extLst>
          </p:cNvPr>
          <p:cNvSpPr txBox="1"/>
          <p:nvPr/>
        </p:nvSpPr>
        <p:spPr>
          <a:xfrm>
            <a:off x="326024" y="5913584"/>
            <a:ext cx="1111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 Rounded MT Bold" panose="020F0704030504030204" pitchFamily="34" charset="0"/>
              </a:rPr>
              <a:t>(Noun)                                            (Adjective)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6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B30C9-11AD-4757-9335-BB96B38395C9}"/>
              </a:ext>
            </a:extLst>
          </p:cNvPr>
          <p:cNvSpPr txBox="1"/>
          <p:nvPr/>
        </p:nvSpPr>
        <p:spPr>
          <a:xfrm>
            <a:off x="487679" y="334271"/>
            <a:ext cx="3082291" cy="19389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tious</a:t>
            </a:r>
            <a:endParaRPr lang="en-GB" sz="60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cious</a:t>
            </a:r>
            <a:endParaRPr lang="en-GB" sz="6000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CDACF-D13E-4D15-92D8-889A0CDDE295}"/>
              </a:ext>
            </a:extLst>
          </p:cNvPr>
          <p:cNvSpPr txBox="1"/>
          <p:nvPr/>
        </p:nvSpPr>
        <p:spPr>
          <a:xfrm>
            <a:off x="6275191" y="258102"/>
            <a:ext cx="55223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The suffix –</a:t>
            </a:r>
            <a:r>
              <a:rPr lang="en-GB" sz="4400" dirty="0" err="1">
                <a:latin typeface="Arial Rounded MT Bold" panose="020F0704030504030204" pitchFamily="34" charset="0"/>
              </a:rPr>
              <a:t>tious</a:t>
            </a:r>
            <a:r>
              <a:rPr lang="en-GB" sz="4400" dirty="0">
                <a:latin typeface="Arial Rounded MT Bold" panose="020F0704030504030204" pitchFamily="34" charset="0"/>
              </a:rPr>
              <a:t> acts in a similar way to –</a:t>
            </a:r>
            <a:r>
              <a:rPr lang="en-GB" sz="4400" dirty="0" err="1">
                <a:latin typeface="Arial Rounded MT Bold" panose="020F0704030504030204" pitchFamily="34" charset="0"/>
              </a:rPr>
              <a:t>cious</a:t>
            </a:r>
            <a:r>
              <a:rPr lang="en-GB" sz="4400" dirty="0">
                <a:latin typeface="Arial Rounded MT Bold" panose="020F0704030504030204" pitchFamily="34" charset="0"/>
              </a:rPr>
              <a:t>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455990" y="2818148"/>
            <a:ext cx="59131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Nutrition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Nutritious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AADC29-4670-42A1-8B35-FB36708517FD}"/>
              </a:ext>
            </a:extLst>
          </p:cNvPr>
          <p:cNvCxnSpPr/>
          <p:nvPr/>
        </p:nvCxnSpPr>
        <p:spPr>
          <a:xfrm>
            <a:off x="3161211" y="3735977"/>
            <a:ext cx="0" cy="16851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nutritious meal">
            <a:extLst>
              <a:ext uri="{FF2B5EF4-FFF2-40B4-BE49-F238E27FC236}">
                <a16:creationId xmlns:a16="http://schemas.microsoft.com/office/drawing/2014/main" id="{30959DE8-DDFD-49B1-92BC-3CE7E27D3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427" y="2906975"/>
            <a:ext cx="4211812" cy="313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25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5665471" y="334271"/>
            <a:ext cx="59131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>
                <a:latin typeface="Arial Rounded MT Bold" panose="020F0704030504030204" pitchFamily="34" charset="0"/>
              </a:rPr>
              <a:t>RULE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If the root word ends in –</a:t>
            </a:r>
            <a:r>
              <a:rPr lang="en-GB" sz="4400" dirty="0" err="1">
                <a:latin typeface="Arial Rounded MT Bold" panose="020F0704030504030204" pitchFamily="34" charset="0"/>
              </a:rPr>
              <a:t>tion</a:t>
            </a:r>
            <a:r>
              <a:rPr lang="en-GB" sz="4400" dirty="0">
                <a:latin typeface="Arial Rounded MT Bold" panose="020F0704030504030204" pitchFamily="34" charset="0"/>
              </a:rPr>
              <a:t>, remove the 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–</a:t>
            </a:r>
            <a:r>
              <a:rPr lang="en-GB" sz="4400" dirty="0" err="1">
                <a:latin typeface="Arial Rounded MT Bold" panose="020F0704030504030204" pitchFamily="34" charset="0"/>
              </a:rPr>
              <a:t>tion</a:t>
            </a:r>
            <a:r>
              <a:rPr lang="en-GB" sz="4400" dirty="0">
                <a:latin typeface="Arial Rounded MT Bold" panose="020F0704030504030204" pitchFamily="34" charset="0"/>
              </a:rPr>
              <a:t> and replace it with –</a:t>
            </a:r>
            <a:r>
              <a:rPr lang="en-GB" sz="4400" dirty="0" err="1">
                <a:latin typeface="Arial Rounded MT Bold" panose="020F0704030504030204" pitchFamily="34" charset="0"/>
              </a:rPr>
              <a:t>tious</a:t>
            </a:r>
            <a:r>
              <a:rPr lang="en-GB" sz="4400" dirty="0">
                <a:latin typeface="Arial Rounded MT Bold" panose="020F0704030504030204" pitchFamily="34" charset="0"/>
              </a:rPr>
              <a:t>.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AADC29-4670-42A1-8B35-FB36708517FD}"/>
              </a:ext>
            </a:extLst>
          </p:cNvPr>
          <p:cNvCxnSpPr>
            <a:cxnSpLocks/>
          </p:cNvCxnSpPr>
          <p:nvPr/>
        </p:nvCxnSpPr>
        <p:spPr>
          <a:xfrm>
            <a:off x="3176870" y="5421086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C7EE-850E-4CE9-BED7-DB6E25412707}"/>
              </a:ext>
            </a:extLst>
          </p:cNvPr>
          <p:cNvSpPr txBox="1"/>
          <p:nvPr/>
        </p:nvSpPr>
        <p:spPr>
          <a:xfrm>
            <a:off x="907321" y="5035361"/>
            <a:ext cx="1111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 Rounded MT Bold" panose="020F0704030504030204" pitchFamily="34" charset="0"/>
              </a:rPr>
              <a:t>Nutrition                 </a:t>
            </a:r>
            <a:r>
              <a:rPr lang="en-GB" sz="3600" dirty="0" err="1">
                <a:latin typeface="Arial Rounded MT Bold" panose="020F0704030504030204" pitchFamily="34" charset="0"/>
              </a:rPr>
              <a:t>Nutrition</a:t>
            </a:r>
            <a:r>
              <a:rPr lang="en-GB" sz="3600" dirty="0">
                <a:latin typeface="Arial Rounded MT Bold" panose="020F0704030504030204" pitchFamily="34" charset="0"/>
              </a:rPr>
              <a:t>                  Nutritious</a:t>
            </a:r>
          </a:p>
          <a:p>
            <a:pPr algn="ctr"/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3DBED-3177-4E3A-A346-D4148EB60377}"/>
              </a:ext>
            </a:extLst>
          </p:cNvPr>
          <p:cNvCxnSpPr>
            <a:cxnSpLocks/>
          </p:cNvCxnSpPr>
          <p:nvPr/>
        </p:nvCxnSpPr>
        <p:spPr>
          <a:xfrm>
            <a:off x="6858546" y="5421086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A889241-75B3-4789-8777-E5414A88F45A}"/>
              </a:ext>
            </a:extLst>
          </p:cNvPr>
          <p:cNvCxnSpPr/>
          <p:nvPr/>
        </p:nvCxnSpPr>
        <p:spPr>
          <a:xfrm>
            <a:off x="6065792" y="4961769"/>
            <a:ext cx="800643" cy="849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713591-C568-476D-8D60-4708CD814D64}"/>
              </a:ext>
            </a:extLst>
          </p:cNvPr>
          <p:cNvCxnSpPr>
            <a:cxnSpLocks/>
          </p:cNvCxnSpPr>
          <p:nvPr/>
        </p:nvCxnSpPr>
        <p:spPr>
          <a:xfrm flipV="1">
            <a:off x="6046472" y="4912251"/>
            <a:ext cx="800643" cy="8069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2185753-2ABE-47C7-BE3B-4BCD2AC7270A}"/>
              </a:ext>
            </a:extLst>
          </p:cNvPr>
          <p:cNvSpPr txBox="1"/>
          <p:nvPr/>
        </p:nvSpPr>
        <p:spPr>
          <a:xfrm>
            <a:off x="487679" y="5811560"/>
            <a:ext cx="1111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 Rounded MT Bold" panose="020F0704030504030204" pitchFamily="34" charset="0"/>
              </a:rPr>
              <a:t>(Noun)                                            (Adjective)</a:t>
            </a:r>
          </a:p>
          <a:p>
            <a:pPr algn="ctr"/>
            <a:endParaRPr lang="en-GB" dirty="0"/>
          </a:p>
        </p:txBody>
      </p:sp>
      <p:pic>
        <p:nvPicPr>
          <p:cNvPr id="11" name="Picture 2" descr="Image result for nutritious meal">
            <a:extLst>
              <a:ext uri="{FF2B5EF4-FFF2-40B4-BE49-F238E27FC236}">
                <a16:creationId xmlns:a16="http://schemas.microsoft.com/office/drawing/2014/main" id="{E1C87EB1-14FA-4A10-827B-4BFA528A3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44" y="667111"/>
            <a:ext cx="4211812" cy="313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65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5665471" y="334271"/>
            <a:ext cx="591312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>
                <a:latin typeface="Arial Rounded MT Bold" panose="020F0704030504030204" pitchFamily="34" charset="0"/>
              </a:rPr>
              <a:t>RULE</a:t>
            </a:r>
          </a:p>
          <a:p>
            <a:pPr algn="ctr"/>
            <a:r>
              <a:rPr lang="en-GB" sz="3200" dirty="0">
                <a:latin typeface="Arial Rounded MT Bold" panose="020F0704030504030204" pitchFamily="34" charset="0"/>
              </a:rPr>
              <a:t>If the root word ends in –</a:t>
            </a:r>
            <a:r>
              <a:rPr lang="en-GB" sz="3200" dirty="0" err="1">
                <a:latin typeface="Arial Rounded MT Bold" panose="020F0704030504030204" pitchFamily="34" charset="0"/>
              </a:rPr>
              <a:t>tion</a:t>
            </a:r>
            <a:r>
              <a:rPr lang="en-GB" sz="3200" dirty="0">
                <a:latin typeface="Arial Rounded MT Bold" panose="020F0704030504030204" pitchFamily="34" charset="0"/>
              </a:rPr>
              <a:t>, remove the </a:t>
            </a:r>
          </a:p>
          <a:p>
            <a:pPr algn="ctr"/>
            <a:r>
              <a:rPr lang="en-GB" sz="3200" dirty="0">
                <a:latin typeface="Arial Rounded MT Bold" panose="020F0704030504030204" pitchFamily="34" charset="0"/>
              </a:rPr>
              <a:t>–</a:t>
            </a:r>
            <a:r>
              <a:rPr lang="en-GB" sz="3200" dirty="0" err="1">
                <a:latin typeface="Arial Rounded MT Bold" panose="020F0704030504030204" pitchFamily="34" charset="0"/>
              </a:rPr>
              <a:t>tion</a:t>
            </a:r>
            <a:r>
              <a:rPr lang="en-GB" sz="3200" dirty="0">
                <a:latin typeface="Arial Rounded MT Bold" panose="020F0704030504030204" pitchFamily="34" charset="0"/>
              </a:rPr>
              <a:t> and replace it with –</a:t>
            </a:r>
            <a:r>
              <a:rPr lang="en-GB" sz="3200" dirty="0" err="1">
                <a:latin typeface="Arial Rounded MT Bold" panose="020F0704030504030204" pitchFamily="34" charset="0"/>
              </a:rPr>
              <a:t>tious</a:t>
            </a:r>
            <a:r>
              <a:rPr lang="en-GB" sz="3200" dirty="0">
                <a:latin typeface="Arial Rounded MT Bold" panose="020F0704030504030204" pitchFamily="34" charset="0"/>
              </a:rPr>
              <a:t>.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AADC29-4670-42A1-8B35-FB36708517FD}"/>
              </a:ext>
            </a:extLst>
          </p:cNvPr>
          <p:cNvCxnSpPr>
            <a:cxnSpLocks/>
          </p:cNvCxnSpPr>
          <p:nvPr/>
        </p:nvCxnSpPr>
        <p:spPr>
          <a:xfrm>
            <a:off x="3176870" y="5421086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C7EE-850E-4CE9-BED7-DB6E25412707}"/>
              </a:ext>
            </a:extLst>
          </p:cNvPr>
          <p:cNvSpPr txBox="1"/>
          <p:nvPr/>
        </p:nvSpPr>
        <p:spPr>
          <a:xfrm>
            <a:off x="907321" y="5035361"/>
            <a:ext cx="1111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 Rounded MT Bold" panose="020F0704030504030204" pitchFamily="34" charset="0"/>
              </a:rPr>
              <a:t>Ambition                 </a:t>
            </a:r>
            <a:r>
              <a:rPr lang="en-GB" sz="3600" dirty="0" err="1">
                <a:latin typeface="Arial Rounded MT Bold" panose="020F0704030504030204" pitchFamily="34" charset="0"/>
              </a:rPr>
              <a:t>Ambition</a:t>
            </a:r>
            <a:r>
              <a:rPr lang="en-GB" sz="3600" dirty="0">
                <a:latin typeface="Arial Rounded MT Bold" panose="020F0704030504030204" pitchFamily="34" charset="0"/>
              </a:rPr>
              <a:t>                  Ambitious</a:t>
            </a:r>
          </a:p>
          <a:p>
            <a:pPr algn="ctr"/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583DBED-3177-4E3A-A346-D4148EB60377}"/>
              </a:ext>
            </a:extLst>
          </p:cNvPr>
          <p:cNvCxnSpPr>
            <a:cxnSpLocks/>
          </p:cNvCxnSpPr>
          <p:nvPr/>
        </p:nvCxnSpPr>
        <p:spPr>
          <a:xfrm>
            <a:off x="6858546" y="5421086"/>
            <a:ext cx="176348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A889241-75B3-4789-8777-E5414A88F45A}"/>
              </a:ext>
            </a:extLst>
          </p:cNvPr>
          <p:cNvCxnSpPr/>
          <p:nvPr/>
        </p:nvCxnSpPr>
        <p:spPr>
          <a:xfrm>
            <a:off x="6065792" y="4961769"/>
            <a:ext cx="800643" cy="84979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713591-C568-476D-8D60-4708CD814D64}"/>
              </a:ext>
            </a:extLst>
          </p:cNvPr>
          <p:cNvCxnSpPr>
            <a:cxnSpLocks/>
          </p:cNvCxnSpPr>
          <p:nvPr/>
        </p:nvCxnSpPr>
        <p:spPr>
          <a:xfrm flipV="1">
            <a:off x="6046472" y="4912251"/>
            <a:ext cx="800643" cy="8069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2185753-2ABE-47C7-BE3B-4BCD2AC7270A}"/>
              </a:ext>
            </a:extLst>
          </p:cNvPr>
          <p:cNvSpPr txBox="1"/>
          <p:nvPr/>
        </p:nvSpPr>
        <p:spPr>
          <a:xfrm>
            <a:off x="487679" y="5811560"/>
            <a:ext cx="1111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Arial Rounded MT Bold" panose="020F0704030504030204" pitchFamily="34" charset="0"/>
              </a:rPr>
              <a:t>(Noun)                                            (Adjective)</a:t>
            </a:r>
          </a:p>
          <a:p>
            <a:pPr algn="ctr"/>
            <a:endParaRPr lang="en-GB" dirty="0"/>
          </a:p>
        </p:txBody>
      </p:sp>
      <p:pic>
        <p:nvPicPr>
          <p:cNvPr id="3" name="Picture 2" descr="A picture containing shirt, room&#10;&#10;Description automatically generated">
            <a:extLst>
              <a:ext uri="{FF2B5EF4-FFF2-40B4-BE49-F238E27FC236}">
                <a16:creationId xmlns:a16="http://schemas.microsoft.com/office/drawing/2014/main" id="{2977BE78-F841-4260-8C99-6C8B1519F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08" y="334272"/>
            <a:ext cx="4912136" cy="276162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313071D-4EE3-4B57-8F0E-F435AA210B4C}"/>
              </a:ext>
            </a:extLst>
          </p:cNvPr>
          <p:cNvSpPr txBox="1"/>
          <p:nvPr/>
        </p:nvSpPr>
        <p:spPr>
          <a:xfrm>
            <a:off x="684164" y="3115704"/>
            <a:ext cx="10823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You could say that Bob needs a lot of ambition (a desire to achieve) if he wants to get to the top.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506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B30C9-11AD-4757-9335-BB96B38395C9}"/>
              </a:ext>
            </a:extLst>
          </p:cNvPr>
          <p:cNvSpPr txBox="1"/>
          <p:nvPr/>
        </p:nvSpPr>
        <p:spPr>
          <a:xfrm>
            <a:off x="487679" y="334271"/>
            <a:ext cx="3082291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Arial Rounded MT Bold" panose="020F0704030504030204" pitchFamily="34" charset="0"/>
              </a:rPr>
              <a:t>-</a:t>
            </a:r>
            <a:r>
              <a:rPr lang="en-GB" sz="6000" dirty="0" err="1">
                <a:latin typeface="Arial Rounded MT Bold" panose="020F0704030504030204" pitchFamily="34" charset="0"/>
              </a:rPr>
              <a:t>cious</a:t>
            </a:r>
            <a:endParaRPr lang="en-GB" sz="6000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8CDACF-D13E-4D15-92D8-889A0CDDE295}"/>
              </a:ext>
            </a:extLst>
          </p:cNvPr>
          <p:cNvSpPr txBox="1"/>
          <p:nvPr/>
        </p:nvSpPr>
        <p:spPr>
          <a:xfrm>
            <a:off x="4558937" y="334271"/>
            <a:ext cx="71453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However, there are some exceptions.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C686-B8CE-4A56-B45A-41431C4E2599}"/>
              </a:ext>
            </a:extLst>
          </p:cNvPr>
          <p:cNvSpPr txBox="1"/>
          <p:nvPr/>
        </p:nvSpPr>
        <p:spPr>
          <a:xfrm>
            <a:off x="-1182616" y="2888249"/>
            <a:ext cx="591312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Precious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Delicious</a:t>
            </a:r>
          </a:p>
          <a:p>
            <a:pPr algn="ctr"/>
            <a:r>
              <a:rPr lang="en-GB" sz="4400" dirty="0">
                <a:latin typeface="Arial Rounded MT Bold" panose="020F0704030504030204" pitchFamily="34" charset="0"/>
              </a:rPr>
              <a:t>Ferocious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874AB1-E838-45B0-AF96-9038B35D0B43}"/>
              </a:ext>
            </a:extLst>
          </p:cNvPr>
          <p:cNvSpPr txBox="1"/>
          <p:nvPr/>
        </p:nvSpPr>
        <p:spPr>
          <a:xfrm>
            <a:off x="242478" y="5918223"/>
            <a:ext cx="117070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These words are adjectives that have not followed the rule. These words come from the following nouns… </a:t>
            </a:r>
            <a:endParaRPr lang="en-GB" sz="1100" dirty="0">
              <a:solidFill>
                <a:srgbClr val="FF0000"/>
              </a:solidFill>
            </a:endParaRPr>
          </a:p>
        </p:txBody>
      </p:sp>
      <p:pic>
        <p:nvPicPr>
          <p:cNvPr id="6" name="Picture 5" descr="A picture containing water, animal, bird, man&#10;&#10;Description automatically generated">
            <a:extLst>
              <a:ext uri="{FF2B5EF4-FFF2-40B4-BE49-F238E27FC236}">
                <a16:creationId xmlns:a16="http://schemas.microsoft.com/office/drawing/2014/main" id="{AF6B9DEF-BA4F-473F-944E-BA3B3EDC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042" y="1793840"/>
            <a:ext cx="1945108" cy="1802348"/>
          </a:xfrm>
          <a:prstGeom prst="rect">
            <a:avLst/>
          </a:prstGeom>
        </p:spPr>
      </p:pic>
      <p:pic>
        <p:nvPicPr>
          <p:cNvPr id="10" name="Picture 9" descr="A close up of a cat&#10;&#10;Description automatically generated">
            <a:extLst>
              <a:ext uri="{FF2B5EF4-FFF2-40B4-BE49-F238E27FC236}">
                <a16:creationId xmlns:a16="http://schemas.microsoft.com/office/drawing/2014/main" id="{F1C60C80-0E9A-4BF2-8F2B-3F9DB2B9E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902" y="2499656"/>
            <a:ext cx="1876425" cy="1857375"/>
          </a:xfrm>
          <a:prstGeom prst="rect">
            <a:avLst/>
          </a:prstGeom>
        </p:spPr>
      </p:pic>
      <p:pic>
        <p:nvPicPr>
          <p:cNvPr id="12" name="Picture 11" descr="A slice of cake on a plate&#10;&#10;Description automatically generated">
            <a:extLst>
              <a:ext uri="{FF2B5EF4-FFF2-40B4-BE49-F238E27FC236}">
                <a16:creationId xmlns:a16="http://schemas.microsoft.com/office/drawing/2014/main" id="{CF418533-7544-42CE-AD45-B3A0ED611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112" y="4075611"/>
            <a:ext cx="2447925" cy="15335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D5D69F-C82F-4C8A-B8EC-A425D38D755F}"/>
              </a:ext>
            </a:extLst>
          </p:cNvPr>
          <p:cNvSpPr txBox="1"/>
          <p:nvPr/>
        </p:nvSpPr>
        <p:spPr>
          <a:xfrm>
            <a:off x="3124233" y="2949521"/>
            <a:ext cx="253011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(Price)</a:t>
            </a:r>
          </a:p>
          <a:p>
            <a:pPr algn="ctr"/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(Delight)</a:t>
            </a:r>
          </a:p>
          <a:p>
            <a:pPr algn="ctr"/>
            <a:r>
              <a:rPr lang="en-GB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(Fierce)</a:t>
            </a:r>
          </a:p>
          <a:p>
            <a:pPr algn="ctr"/>
            <a:endParaRPr lang="en-GB" sz="4400" dirty="0">
              <a:latin typeface="Arial Rounded MT Bold" panose="020F0704030504030204" pitchFamily="34" charset="0"/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85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417</Words>
  <Application>Microsoft Office PowerPoint</Application>
  <PresentationFormat>Widescreen</PresentationFormat>
  <Paragraphs>82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John-Paul Silvester</dc:creator>
  <cp:lastModifiedBy>John-Paul Silvester</cp:lastModifiedBy>
  <cp:revision>9</cp:revision>
  <dcterms:created xsi:type="dcterms:W3CDTF">2020-05-19T18:43:08Z</dcterms:created>
  <dcterms:modified xsi:type="dcterms:W3CDTF">2020-06-08T17:19:51Z</dcterms:modified>
</cp:coreProperties>
</file>