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92" r:id="rId2"/>
    <p:sldId id="404" r:id="rId3"/>
    <p:sldId id="329" r:id="rId4"/>
    <p:sldId id="374" r:id="rId5"/>
    <p:sldId id="388" r:id="rId6"/>
    <p:sldId id="261" r:id="rId7"/>
    <p:sldId id="405" r:id="rId8"/>
    <p:sldId id="262" r:id="rId9"/>
    <p:sldId id="368" r:id="rId10"/>
    <p:sldId id="370" r:id="rId11"/>
    <p:sldId id="369" r:id="rId12"/>
    <p:sldId id="406" r:id="rId13"/>
    <p:sldId id="269" r:id="rId14"/>
    <p:sldId id="270" r:id="rId15"/>
    <p:sldId id="408" r:id="rId16"/>
    <p:sldId id="40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2"/>
  </p:normalViewPr>
  <p:slideViewPr>
    <p:cSldViewPr snapToGrid="0" snapToObjects="1">
      <p:cViewPr varScale="1">
        <p:scale>
          <a:sx n="81" d="100"/>
          <a:sy n="81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of the year 5/6 spelling statutory words we have not yet explored.</a:t>
            </a:r>
          </a:p>
          <a:p>
            <a:r>
              <a:rPr lang="en-GB" dirty="0"/>
              <a:t>Children to practice both the spelling of the word and what they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2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 extension. I have chosen 5 words children might want to use (they can change to 5 different ones from the list). Children to have 10 minutes to write a short story which include these words (in the correct context) with a sketch at the bottom to illustrate.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8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8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spelling pattern children will be focusing on today. They have now learnt all the spelling patterns for year 5 so we will be consolidating/going over patterns that they learnt earlier on in the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to identify the root word. A root is a word that does not have a prefix in front of the word or a suffix at the end of the word.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4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opportunity for children to use dictionary to identify definitions of unfamiliar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game/spelling technique children will be familiar with playing. On the left are the words we have looked at for this spelling pattern. On the right will be 3 words or synonyms that are clues to the word I am thinking of. This encourages children to be familiar with word meanings and then will have to write down the correct spelling of the word.</a:t>
            </a:r>
          </a:p>
          <a:p>
            <a:r>
              <a:rPr lang="en-US" dirty="0"/>
              <a:t>Extension activity: Children to think of their own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have the choice of completing a word search or crossword to consolidate their knowledge of the new spelling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programme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A series of coded software instructions (to control a computer/machine).</a:t>
            </a:r>
          </a:p>
          <a:p>
            <a:pPr marL="0" indent="0" algn="ctr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A presentation or show on television or radio.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399184"/>
            <a:ext cx="5097517" cy="2059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2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ssion</a:t>
            </a:r>
            <a:endParaRPr lang="en-GB" sz="132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BB9D5B-0A43-5F42-9469-A5E8DF78A151}"/>
              </a:ext>
            </a:extLst>
          </p:cNvPr>
          <p:cNvSpPr txBox="1">
            <a:spLocks/>
          </p:cNvSpPr>
          <p:nvPr/>
        </p:nvSpPr>
        <p:spPr>
          <a:xfrm>
            <a:off x="1395022" y="2398914"/>
            <a:ext cx="1004610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3200" dirty="0" err="1">
                <a:latin typeface="Arial Rounded MT Bold" panose="020F0704030504030204" pitchFamily="34" charset="77"/>
              </a:rPr>
              <a:t>permi</a:t>
            </a:r>
            <a:endParaRPr lang="en-GB" sz="132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07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756" y="816501"/>
            <a:ext cx="62673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dirty="0" err="1">
                <a:latin typeface="Arial Rounded MT Bold" panose="020F0704030504030204" pitchFamily="34" charset="77"/>
              </a:rPr>
              <a:t>deci</a:t>
            </a:r>
            <a:endParaRPr lang="en-GB" sz="16600" dirty="0">
              <a:latin typeface="Arial Rounded MT Bold" panose="020F0704030504030204" pitchFamily="34" charset="77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68727" y="337154"/>
            <a:ext cx="458651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GB" sz="166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sion</a:t>
            </a:r>
            <a:endParaRPr lang="en-GB" sz="166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84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6" y="-20101"/>
            <a:ext cx="9136425" cy="836712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-</a:t>
            </a:r>
            <a:r>
              <a:rPr lang="en-GB" sz="3200" u="sng" dirty="0" err="1">
                <a:latin typeface="Arial Rounded MT Bold" panose="020F0704030504030204" pitchFamily="34" charset="0"/>
              </a:rPr>
              <a:t>sion</a:t>
            </a:r>
            <a:r>
              <a:rPr lang="en-GB" sz="3200" u="sng" dirty="0">
                <a:latin typeface="Arial Rounded MT Bold" panose="020F0704030504030204" pitchFamily="34" charset="0"/>
              </a:rPr>
              <a:t> and –</a:t>
            </a:r>
            <a:r>
              <a:rPr lang="en-GB" sz="3200" u="sng" dirty="0" err="1">
                <a:latin typeface="Arial Rounded MT Bold" panose="020F0704030504030204" pitchFamily="34" charset="0"/>
              </a:rPr>
              <a:t>ssion</a:t>
            </a:r>
            <a:r>
              <a:rPr lang="en-GB" sz="3200" u="sng" dirty="0">
                <a:latin typeface="Arial Rounded MT Bold" panose="020F0704030504030204" pitchFamily="34" charset="0"/>
              </a:rPr>
              <a:t> spellings: guess my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248376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explosion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invasion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occasion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persuasion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collision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corrosion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confusion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division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decision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possession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expression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impression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permission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obsession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620688"/>
            <a:ext cx="0" cy="6237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7808" y="76470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My word means…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8529" y="1990582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fascinated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fixated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occupied </a:t>
            </a:r>
          </a:p>
        </p:txBody>
      </p:sp>
    </p:spTree>
    <p:extLst>
      <p:ext uri="{BB962C8B-B14F-4D97-AF65-F5344CB8AC3E}">
        <p14:creationId xmlns:p14="http://schemas.microsoft.com/office/powerpoint/2010/main" val="28415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6" y="-20101"/>
            <a:ext cx="9136425" cy="836712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-</a:t>
            </a:r>
            <a:r>
              <a:rPr lang="en-GB" sz="3200" u="sng" dirty="0" err="1">
                <a:latin typeface="Arial Rounded MT Bold" panose="020F0704030504030204" pitchFamily="34" charset="0"/>
              </a:rPr>
              <a:t>sion</a:t>
            </a:r>
            <a:r>
              <a:rPr lang="en-GB" sz="3200" u="sng" dirty="0">
                <a:latin typeface="Arial Rounded MT Bold" panose="020F0704030504030204" pitchFamily="34" charset="0"/>
              </a:rPr>
              <a:t> and –</a:t>
            </a:r>
            <a:r>
              <a:rPr lang="en-GB" sz="3200" u="sng" dirty="0" err="1">
                <a:latin typeface="Arial Rounded MT Bold" panose="020F0704030504030204" pitchFamily="34" charset="0"/>
              </a:rPr>
              <a:t>ssion</a:t>
            </a:r>
            <a:r>
              <a:rPr lang="en-GB" sz="3200" u="sng" dirty="0">
                <a:latin typeface="Arial Rounded MT Bold" panose="020F0704030504030204" pitchFamily="34" charset="0"/>
              </a:rPr>
              <a:t> spellings: guess my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248376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explosion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invasion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occasion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persuasion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collision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corrosion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confusion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division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decision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possession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expression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impression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permission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obsession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620688"/>
            <a:ext cx="0" cy="6237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7808" y="76470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My word means…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8529" y="1990582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to share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to split up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to make smaller </a:t>
            </a:r>
          </a:p>
        </p:txBody>
      </p:sp>
    </p:spTree>
    <p:extLst>
      <p:ext uri="{BB962C8B-B14F-4D97-AF65-F5344CB8AC3E}">
        <p14:creationId xmlns:p14="http://schemas.microsoft.com/office/powerpoint/2010/main" val="38851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6" y="-20101"/>
            <a:ext cx="9136425" cy="836712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-</a:t>
            </a:r>
            <a:r>
              <a:rPr lang="en-GB" sz="3200" u="sng" dirty="0" err="1">
                <a:latin typeface="Arial Rounded MT Bold" panose="020F0704030504030204" pitchFamily="34" charset="0"/>
              </a:rPr>
              <a:t>sion</a:t>
            </a:r>
            <a:r>
              <a:rPr lang="en-GB" sz="3200" u="sng" dirty="0">
                <a:latin typeface="Arial Rounded MT Bold" panose="020F0704030504030204" pitchFamily="34" charset="0"/>
              </a:rPr>
              <a:t> and –</a:t>
            </a:r>
            <a:r>
              <a:rPr lang="en-GB" sz="3200" u="sng" dirty="0" err="1">
                <a:latin typeface="Arial Rounded MT Bold" panose="020F0704030504030204" pitchFamily="34" charset="0"/>
              </a:rPr>
              <a:t>ssion</a:t>
            </a:r>
            <a:r>
              <a:rPr lang="en-GB" sz="3200" u="sng" dirty="0">
                <a:latin typeface="Arial Rounded MT Bold" panose="020F0704030504030204" pitchFamily="34" charset="0"/>
              </a:rPr>
              <a:t> spellings: guess my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248376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explosion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invasion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occasion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persuasion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collision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corrosion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confusion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division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decision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possession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expression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impression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permission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obsession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79776" y="620688"/>
            <a:ext cx="0" cy="6237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67808" y="76470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My word means…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8529" y="1990582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an event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a certain time</a:t>
            </a:r>
          </a:p>
          <a:p>
            <a:pPr algn="ctr"/>
            <a:endParaRPr lang="en-GB" sz="5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an instance</a:t>
            </a:r>
          </a:p>
        </p:txBody>
      </p:sp>
    </p:spTree>
    <p:extLst>
      <p:ext uri="{BB962C8B-B14F-4D97-AF65-F5344CB8AC3E}">
        <p14:creationId xmlns:p14="http://schemas.microsoft.com/office/powerpoint/2010/main" val="16977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A8FE0-C447-FA46-8DCC-0E8FA8842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4" t="6207" r="10584" b="20230"/>
          <a:stretch/>
        </p:blipFill>
        <p:spPr>
          <a:xfrm>
            <a:off x="1366344" y="0"/>
            <a:ext cx="945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91BE1-D09F-FD4F-AFAC-856CDEE18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7"/>
          <a:stretch/>
        </p:blipFill>
        <p:spPr>
          <a:xfrm>
            <a:off x="-20320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F0456B-1FB0-B84F-A92B-AC2816B298A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>
                <a:latin typeface="Arial Rounded MT Bold" panose="020F0704030504030204" pitchFamily="34" charset="0"/>
              </a:rPr>
              <a:t>Ten minute sketch story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C9997E-F224-834C-A510-63149431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17849"/>
            <a:ext cx="8229600" cy="45259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invasion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decision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corrosion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confusion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occasion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F79386A-E4D6-3A4A-AC56-4A67B373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77580" cy="35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0E5ACBC-0A48-174F-95B1-9B59E135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"/>
          <a:stretch/>
        </p:blipFill>
        <p:spPr bwMode="auto">
          <a:xfrm>
            <a:off x="2921683" y="4649639"/>
            <a:ext cx="1986128" cy="199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pronunciation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Accent. Speech.</a:t>
            </a:r>
          </a:p>
          <a:p>
            <a:pPr marL="0" indent="0" algn="ctr">
              <a:buNone/>
            </a:pPr>
            <a:r>
              <a:rPr lang="en-GB" sz="7200" dirty="0">
                <a:latin typeface="Arial Rounded MT Bold" panose="020F0704030504030204" pitchFamily="34" charset="0"/>
              </a:rPr>
              <a:t>The way a word is pronounced.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signature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Your individual mark that is unique to you; usually written.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33256"/>
            <a:ext cx="623787" cy="11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atin typeface="Arial Rounded MT Bold" panose="020F0704030504030204" pitchFamily="34" charset="0"/>
              </a:rPr>
              <a:t>sincere(</a:t>
            </a:r>
            <a:r>
              <a:rPr lang="en-GB" sz="8000" dirty="0" err="1">
                <a:latin typeface="Arial Rounded MT Bold" panose="020F0704030504030204" pitchFamily="34" charset="0"/>
              </a:rPr>
              <a:t>ly</a:t>
            </a:r>
            <a:r>
              <a:rPr lang="en-GB" sz="8000" dirty="0">
                <a:latin typeface="Arial Rounded MT Bold" panose="020F0704030504030204" pitchFamily="34" charset="0"/>
              </a:rPr>
              <a:t>) 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To mean what you say; to be honest and true.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end with ‘</a:t>
            </a:r>
            <a:r>
              <a:rPr lang="en-US" sz="4400" dirty="0" err="1">
                <a:latin typeface="Arial Rounded MT Bold" panose="020F0704030504030204" pitchFamily="34" charset="77"/>
              </a:rPr>
              <a:t>sion</a:t>
            </a:r>
            <a:r>
              <a:rPr lang="en-US" sz="4400" dirty="0">
                <a:latin typeface="Arial Rounded MT Bold" panose="020F0704030504030204" pitchFamily="34" charset="77"/>
              </a:rPr>
              <a:t>’ or ‘</a:t>
            </a:r>
            <a:r>
              <a:rPr lang="en-US" sz="4400" dirty="0" err="1">
                <a:latin typeface="Arial Rounded MT Bold" panose="020F0704030504030204" pitchFamily="34" charset="77"/>
              </a:rPr>
              <a:t>ssion</a:t>
            </a:r>
            <a:r>
              <a:rPr lang="en-US" sz="4400" dirty="0">
                <a:latin typeface="Arial Rounded MT Bold" panose="020F0704030504030204" pitchFamily="34" charset="77"/>
              </a:rPr>
              <a:t>’ after?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5" y="0"/>
            <a:ext cx="9136425" cy="836712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sion</a:t>
            </a:r>
            <a:r>
              <a:rPr lang="en-GB" dirty="0">
                <a:latin typeface="Arial Rounded MT Bold" panose="020F0704030504030204" pitchFamily="34" charset="0"/>
              </a:rPr>
              <a:t> and –</a:t>
            </a:r>
            <a:r>
              <a:rPr lang="en-GB" dirty="0" err="1">
                <a:latin typeface="Arial Rounded MT Bold" panose="020F0704030504030204" pitchFamily="34" charset="0"/>
              </a:rPr>
              <a:t>ssion</a:t>
            </a:r>
            <a:r>
              <a:rPr lang="en-GB" dirty="0">
                <a:latin typeface="Arial Rounded MT Bold" panose="020F0704030504030204" pitchFamily="34" charset="0"/>
              </a:rPr>
              <a:t> spellings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96752"/>
            <a:ext cx="248376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explosion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invasion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occasion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persuasion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collision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corrosion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confusion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division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decision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possession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expression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impression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permission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obsession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10625" y="1196752"/>
            <a:ext cx="565212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If the root word ends in –</a:t>
            </a:r>
            <a:r>
              <a:rPr lang="en-GB" dirty="0" err="1">
                <a:latin typeface="Arial Rounded MT Bold" panose="020F0704030504030204" pitchFamily="34" charset="0"/>
              </a:rPr>
              <a:t>ss</a:t>
            </a:r>
            <a:r>
              <a:rPr lang="en-GB" dirty="0">
                <a:latin typeface="Arial Rounded MT Bold" panose="020F0704030504030204" pitchFamily="34" charset="0"/>
              </a:rPr>
              <a:t> or –</a:t>
            </a:r>
            <a:r>
              <a:rPr lang="en-GB" dirty="0" err="1">
                <a:latin typeface="Arial Rounded MT Bold" panose="020F0704030504030204" pitchFamily="34" charset="0"/>
              </a:rPr>
              <a:t>mit</a:t>
            </a:r>
            <a:r>
              <a:rPr lang="en-GB" dirty="0">
                <a:latin typeface="Arial Rounded MT Bold" panose="020F0704030504030204" pitchFamily="34" charset="0"/>
              </a:rPr>
              <a:t>, it becomes –</a:t>
            </a:r>
            <a:r>
              <a:rPr lang="en-GB" dirty="0" err="1">
                <a:latin typeface="Arial Rounded MT Bold" panose="020F0704030504030204" pitchFamily="34" charset="0"/>
              </a:rPr>
              <a:t>ssion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If the root word ends in –se, -d, -de, -l, -r, -s or –t, it becomes –</a:t>
            </a:r>
            <a:r>
              <a:rPr lang="en-GB" dirty="0" err="1">
                <a:latin typeface="Arial Rounded MT Bold" panose="020F0704030504030204" pitchFamily="34" charset="0"/>
              </a:rPr>
              <a:t>sion</a:t>
            </a:r>
            <a:r>
              <a:rPr lang="en-GB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So, we need to go and figure out the root words!</a:t>
            </a:r>
          </a:p>
        </p:txBody>
      </p:sp>
    </p:spTree>
    <p:extLst>
      <p:ext uri="{BB962C8B-B14F-4D97-AF65-F5344CB8AC3E}">
        <p14:creationId xmlns:p14="http://schemas.microsoft.com/office/powerpoint/2010/main" val="38142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5" y="0"/>
            <a:ext cx="9136425" cy="836712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sion</a:t>
            </a:r>
            <a:r>
              <a:rPr lang="en-GB" dirty="0">
                <a:latin typeface="Arial Rounded MT Bold" panose="020F0704030504030204" pitchFamily="34" charset="0"/>
              </a:rPr>
              <a:t> and –</a:t>
            </a:r>
            <a:r>
              <a:rPr lang="en-GB" dirty="0" err="1">
                <a:latin typeface="Arial Rounded MT Bold" panose="020F0704030504030204" pitchFamily="34" charset="0"/>
              </a:rPr>
              <a:t>ssion</a:t>
            </a:r>
            <a:r>
              <a:rPr lang="en-GB" dirty="0">
                <a:latin typeface="Arial Rounded MT Bold" panose="020F0704030504030204" pitchFamily="34" charset="0"/>
              </a:rPr>
              <a:t> spellings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31704" y="908720"/>
          <a:ext cx="5256584" cy="56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Root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explosion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explode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invasion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invade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occasion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persuasion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persuade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erode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collision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collide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corrode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confuse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division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divide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decision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decide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possession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possess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impress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permission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obsession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0"/>
                        </a:rPr>
                        <a:t>obsess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88088" y="126876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903479" y="162880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72697" y="198884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88088" y="234888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88088" y="270892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03479" y="306896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72697" y="342900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88088" y="378904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18870" y="414908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934261" y="450912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03479" y="486916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18870" y="522920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34261" y="558924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949652" y="594928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918870" y="630932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5" y="0"/>
            <a:ext cx="9136425" cy="83671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-</a:t>
            </a:r>
            <a:r>
              <a:rPr lang="en-GB" sz="3600" dirty="0" err="1">
                <a:latin typeface="Arial Rounded MT Bold" panose="020F0704030504030204" pitchFamily="34" charset="0"/>
              </a:rPr>
              <a:t>sion</a:t>
            </a:r>
            <a:r>
              <a:rPr lang="en-GB" sz="3600" dirty="0">
                <a:latin typeface="Arial Rounded MT Bold" panose="020F0704030504030204" pitchFamily="34" charset="0"/>
              </a:rPr>
              <a:t> and –</a:t>
            </a:r>
            <a:r>
              <a:rPr lang="en-GB" sz="3600" dirty="0" err="1">
                <a:latin typeface="Arial Rounded MT Bold" panose="020F0704030504030204" pitchFamily="34" charset="0"/>
              </a:rPr>
              <a:t>ssion</a:t>
            </a:r>
            <a:r>
              <a:rPr lang="en-GB" sz="3600" dirty="0">
                <a:latin typeface="Arial Rounded MT Bold" panose="020F0704030504030204" pitchFamily="34" charset="0"/>
              </a:rPr>
              <a:t> spellings definitions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540721"/>
              </p:ext>
            </p:extLst>
          </p:nvPr>
        </p:nvGraphicFramePr>
        <p:xfrm>
          <a:off x="1329613" y="836712"/>
          <a:ext cx="8712968" cy="568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Word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Definition 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explosion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invasion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occasion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persuasion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erosion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collision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corrosion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confusion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division 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decision 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possession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expression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impression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permission 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obsession </a:t>
                      </a:r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08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Add the correct suffix!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6669" y="2282866"/>
            <a:ext cx="4697827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300" b="1" dirty="0" err="1">
                <a:solidFill>
                  <a:srgbClr val="00B050"/>
                </a:solidFill>
                <a:latin typeface="Arial Rounded MT Bold" panose="020F0704030504030204" pitchFamily="34" charset="77"/>
              </a:rPr>
              <a:t>sion</a:t>
            </a:r>
            <a:endParaRPr lang="en-GB" sz="153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B825F-33DD-054A-9EEE-90D848359BCC}"/>
              </a:ext>
            </a:extLst>
          </p:cNvPr>
          <p:cNvSpPr txBox="1">
            <a:spLocks/>
          </p:cNvSpPr>
          <p:nvPr/>
        </p:nvSpPr>
        <p:spPr>
          <a:xfrm>
            <a:off x="729039" y="1031305"/>
            <a:ext cx="7166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endParaRPr lang="en-GB" dirty="0">
              <a:latin typeface="Arial Rounded MT Bold" panose="020F0704030504030204" pitchFamily="34" charset="77"/>
            </a:endParaRPr>
          </a:p>
          <a:p>
            <a:pPr marL="0" indent="0">
              <a:buFont typeface="Wingdings 3" charset="2"/>
              <a:buNone/>
            </a:pPr>
            <a:r>
              <a:rPr lang="en-GB" sz="16500" dirty="0" err="1">
                <a:latin typeface="Arial Rounded MT Bold" panose="020F0704030504030204" pitchFamily="34" charset="77"/>
              </a:rPr>
              <a:t>persua</a:t>
            </a:r>
            <a:endParaRPr lang="en-GB" sz="165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34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662</Words>
  <Application>Microsoft Macintosh PowerPoint</Application>
  <PresentationFormat>Widescreen</PresentationFormat>
  <Paragraphs>200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Wingdings 3</vt:lpstr>
      <vt:lpstr>Ion</vt:lpstr>
      <vt:lpstr>Year 5/6 word list</vt:lpstr>
      <vt:lpstr>Year 5/6 word list</vt:lpstr>
      <vt:lpstr>Year 5/6 word list</vt:lpstr>
      <vt:lpstr>Year 5/6 word list</vt:lpstr>
      <vt:lpstr>PowerPoint Presentation</vt:lpstr>
      <vt:lpstr>-sion and –ssion spellings</vt:lpstr>
      <vt:lpstr>-sion and –ssion spellings</vt:lpstr>
      <vt:lpstr>-sion and –ssion spellings definitions</vt:lpstr>
      <vt:lpstr>Add the correct suffix!</vt:lpstr>
      <vt:lpstr>Add the correct suffix!</vt:lpstr>
      <vt:lpstr>Add the correct suffix!</vt:lpstr>
      <vt:lpstr>-sion and –ssion spellings: guess my word</vt:lpstr>
      <vt:lpstr>-sion and –ssion spellings: guess my word</vt:lpstr>
      <vt:lpstr>-sion and –ssion spellings: guess my word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25</cp:revision>
  <dcterms:created xsi:type="dcterms:W3CDTF">2020-04-15T13:53:23Z</dcterms:created>
  <dcterms:modified xsi:type="dcterms:W3CDTF">2020-05-10T08:15:17Z</dcterms:modified>
</cp:coreProperties>
</file>