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1" r:id="rId1"/>
  </p:sldMasterIdLst>
  <p:sldIdLst>
    <p:sldId id="256" r:id="rId2"/>
    <p:sldId id="259" r:id="rId3"/>
    <p:sldId id="258" r:id="rId4"/>
    <p:sldId id="260" r:id="rId5"/>
    <p:sldId id="261" r:id="rId6"/>
    <p:sldId id="262" r:id="rId7"/>
    <p:sldId id="263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04/06/2020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291462853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04/06/2020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18081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04/06/2020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54364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04/06/2020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01707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04/06/2020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69660771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04/06/2020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92527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04/06/2020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79640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04/06/2020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62584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04/06/2020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32993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04/06/2020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8141317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04/06/2020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7784743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04/06/2020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654713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13F8C5-DA2C-4C4B-B94E-01E6C0EB467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z="6000" dirty="0"/>
              <a:t>Year 5 Revision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77ADEEF-3406-4D4D-A9E2-0CF8DEA316D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anchor="ctr"/>
          <a:lstStyle/>
          <a:p>
            <a:r>
              <a:rPr lang="en-GB" dirty="0"/>
              <a:t>Number and Place Value #1</a:t>
            </a:r>
          </a:p>
          <a:p>
            <a:r>
              <a:rPr lang="en-GB" dirty="0"/>
              <a:t>Reading and writing numbers to 1 000 000</a:t>
            </a:r>
          </a:p>
        </p:txBody>
      </p:sp>
    </p:spTree>
    <p:extLst>
      <p:ext uri="{BB962C8B-B14F-4D97-AF65-F5344CB8AC3E}">
        <p14:creationId xmlns:p14="http://schemas.microsoft.com/office/powerpoint/2010/main" val="38093282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8526020"/>
              </p:ext>
            </p:extLst>
          </p:nvPr>
        </p:nvGraphicFramePr>
        <p:xfrm>
          <a:off x="2516331" y="2482214"/>
          <a:ext cx="8892023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702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7028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7028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7028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7028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7028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27028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err="1"/>
                        <a:t>Hth</a:t>
                      </a:r>
                      <a:endParaRPr lang="en-GB" dirty="0"/>
                    </a:p>
                  </a:txBody>
                  <a:tcPr anchor="ctr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err="1"/>
                        <a:t>Tth</a:t>
                      </a:r>
                      <a:endParaRPr lang="en-GB" dirty="0"/>
                    </a:p>
                  </a:txBody>
                  <a:tcPr anchor="ctr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err="1"/>
                        <a:t>Th</a:t>
                      </a:r>
                      <a:endParaRPr lang="en-GB" dirty="0"/>
                    </a:p>
                  </a:txBody>
                  <a:tcPr anchor="ctr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H</a:t>
                      </a:r>
                    </a:p>
                  </a:txBody>
                  <a:tcPr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T</a:t>
                      </a:r>
                    </a:p>
                  </a:txBody>
                  <a:tcPr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O</a:t>
                      </a:r>
                    </a:p>
                  </a:txBody>
                  <a:tcPr anchor="ctr">
                    <a:solidFill>
                      <a:schemeClr val="accent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 rot="19348272">
            <a:off x="9848131" y="1978343"/>
            <a:ext cx="205651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/>
              <a:t>Ones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901536" y="232096"/>
            <a:ext cx="91855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rgbClr val="7030A0"/>
                </a:solidFill>
              </a:rPr>
              <a:t>To read numbers we must understand the place value grid. </a:t>
            </a:r>
          </a:p>
        </p:txBody>
      </p:sp>
      <p:sp>
        <p:nvSpPr>
          <p:cNvPr id="18" name="TextBox 17"/>
          <p:cNvSpPr txBox="1"/>
          <p:nvPr/>
        </p:nvSpPr>
        <p:spPr>
          <a:xfrm rot="19348272">
            <a:off x="8967500" y="1883095"/>
            <a:ext cx="205651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/>
              <a:t>Tens</a:t>
            </a:r>
          </a:p>
        </p:txBody>
      </p:sp>
      <p:sp>
        <p:nvSpPr>
          <p:cNvPr id="21" name="TextBox 20"/>
          <p:cNvSpPr txBox="1"/>
          <p:nvPr/>
        </p:nvSpPr>
        <p:spPr>
          <a:xfrm rot="19348272">
            <a:off x="7737906" y="1883093"/>
            <a:ext cx="205651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/>
              <a:t>Hundreds</a:t>
            </a:r>
          </a:p>
        </p:txBody>
      </p:sp>
      <p:sp>
        <p:nvSpPr>
          <p:cNvPr id="22" name="TextBox 21"/>
          <p:cNvSpPr txBox="1"/>
          <p:nvPr/>
        </p:nvSpPr>
        <p:spPr>
          <a:xfrm rot="19348272">
            <a:off x="6506882" y="1883094"/>
            <a:ext cx="205651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/>
              <a:t>Thousands</a:t>
            </a:r>
          </a:p>
        </p:txBody>
      </p:sp>
      <p:sp>
        <p:nvSpPr>
          <p:cNvPr id="23" name="TextBox 22"/>
          <p:cNvSpPr txBox="1"/>
          <p:nvPr/>
        </p:nvSpPr>
        <p:spPr>
          <a:xfrm rot="19348272">
            <a:off x="5374272" y="1716840"/>
            <a:ext cx="205651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/>
              <a:t>Ten thousands</a:t>
            </a:r>
          </a:p>
        </p:txBody>
      </p:sp>
      <p:sp>
        <p:nvSpPr>
          <p:cNvPr id="24" name="TextBox 23"/>
          <p:cNvSpPr txBox="1"/>
          <p:nvPr/>
        </p:nvSpPr>
        <p:spPr>
          <a:xfrm rot="19348272">
            <a:off x="3971500" y="1716841"/>
            <a:ext cx="205651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/>
              <a:t>Hundred thousands</a:t>
            </a:r>
          </a:p>
        </p:txBody>
      </p:sp>
      <p:sp>
        <p:nvSpPr>
          <p:cNvPr id="25" name="TextBox 24"/>
          <p:cNvSpPr txBox="1"/>
          <p:nvPr/>
        </p:nvSpPr>
        <p:spPr>
          <a:xfrm rot="19348272">
            <a:off x="2414953" y="1826013"/>
            <a:ext cx="205651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/>
              <a:t>Millions</a:t>
            </a:r>
          </a:p>
        </p:txBody>
      </p:sp>
    </p:spTree>
    <p:extLst>
      <p:ext uri="{BB962C8B-B14F-4D97-AF65-F5344CB8AC3E}">
        <p14:creationId xmlns:p14="http://schemas.microsoft.com/office/powerpoint/2010/main" val="42744163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8" grpId="0"/>
      <p:bldP spid="21" grpId="0"/>
      <p:bldP spid="22" grpId="0"/>
      <p:bldP spid="23" grpId="0"/>
      <p:bldP spid="24" grpId="0"/>
      <p:bldP spid="2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9046821"/>
              </p:ext>
            </p:extLst>
          </p:nvPr>
        </p:nvGraphicFramePr>
        <p:xfrm>
          <a:off x="1827702" y="2449080"/>
          <a:ext cx="8892023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702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7028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7028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7028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7028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7028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27028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err="1"/>
                        <a:t>Hth</a:t>
                      </a:r>
                      <a:endParaRPr lang="en-GB" dirty="0"/>
                    </a:p>
                  </a:txBody>
                  <a:tcPr anchor="ctr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err="1"/>
                        <a:t>Tth</a:t>
                      </a:r>
                      <a:endParaRPr lang="en-GB" dirty="0"/>
                    </a:p>
                  </a:txBody>
                  <a:tcPr anchor="ctr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err="1"/>
                        <a:t>Th</a:t>
                      </a:r>
                      <a:endParaRPr lang="en-GB" dirty="0"/>
                    </a:p>
                  </a:txBody>
                  <a:tcPr anchor="ctr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H</a:t>
                      </a:r>
                    </a:p>
                  </a:txBody>
                  <a:tcPr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T</a:t>
                      </a:r>
                    </a:p>
                  </a:txBody>
                  <a:tcPr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O</a:t>
                      </a:r>
                    </a:p>
                  </a:txBody>
                  <a:tcPr anchor="ctr">
                    <a:solidFill>
                      <a:schemeClr val="accent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4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4" name="Right Brace 3"/>
          <p:cNvSpPr/>
          <p:nvPr/>
        </p:nvSpPr>
        <p:spPr>
          <a:xfrm rot="16200000">
            <a:off x="8603368" y="285360"/>
            <a:ext cx="420099" cy="3667988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7785157" y="1540731"/>
            <a:ext cx="205651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/>
              <a:t>Ones</a:t>
            </a:r>
          </a:p>
        </p:txBody>
      </p:sp>
      <p:sp>
        <p:nvSpPr>
          <p:cNvPr id="6" name="Right Brace 5"/>
          <p:cNvSpPr/>
          <p:nvPr/>
        </p:nvSpPr>
        <p:spPr>
          <a:xfrm rot="16200000">
            <a:off x="4776049" y="304906"/>
            <a:ext cx="420099" cy="3667988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extBox 6"/>
          <p:cNvSpPr txBox="1"/>
          <p:nvPr/>
        </p:nvSpPr>
        <p:spPr>
          <a:xfrm>
            <a:off x="4217194" y="1494840"/>
            <a:ext cx="205651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/>
              <a:t>Thousands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508853" y="1465302"/>
            <a:ext cx="205651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/>
              <a:t>Millions</a:t>
            </a:r>
          </a:p>
        </p:txBody>
      </p:sp>
      <p:sp>
        <p:nvSpPr>
          <p:cNvPr id="9" name="Right Brace 8"/>
          <p:cNvSpPr/>
          <p:nvPr/>
        </p:nvSpPr>
        <p:spPr>
          <a:xfrm rot="16200000">
            <a:off x="2203654" y="1577162"/>
            <a:ext cx="420099" cy="1172004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TextBox 10"/>
          <p:cNvSpPr txBox="1"/>
          <p:nvPr/>
        </p:nvSpPr>
        <p:spPr>
          <a:xfrm>
            <a:off x="1901536" y="232096"/>
            <a:ext cx="91855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rgbClr val="7030A0"/>
                </a:solidFill>
              </a:rPr>
              <a:t>To read numbers we group together the millions, thousands and ones. 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508853" y="4321628"/>
            <a:ext cx="5698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Then the thousands: six hundred and eight thousand. 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1508853" y="4909457"/>
            <a:ext cx="53142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Finally the hundreds: three hundred and fourteen. 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1661252" y="5584372"/>
            <a:ext cx="79241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Put it altogether:</a:t>
            </a:r>
            <a:r>
              <a:rPr lang="en-GB" dirty="0">
                <a:solidFill>
                  <a:srgbClr val="FF0000"/>
                </a:solidFill>
              </a:rPr>
              <a:t> Six hundred and eight thousand, three hundred and fourteen</a:t>
            </a:r>
            <a:r>
              <a:rPr lang="en-GB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4268631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6" grpId="0" animBg="1"/>
      <p:bldP spid="7" grpId="0"/>
      <p:bldP spid="8" grpId="0"/>
      <p:bldP spid="9" grpId="0" animBg="1"/>
      <p:bldP spid="18" grpId="0"/>
      <p:bldP spid="21" grpId="0"/>
      <p:bldP spid="2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3315566"/>
              </p:ext>
            </p:extLst>
          </p:nvPr>
        </p:nvGraphicFramePr>
        <p:xfrm>
          <a:off x="2027117" y="2178260"/>
          <a:ext cx="8892023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702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7028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7028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7028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7028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7028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27028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err="1"/>
                        <a:t>Hth</a:t>
                      </a:r>
                      <a:endParaRPr lang="en-GB" dirty="0"/>
                    </a:p>
                  </a:txBody>
                  <a:tcPr anchor="ctr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err="1"/>
                        <a:t>Tth</a:t>
                      </a:r>
                      <a:endParaRPr lang="en-GB" dirty="0"/>
                    </a:p>
                  </a:txBody>
                  <a:tcPr anchor="ctr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err="1"/>
                        <a:t>Th</a:t>
                      </a:r>
                      <a:endParaRPr lang="en-GB" dirty="0"/>
                    </a:p>
                  </a:txBody>
                  <a:tcPr anchor="ctr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H</a:t>
                      </a:r>
                    </a:p>
                  </a:txBody>
                  <a:tcPr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T</a:t>
                      </a:r>
                    </a:p>
                  </a:txBody>
                  <a:tcPr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O</a:t>
                      </a:r>
                    </a:p>
                  </a:txBody>
                  <a:tcPr anchor="ctr">
                    <a:solidFill>
                      <a:schemeClr val="accent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3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4" name="Right Brace 3"/>
          <p:cNvSpPr/>
          <p:nvPr/>
        </p:nvSpPr>
        <p:spPr>
          <a:xfrm rot="16200000">
            <a:off x="8795953" y="-40459"/>
            <a:ext cx="420099" cy="3667988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7977742" y="1223379"/>
            <a:ext cx="205651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/>
              <a:t>Ones</a:t>
            </a:r>
          </a:p>
        </p:txBody>
      </p:sp>
      <p:sp>
        <p:nvSpPr>
          <p:cNvPr id="6" name="Right Brace 5"/>
          <p:cNvSpPr/>
          <p:nvPr/>
        </p:nvSpPr>
        <p:spPr>
          <a:xfrm rot="16200000">
            <a:off x="4968634" y="-20913"/>
            <a:ext cx="420099" cy="3667988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extBox 6"/>
          <p:cNvSpPr txBox="1"/>
          <p:nvPr/>
        </p:nvSpPr>
        <p:spPr>
          <a:xfrm>
            <a:off x="4150423" y="1223378"/>
            <a:ext cx="205651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/>
              <a:t>Thousands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661252" y="1202948"/>
            <a:ext cx="205651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/>
              <a:t>Millions</a:t>
            </a:r>
          </a:p>
        </p:txBody>
      </p:sp>
      <p:sp>
        <p:nvSpPr>
          <p:cNvPr id="9" name="Right Brace 8"/>
          <p:cNvSpPr/>
          <p:nvPr/>
        </p:nvSpPr>
        <p:spPr>
          <a:xfrm rot="16200000">
            <a:off x="2417742" y="1272846"/>
            <a:ext cx="420099" cy="1128998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TextBox 10"/>
          <p:cNvSpPr txBox="1"/>
          <p:nvPr/>
        </p:nvSpPr>
        <p:spPr>
          <a:xfrm>
            <a:off x="1901536" y="232096"/>
            <a:ext cx="91855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rgbClr val="7030A0"/>
                </a:solidFill>
              </a:rPr>
              <a:t>To read numbers we group together the millions, thousands and ones.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508853" y="3657600"/>
            <a:ext cx="18499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First the millions: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508853" y="4321628"/>
            <a:ext cx="57246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Then the thousands: two hundred and ten thousand.  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1508853" y="4909457"/>
            <a:ext cx="54809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Finally the hundreds: eight hundred and forty three. 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1661252" y="5584372"/>
            <a:ext cx="80447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Put it altogether</a:t>
            </a:r>
            <a:r>
              <a:rPr lang="en-GB" dirty="0">
                <a:solidFill>
                  <a:srgbClr val="FF0000"/>
                </a:solidFill>
              </a:rPr>
              <a:t>: Two hundred and ten thousand, eight hundred and forty three. </a:t>
            </a:r>
            <a:r>
              <a:rPr lang="en-GB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4237712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6" grpId="0" animBg="1"/>
      <p:bldP spid="7" grpId="0"/>
      <p:bldP spid="8" grpId="0"/>
      <p:bldP spid="9" grpId="0" animBg="1"/>
      <p:bldP spid="3" grpId="0"/>
      <p:bldP spid="18" grpId="0"/>
      <p:bldP spid="21" grpId="0"/>
      <p:bldP spid="2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7685838"/>
              </p:ext>
            </p:extLst>
          </p:nvPr>
        </p:nvGraphicFramePr>
        <p:xfrm>
          <a:off x="2270769" y="2165532"/>
          <a:ext cx="8892023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702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7028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7028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7028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7028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7028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27028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err="1"/>
                        <a:t>Hth</a:t>
                      </a:r>
                      <a:endParaRPr lang="en-GB" dirty="0"/>
                    </a:p>
                  </a:txBody>
                  <a:tcPr anchor="ctr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err="1"/>
                        <a:t>Tth</a:t>
                      </a:r>
                      <a:endParaRPr lang="en-GB" dirty="0"/>
                    </a:p>
                  </a:txBody>
                  <a:tcPr anchor="ctr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err="1"/>
                        <a:t>Th</a:t>
                      </a:r>
                      <a:endParaRPr lang="en-GB" dirty="0"/>
                    </a:p>
                  </a:txBody>
                  <a:tcPr anchor="ctr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H</a:t>
                      </a:r>
                    </a:p>
                  </a:txBody>
                  <a:tcPr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T</a:t>
                      </a:r>
                    </a:p>
                  </a:txBody>
                  <a:tcPr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O</a:t>
                      </a:r>
                    </a:p>
                  </a:txBody>
                  <a:tcPr anchor="ctr">
                    <a:solidFill>
                      <a:schemeClr val="accent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7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4" name="Right Brace 3"/>
          <p:cNvSpPr/>
          <p:nvPr/>
        </p:nvSpPr>
        <p:spPr>
          <a:xfrm rot="16200000">
            <a:off x="9043186" y="1813"/>
            <a:ext cx="420099" cy="3667988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8224975" y="1265651"/>
            <a:ext cx="205651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/>
              <a:t>Ones</a:t>
            </a:r>
          </a:p>
        </p:txBody>
      </p:sp>
      <p:sp>
        <p:nvSpPr>
          <p:cNvPr id="6" name="Right Brace 5"/>
          <p:cNvSpPr/>
          <p:nvPr/>
        </p:nvSpPr>
        <p:spPr>
          <a:xfrm rot="16200000">
            <a:off x="5215867" y="21359"/>
            <a:ext cx="420099" cy="3667988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extBox 6"/>
          <p:cNvSpPr txBox="1"/>
          <p:nvPr/>
        </p:nvSpPr>
        <p:spPr>
          <a:xfrm>
            <a:off x="4397656" y="1265650"/>
            <a:ext cx="205651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/>
              <a:t>Thousands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826886" y="1102020"/>
            <a:ext cx="205651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/>
              <a:t>Millions</a:t>
            </a:r>
          </a:p>
        </p:txBody>
      </p:sp>
      <p:sp>
        <p:nvSpPr>
          <p:cNvPr id="9" name="Right Brace 8"/>
          <p:cNvSpPr/>
          <p:nvPr/>
        </p:nvSpPr>
        <p:spPr>
          <a:xfrm rot="16200000">
            <a:off x="2645097" y="1295239"/>
            <a:ext cx="420099" cy="1168755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TextBox 10"/>
          <p:cNvSpPr txBox="1"/>
          <p:nvPr/>
        </p:nvSpPr>
        <p:spPr>
          <a:xfrm>
            <a:off x="1901536" y="232096"/>
            <a:ext cx="91855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rgbClr val="7030A0"/>
                </a:solidFill>
              </a:rPr>
              <a:t>To read numbers we group together the millions, thousands and ones.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508853" y="3657600"/>
            <a:ext cx="30828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First the millions: one million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508853" y="4321628"/>
            <a:ext cx="38395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Then the thousands: six thousand.  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1508853" y="4909457"/>
            <a:ext cx="31341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Finally the hundreds: seven. 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1661252" y="5584372"/>
            <a:ext cx="57118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Put it altogether: </a:t>
            </a:r>
            <a:r>
              <a:rPr lang="en-GB" dirty="0">
                <a:solidFill>
                  <a:srgbClr val="FF0000"/>
                </a:solidFill>
              </a:rPr>
              <a:t>one million, six thousand and seven.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94634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6" grpId="0" animBg="1"/>
      <p:bldP spid="7" grpId="0"/>
      <p:bldP spid="8" grpId="0"/>
      <p:bldP spid="9" grpId="0" animBg="1"/>
      <p:bldP spid="3" grpId="0"/>
      <p:bldP spid="18" grpId="0"/>
      <p:bldP spid="21" grpId="0"/>
      <p:bldP spid="2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881108"/>
              </p:ext>
            </p:extLst>
          </p:nvPr>
        </p:nvGraphicFramePr>
        <p:xfrm>
          <a:off x="2289008" y="2165532"/>
          <a:ext cx="8892023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702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7028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7028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7028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7028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7028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27028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err="1"/>
                        <a:t>Hth</a:t>
                      </a:r>
                      <a:endParaRPr lang="en-GB" dirty="0"/>
                    </a:p>
                  </a:txBody>
                  <a:tcPr anchor="ctr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err="1"/>
                        <a:t>Tth</a:t>
                      </a:r>
                      <a:endParaRPr lang="en-GB" dirty="0"/>
                    </a:p>
                  </a:txBody>
                  <a:tcPr anchor="ctr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err="1"/>
                        <a:t>Th</a:t>
                      </a:r>
                      <a:endParaRPr lang="en-GB" dirty="0"/>
                    </a:p>
                  </a:txBody>
                  <a:tcPr anchor="ctr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H</a:t>
                      </a:r>
                    </a:p>
                  </a:txBody>
                  <a:tcPr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T</a:t>
                      </a:r>
                    </a:p>
                  </a:txBody>
                  <a:tcPr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O</a:t>
                      </a:r>
                    </a:p>
                  </a:txBody>
                  <a:tcPr anchor="ctr">
                    <a:solidFill>
                      <a:schemeClr val="accent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3 </a:t>
                      </a:r>
                      <a:r>
                        <a:rPr lang="en-GB" baseline="0" dirty="0"/>
                        <a:t> 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3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4" name="Right Brace 3"/>
          <p:cNvSpPr/>
          <p:nvPr/>
        </p:nvSpPr>
        <p:spPr>
          <a:xfrm rot="16200000">
            <a:off x="8949166" y="-16101"/>
            <a:ext cx="420099" cy="3667988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8130955" y="1247737"/>
            <a:ext cx="205651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/>
              <a:t>Ones</a:t>
            </a:r>
          </a:p>
        </p:txBody>
      </p:sp>
      <p:sp>
        <p:nvSpPr>
          <p:cNvPr id="6" name="Right Brace 5"/>
          <p:cNvSpPr/>
          <p:nvPr/>
        </p:nvSpPr>
        <p:spPr>
          <a:xfrm rot="16200000">
            <a:off x="5121847" y="3445"/>
            <a:ext cx="420099" cy="3667988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extBox 6"/>
          <p:cNvSpPr txBox="1"/>
          <p:nvPr/>
        </p:nvSpPr>
        <p:spPr>
          <a:xfrm>
            <a:off x="4437799" y="1143501"/>
            <a:ext cx="205651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/>
              <a:t>Thousands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901536" y="1265405"/>
            <a:ext cx="205651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/>
              <a:t>Millions</a:t>
            </a:r>
          </a:p>
        </p:txBody>
      </p:sp>
      <p:sp>
        <p:nvSpPr>
          <p:cNvPr id="9" name="Right Brace 8"/>
          <p:cNvSpPr/>
          <p:nvPr/>
        </p:nvSpPr>
        <p:spPr>
          <a:xfrm rot="16200000">
            <a:off x="2607206" y="1333455"/>
            <a:ext cx="420099" cy="1056496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TextBox 10"/>
          <p:cNvSpPr txBox="1"/>
          <p:nvPr/>
        </p:nvSpPr>
        <p:spPr>
          <a:xfrm>
            <a:off x="1901536" y="232096"/>
            <a:ext cx="91855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rgbClr val="7030A0"/>
                </a:solidFill>
              </a:rPr>
              <a:t>To read numbers we group together the millions, thousands and ones.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508853" y="3657600"/>
            <a:ext cx="18499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First the millions: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508853" y="4321628"/>
            <a:ext cx="56733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Then the thousands: two hundred and four thousand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1508853" y="4909457"/>
            <a:ext cx="52886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Finally the hundreds: three hundred and fifty three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1661252" y="5584372"/>
            <a:ext cx="83306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Put it altogether: </a:t>
            </a:r>
            <a:r>
              <a:rPr lang="en-GB" dirty="0">
                <a:solidFill>
                  <a:srgbClr val="FF0000"/>
                </a:solidFill>
              </a:rPr>
              <a:t>Two hundred and four thousand,  three hundred and fifty three. 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922997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6" grpId="0" animBg="1"/>
      <p:bldP spid="7" grpId="0"/>
      <p:bldP spid="8" grpId="0"/>
      <p:bldP spid="9" grpId="0" animBg="1"/>
      <p:bldP spid="3" grpId="0"/>
      <p:bldP spid="18" grpId="0"/>
      <p:bldP spid="21" grpId="0"/>
      <p:bldP spid="2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2745961"/>
              </p:ext>
            </p:extLst>
          </p:nvPr>
        </p:nvGraphicFramePr>
        <p:xfrm>
          <a:off x="2570212" y="4922043"/>
          <a:ext cx="8892023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702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7028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7028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7028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7028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7028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27028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err="1"/>
                        <a:t>Hth</a:t>
                      </a:r>
                      <a:endParaRPr lang="en-GB" dirty="0"/>
                    </a:p>
                  </a:txBody>
                  <a:tcPr anchor="ctr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err="1"/>
                        <a:t>Tth</a:t>
                      </a:r>
                      <a:endParaRPr lang="en-GB" dirty="0"/>
                    </a:p>
                  </a:txBody>
                  <a:tcPr anchor="ctr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err="1"/>
                        <a:t>Th</a:t>
                      </a:r>
                      <a:endParaRPr lang="en-GB" dirty="0"/>
                    </a:p>
                  </a:txBody>
                  <a:tcPr anchor="ctr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H</a:t>
                      </a:r>
                    </a:p>
                  </a:txBody>
                  <a:tcPr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T</a:t>
                      </a:r>
                    </a:p>
                  </a:txBody>
                  <a:tcPr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O</a:t>
                      </a:r>
                    </a:p>
                  </a:txBody>
                  <a:tcPr anchor="ctr">
                    <a:solidFill>
                      <a:schemeClr val="accent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rgbClr val="0070C0"/>
                          </a:solidFill>
                        </a:rPr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rgbClr val="0070C0"/>
                          </a:solidFill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rgbClr val="0070C0"/>
                          </a:solidFill>
                        </a:rPr>
                        <a:t>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rgbClr val="00B050"/>
                          </a:solidFill>
                        </a:rPr>
                        <a:t>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rgbClr val="00B050"/>
                          </a:solidFill>
                        </a:rPr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rgbClr val="00B050"/>
                          </a:solidFill>
                        </a:rPr>
                        <a:t>2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4" name="Right Brace 3"/>
          <p:cNvSpPr/>
          <p:nvPr/>
        </p:nvSpPr>
        <p:spPr>
          <a:xfrm rot="16200000">
            <a:off x="9345877" y="2732075"/>
            <a:ext cx="420099" cy="3667988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8527666" y="3995913"/>
            <a:ext cx="205651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/>
              <a:t>Ones</a:t>
            </a:r>
          </a:p>
        </p:txBody>
      </p:sp>
      <p:sp>
        <p:nvSpPr>
          <p:cNvPr id="6" name="Right Brace 5"/>
          <p:cNvSpPr/>
          <p:nvPr/>
        </p:nvSpPr>
        <p:spPr>
          <a:xfrm rot="16200000">
            <a:off x="5518558" y="2751621"/>
            <a:ext cx="420099" cy="3667988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extBox 6"/>
          <p:cNvSpPr txBox="1"/>
          <p:nvPr/>
        </p:nvSpPr>
        <p:spPr>
          <a:xfrm>
            <a:off x="4700347" y="3995912"/>
            <a:ext cx="205651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/>
              <a:t>Thousands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127953" y="4058886"/>
            <a:ext cx="205651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/>
              <a:t>Millions</a:t>
            </a:r>
          </a:p>
        </p:txBody>
      </p:sp>
      <p:sp>
        <p:nvSpPr>
          <p:cNvPr id="9" name="Right Brace 8"/>
          <p:cNvSpPr/>
          <p:nvPr/>
        </p:nvSpPr>
        <p:spPr>
          <a:xfrm rot="16200000">
            <a:off x="2946164" y="4023877"/>
            <a:ext cx="420099" cy="1172003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TextBox 10"/>
          <p:cNvSpPr txBox="1"/>
          <p:nvPr/>
        </p:nvSpPr>
        <p:spPr>
          <a:xfrm>
            <a:off x="1901536" y="232096"/>
            <a:ext cx="91855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rgbClr val="7030A0"/>
                </a:solidFill>
              </a:rPr>
              <a:t>Writing numbers in digits 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458381" y="945572"/>
            <a:ext cx="103145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Write the number: Three hundred and nineteen thousand, six hundred and two.  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1458383" y="1659081"/>
            <a:ext cx="103145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Identify the </a:t>
            </a:r>
            <a:r>
              <a:rPr lang="en-GB" dirty="0">
                <a:solidFill>
                  <a:srgbClr val="FF0000"/>
                </a:solidFill>
              </a:rPr>
              <a:t>millions</a:t>
            </a:r>
            <a:r>
              <a:rPr lang="en-GB" dirty="0"/>
              <a:t>, </a:t>
            </a:r>
            <a:r>
              <a:rPr lang="en-GB" dirty="0">
                <a:solidFill>
                  <a:srgbClr val="0070C0"/>
                </a:solidFill>
              </a:rPr>
              <a:t>thousands</a:t>
            </a:r>
            <a:r>
              <a:rPr lang="en-GB" dirty="0"/>
              <a:t> and </a:t>
            </a:r>
            <a:r>
              <a:rPr lang="en-GB" dirty="0">
                <a:solidFill>
                  <a:srgbClr val="00B050"/>
                </a:solidFill>
              </a:rPr>
              <a:t>ones</a:t>
            </a:r>
            <a:r>
              <a:rPr lang="en-GB" dirty="0"/>
              <a:t>. 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458381" y="2502229"/>
            <a:ext cx="103145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Write the number: </a:t>
            </a:r>
            <a:r>
              <a:rPr lang="en-GB" dirty="0">
                <a:solidFill>
                  <a:srgbClr val="0070C0"/>
                </a:solidFill>
              </a:rPr>
              <a:t>Three hundred and nineteen thousand</a:t>
            </a:r>
            <a:r>
              <a:rPr lang="en-GB" dirty="0"/>
              <a:t>, </a:t>
            </a:r>
            <a:r>
              <a:rPr lang="en-GB" dirty="0">
                <a:solidFill>
                  <a:srgbClr val="00B050"/>
                </a:solidFill>
              </a:rPr>
              <a:t>six hundred and two</a:t>
            </a:r>
            <a:r>
              <a:rPr lang="en-GB" dirty="0"/>
              <a:t>.  </a:t>
            </a:r>
          </a:p>
        </p:txBody>
      </p:sp>
    </p:spTree>
    <p:extLst>
      <p:ext uri="{BB962C8B-B14F-4D97-AF65-F5344CB8AC3E}">
        <p14:creationId xmlns:p14="http://schemas.microsoft.com/office/powerpoint/2010/main" val="17663529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6" grpId="0" animBg="1"/>
      <p:bldP spid="7" grpId="0"/>
      <p:bldP spid="8" grpId="0"/>
      <p:bldP spid="9" grpId="0" animBg="1"/>
      <p:bldP spid="12" grpId="0"/>
      <p:bldP spid="16" grpId="0"/>
      <p:bldP spid="17" grpId="0"/>
    </p:bldLst>
  </p:timing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TM10001105[[fn=Crop]]</Template>
  <TotalTime>735</TotalTime>
  <Words>363</Words>
  <Application>Microsoft Office PowerPoint</Application>
  <PresentationFormat>Widescreen</PresentationFormat>
  <Paragraphs>122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9" baseType="lpstr">
      <vt:lpstr>Franklin Gothic Book</vt:lpstr>
      <vt:lpstr>Crop</vt:lpstr>
      <vt:lpstr>Year 5 Revision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Year 1 Spring Section 3 – Multiplication</dc:title>
  <dc:creator>Laura Whitehouse</dc:creator>
  <cp:lastModifiedBy>Laura Whitehouse</cp:lastModifiedBy>
  <cp:revision>68</cp:revision>
  <dcterms:created xsi:type="dcterms:W3CDTF">2020-03-20T11:22:32Z</dcterms:created>
  <dcterms:modified xsi:type="dcterms:W3CDTF">2020-06-04T07:06:49Z</dcterms:modified>
</cp:coreProperties>
</file>