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58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Position and Movement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/>
              <a:t>Lesson 4 </a:t>
            </a:r>
            <a:r>
              <a:rPr lang="en-GB" dirty="0"/>
              <a:t>–drawing translations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4262085" y="2020694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757991" y="1215904"/>
            <a:ext cx="30445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must first find out how the shape has been translated by finding out how point a has translated to point b. </a:t>
            </a:r>
          </a:p>
        </p:txBody>
      </p:sp>
      <p:sp>
        <p:nvSpPr>
          <p:cNvPr id="31" name="Flowchart: Manual Operation 30">
            <a:extLst>
              <a:ext uri="{FF2B5EF4-FFF2-40B4-BE49-F238E27FC236}">
                <a16:creationId xmlns:a16="http://schemas.microsoft.com/office/drawing/2014/main" id="{413F3A4C-7921-41AD-BD7F-162C09004C58}"/>
              </a:ext>
            </a:extLst>
          </p:cNvPr>
          <p:cNvSpPr/>
          <p:nvPr/>
        </p:nvSpPr>
        <p:spPr>
          <a:xfrm>
            <a:off x="2536249" y="2526933"/>
            <a:ext cx="1785122" cy="10282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1040"/>
              <a:gd name="connsiteY0" fmla="*/ 396 h 10396"/>
              <a:gd name="connsiteX1" fmla="*/ 11040 w 11040"/>
              <a:gd name="connsiteY1" fmla="*/ 0 h 10396"/>
              <a:gd name="connsiteX2" fmla="*/ 8000 w 11040"/>
              <a:gd name="connsiteY2" fmla="*/ 10396 h 10396"/>
              <a:gd name="connsiteX3" fmla="*/ 2000 w 11040"/>
              <a:gd name="connsiteY3" fmla="*/ 10396 h 10396"/>
              <a:gd name="connsiteX4" fmla="*/ 0 w 11040"/>
              <a:gd name="connsiteY4" fmla="*/ 396 h 10396"/>
              <a:gd name="connsiteX0" fmla="*/ 0 w 12080"/>
              <a:gd name="connsiteY0" fmla="*/ 528 h 10396"/>
              <a:gd name="connsiteX1" fmla="*/ 12080 w 12080"/>
              <a:gd name="connsiteY1" fmla="*/ 0 h 10396"/>
              <a:gd name="connsiteX2" fmla="*/ 9040 w 12080"/>
              <a:gd name="connsiteY2" fmla="*/ 10396 h 10396"/>
              <a:gd name="connsiteX3" fmla="*/ 3040 w 12080"/>
              <a:gd name="connsiteY3" fmla="*/ 10396 h 10396"/>
              <a:gd name="connsiteX4" fmla="*/ 0 w 12080"/>
              <a:gd name="connsiteY4" fmla="*/ 528 h 10396"/>
              <a:gd name="connsiteX0" fmla="*/ 0 w 12364"/>
              <a:gd name="connsiteY0" fmla="*/ 0 h 9868"/>
              <a:gd name="connsiteX1" fmla="*/ 12364 w 12364"/>
              <a:gd name="connsiteY1" fmla="*/ 131 h 9868"/>
              <a:gd name="connsiteX2" fmla="*/ 9040 w 12364"/>
              <a:gd name="connsiteY2" fmla="*/ 9868 h 9868"/>
              <a:gd name="connsiteX3" fmla="*/ 3040 w 12364"/>
              <a:gd name="connsiteY3" fmla="*/ 9868 h 9868"/>
              <a:gd name="connsiteX4" fmla="*/ 0 w 12364"/>
              <a:gd name="connsiteY4" fmla="*/ 0 h 9868"/>
              <a:gd name="connsiteX0" fmla="*/ 0 w 10000"/>
              <a:gd name="connsiteY0" fmla="*/ 67 h 9867"/>
              <a:gd name="connsiteX1" fmla="*/ 10000 w 10000"/>
              <a:gd name="connsiteY1" fmla="*/ 0 h 9867"/>
              <a:gd name="connsiteX2" fmla="*/ 7312 w 10000"/>
              <a:gd name="connsiteY2" fmla="*/ 9867 h 9867"/>
              <a:gd name="connsiteX3" fmla="*/ 2459 w 10000"/>
              <a:gd name="connsiteY3" fmla="*/ 9867 h 9867"/>
              <a:gd name="connsiteX4" fmla="*/ 0 w 10000"/>
              <a:gd name="connsiteY4" fmla="*/ 67 h 9867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459 w 10000"/>
              <a:gd name="connsiteY3" fmla="*/ 10000 h 10203"/>
              <a:gd name="connsiteX4" fmla="*/ 0 w 10000"/>
              <a:gd name="connsiteY4" fmla="*/ 68 h 10203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535 w 10000"/>
              <a:gd name="connsiteY3" fmla="*/ 10135 h 10203"/>
              <a:gd name="connsiteX4" fmla="*/ 0 w 10000"/>
              <a:gd name="connsiteY4" fmla="*/ 68 h 10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03">
                <a:moveTo>
                  <a:pt x="0" y="68"/>
                </a:moveTo>
                <a:lnTo>
                  <a:pt x="10000" y="0"/>
                </a:lnTo>
                <a:lnTo>
                  <a:pt x="7350" y="10203"/>
                </a:lnTo>
                <a:lnTo>
                  <a:pt x="2535" y="10135"/>
                </a:lnTo>
                <a:lnTo>
                  <a:pt x="0" y="6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5907593" y="42212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4171039" y="2348655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5877691" y="4457039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stCxn id="32" idx="6"/>
          </p:cNvCxnSpPr>
          <p:nvPr/>
        </p:nvCxnSpPr>
        <p:spPr>
          <a:xfrm>
            <a:off x="4357660" y="2506141"/>
            <a:ext cx="1656058" cy="2079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757991" y="375921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right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6"/>
          </p:cNvCxnSpPr>
          <p:nvPr/>
        </p:nvCxnSpPr>
        <p:spPr>
          <a:xfrm>
            <a:off x="6013719" y="2540310"/>
            <a:ext cx="50593" cy="207421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758944" y="468287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down. </a:t>
            </a:r>
          </a:p>
        </p:txBody>
      </p:sp>
    </p:spTree>
    <p:extLst>
      <p:ext uri="{BB962C8B-B14F-4D97-AF65-F5344CB8AC3E}">
        <p14:creationId xmlns:p14="http://schemas.microsoft.com/office/powerpoint/2010/main" val="136017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4262085" y="2020694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1" name="Flowchart: Manual Operation 30">
            <a:extLst>
              <a:ext uri="{FF2B5EF4-FFF2-40B4-BE49-F238E27FC236}">
                <a16:creationId xmlns:a16="http://schemas.microsoft.com/office/drawing/2014/main" id="{413F3A4C-7921-41AD-BD7F-162C09004C58}"/>
              </a:ext>
            </a:extLst>
          </p:cNvPr>
          <p:cNvSpPr/>
          <p:nvPr/>
        </p:nvSpPr>
        <p:spPr>
          <a:xfrm>
            <a:off x="2536249" y="2526933"/>
            <a:ext cx="1785122" cy="10282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1040"/>
              <a:gd name="connsiteY0" fmla="*/ 396 h 10396"/>
              <a:gd name="connsiteX1" fmla="*/ 11040 w 11040"/>
              <a:gd name="connsiteY1" fmla="*/ 0 h 10396"/>
              <a:gd name="connsiteX2" fmla="*/ 8000 w 11040"/>
              <a:gd name="connsiteY2" fmla="*/ 10396 h 10396"/>
              <a:gd name="connsiteX3" fmla="*/ 2000 w 11040"/>
              <a:gd name="connsiteY3" fmla="*/ 10396 h 10396"/>
              <a:gd name="connsiteX4" fmla="*/ 0 w 11040"/>
              <a:gd name="connsiteY4" fmla="*/ 396 h 10396"/>
              <a:gd name="connsiteX0" fmla="*/ 0 w 12080"/>
              <a:gd name="connsiteY0" fmla="*/ 528 h 10396"/>
              <a:gd name="connsiteX1" fmla="*/ 12080 w 12080"/>
              <a:gd name="connsiteY1" fmla="*/ 0 h 10396"/>
              <a:gd name="connsiteX2" fmla="*/ 9040 w 12080"/>
              <a:gd name="connsiteY2" fmla="*/ 10396 h 10396"/>
              <a:gd name="connsiteX3" fmla="*/ 3040 w 12080"/>
              <a:gd name="connsiteY3" fmla="*/ 10396 h 10396"/>
              <a:gd name="connsiteX4" fmla="*/ 0 w 12080"/>
              <a:gd name="connsiteY4" fmla="*/ 528 h 10396"/>
              <a:gd name="connsiteX0" fmla="*/ 0 w 12364"/>
              <a:gd name="connsiteY0" fmla="*/ 0 h 9868"/>
              <a:gd name="connsiteX1" fmla="*/ 12364 w 12364"/>
              <a:gd name="connsiteY1" fmla="*/ 131 h 9868"/>
              <a:gd name="connsiteX2" fmla="*/ 9040 w 12364"/>
              <a:gd name="connsiteY2" fmla="*/ 9868 h 9868"/>
              <a:gd name="connsiteX3" fmla="*/ 3040 w 12364"/>
              <a:gd name="connsiteY3" fmla="*/ 9868 h 9868"/>
              <a:gd name="connsiteX4" fmla="*/ 0 w 12364"/>
              <a:gd name="connsiteY4" fmla="*/ 0 h 9868"/>
              <a:gd name="connsiteX0" fmla="*/ 0 w 10000"/>
              <a:gd name="connsiteY0" fmla="*/ 67 h 9867"/>
              <a:gd name="connsiteX1" fmla="*/ 10000 w 10000"/>
              <a:gd name="connsiteY1" fmla="*/ 0 h 9867"/>
              <a:gd name="connsiteX2" fmla="*/ 7312 w 10000"/>
              <a:gd name="connsiteY2" fmla="*/ 9867 h 9867"/>
              <a:gd name="connsiteX3" fmla="*/ 2459 w 10000"/>
              <a:gd name="connsiteY3" fmla="*/ 9867 h 9867"/>
              <a:gd name="connsiteX4" fmla="*/ 0 w 10000"/>
              <a:gd name="connsiteY4" fmla="*/ 67 h 9867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459 w 10000"/>
              <a:gd name="connsiteY3" fmla="*/ 10000 h 10203"/>
              <a:gd name="connsiteX4" fmla="*/ 0 w 10000"/>
              <a:gd name="connsiteY4" fmla="*/ 68 h 10203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535 w 10000"/>
              <a:gd name="connsiteY3" fmla="*/ 10135 h 10203"/>
              <a:gd name="connsiteX4" fmla="*/ 0 w 10000"/>
              <a:gd name="connsiteY4" fmla="*/ 68 h 10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03">
                <a:moveTo>
                  <a:pt x="0" y="68"/>
                </a:moveTo>
                <a:lnTo>
                  <a:pt x="10000" y="0"/>
                </a:lnTo>
                <a:lnTo>
                  <a:pt x="7350" y="10203"/>
                </a:lnTo>
                <a:lnTo>
                  <a:pt x="2535" y="10135"/>
                </a:lnTo>
                <a:lnTo>
                  <a:pt x="0" y="6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5907593" y="42212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4171039" y="2348655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5877691" y="4457039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stCxn id="32" idx="6"/>
          </p:cNvCxnSpPr>
          <p:nvPr/>
        </p:nvCxnSpPr>
        <p:spPr>
          <a:xfrm>
            <a:off x="4357660" y="2506141"/>
            <a:ext cx="1656058" cy="2079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757991" y="949766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right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6"/>
          </p:cNvCxnSpPr>
          <p:nvPr/>
        </p:nvCxnSpPr>
        <p:spPr>
          <a:xfrm>
            <a:off x="6013719" y="2540310"/>
            <a:ext cx="50593" cy="207421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034591" y="2542701"/>
            <a:ext cx="4724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We can now move all the corners 4 squares right and 4 squares down.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ACF79B7-7DFE-4CD3-AE76-88230EA81402}"/>
              </a:ext>
            </a:extLst>
          </p:cNvPr>
          <p:cNvSpPr txBox="1"/>
          <p:nvPr/>
        </p:nvSpPr>
        <p:spPr>
          <a:xfrm>
            <a:off x="7963182" y="1574746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down. 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2646B6D-426E-44C3-B5F6-03A70FB7F71F}"/>
              </a:ext>
            </a:extLst>
          </p:cNvPr>
          <p:cNvSpPr/>
          <p:nvPr/>
        </p:nvSpPr>
        <p:spPr>
          <a:xfrm>
            <a:off x="2478691" y="2392717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AA302A3-41EB-4DB5-9F1D-C6DBA189D72C}"/>
              </a:ext>
            </a:extLst>
          </p:cNvPr>
          <p:cNvSpPr/>
          <p:nvPr/>
        </p:nvSpPr>
        <p:spPr>
          <a:xfrm>
            <a:off x="2926365" y="332939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3D3211D9-7C57-4E3B-B238-EAC3BD3A46E1}"/>
              </a:ext>
            </a:extLst>
          </p:cNvPr>
          <p:cNvSpPr/>
          <p:nvPr/>
        </p:nvSpPr>
        <p:spPr>
          <a:xfrm>
            <a:off x="3749119" y="337369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D4CBC60-3162-4C26-8DCD-A43B39DD3E52}"/>
              </a:ext>
            </a:extLst>
          </p:cNvPr>
          <p:cNvSpPr txBox="1"/>
          <p:nvPr/>
        </p:nvSpPr>
        <p:spPr>
          <a:xfrm>
            <a:off x="7034591" y="4063676"/>
            <a:ext cx="472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Now join your 4 translated points. </a:t>
            </a:r>
          </a:p>
        </p:txBody>
      </p:sp>
      <p:sp>
        <p:nvSpPr>
          <p:cNvPr id="53" name="Flowchart: Manual Operation 30">
            <a:extLst>
              <a:ext uri="{FF2B5EF4-FFF2-40B4-BE49-F238E27FC236}">
                <a16:creationId xmlns:a16="http://schemas.microsoft.com/office/drawing/2014/main" id="{4B1D2C25-671B-4EEE-A268-8EC8DA7AAC73}"/>
              </a:ext>
            </a:extLst>
          </p:cNvPr>
          <p:cNvSpPr/>
          <p:nvPr/>
        </p:nvSpPr>
        <p:spPr>
          <a:xfrm>
            <a:off x="4319803" y="4609936"/>
            <a:ext cx="1785122" cy="10282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1040"/>
              <a:gd name="connsiteY0" fmla="*/ 396 h 10396"/>
              <a:gd name="connsiteX1" fmla="*/ 11040 w 11040"/>
              <a:gd name="connsiteY1" fmla="*/ 0 h 10396"/>
              <a:gd name="connsiteX2" fmla="*/ 8000 w 11040"/>
              <a:gd name="connsiteY2" fmla="*/ 10396 h 10396"/>
              <a:gd name="connsiteX3" fmla="*/ 2000 w 11040"/>
              <a:gd name="connsiteY3" fmla="*/ 10396 h 10396"/>
              <a:gd name="connsiteX4" fmla="*/ 0 w 11040"/>
              <a:gd name="connsiteY4" fmla="*/ 396 h 10396"/>
              <a:gd name="connsiteX0" fmla="*/ 0 w 12080"/>
              <a:gd name="connsiteY0" fmla="*/ 528 h 10396"/>
              <a:gd name="connsiteX1" fmla="*/ 12080 w 12080"/>
              <a:gd name="connsiteY1" fmla="*/ 0 h 10396"/>
              <a:gd name="connsiteX2" fmla="*/ 9040 w 12080"/>
              <a:gd name="connsiteY2" fmla="*/ 10396 h 10396"/>
              <a:gd name="connsiteX3" fmla="*/ 3040 w 12080"/>
              <a:gd name="connsiteY3" fmla="*/ 10396 h 10396"/>
              <a:gd name="connsiteX4" fmla="*/ 0 w 12080"/>
              <a:gd name="connsiteY4" fmla="*/ 528 h 10396"/>
              <a:gd name="connsiteX0" fmla="*/ 0 w 12364"/>
              <a:gd name="connsiteY0" fmla="*/ 0 h 9868"/>
              <a:gd name="connsiteX1" fmla="*/ 12364 w 12364"/>
              <a:gd name="connsiteY1" fmla="*/ 131 h 9868"/>
              <a:gd name="connsiteX2" fmla="*/ 9040 w 12364"/>
              <a:gd name="connsiteY2" fmla="*/ 9868 h 9868"/>
              <a:gd name="connsiteX3" fmla="*/ 3040 w 12364"/>
              <a:gd name="connsiteY3" fmla="*/ 9868 h 9868"/>
              <a:gd name="connsiteX4" fmla="*/ 0 w 12364"/>
              <a:gd name="connsiteY4" fmla="*/ 0 h 9868"/>
              <a:gd name="connsiteX0" fmla="*/ 0 w 10000"/>
              <a:gd name="connsiteY0" fmla="*/ 67 h 9867"/>
              <a:gd name="connsiteX1" fmla="*/ 10000 w 10000"/>
              <a:gd name="connsiteY1" fmla="*/ 0 h 9867"/>
              <a:gd name="connsiteX2" fmla="*/ 7312 w 10000"/>
              <a:gd name="connsiteY2" fmla="*/ 9867 h 9867"/>
              <a:gd name="connsiteX3" fmla="*/ 2459 w 10000"/>
              <a:gd name="connsiteY3" fmla="*/ 9867 h 9867"/>
              <a:gd name="connsiteX4" fmla="*/ 0 w 10000"/>
              <a:gd name="connsiteY4" fmla="*/ 67 h 9867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459 w 10000"/>
              <a:gd name="connsiteY3" fmla="*/ 10000 h 10203"/>
              <a:gd name="connsiteX4" fmla="*/ 0 w 10000"/>
              <a:gd name="connsiteY4" fmla="*/ 68 h 10203"/>
              <a:gd name="connsiteX0" fmla="*/ 0 w 10000"/>
              <a:gd name="connsiteY0" fmla="*/ 68 h 10203"/>
              <a:gd name="connsiteX1" fmla="*/ 10000 w 10000"/>
              <a:gd name="connsiteY1" fmla="*/ 0 h 10203"/>
              <a:gd name="connsiteX2" fmla="*/ 7350 w 10000"/>
              <a:gd name="connsiteY2" fmla="*/ 10203 h 10203"/>
              <a:gd name="connsiteX3" fmla="*/ 2535 w 10000"/>
              <a:gd name="connsiteY3" fmla="*/ 10135 h 10203"/>
              <a:gd name="connsiteX4" fmla="*/ 0 w 10000"/>
              <a:gd name="connsiteY4" fmla="*/ 68 h 10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203">
                <a:moveTo>
                  <a:pt x="0" y="68"/>
                </a:moveTo>
                <a:lnTo>
                  <a:pt x="10000" y="0"/>
                </a:lnTo>
                <a:lnTo>
                  <a:pt x="7350" y="10203"/>
                </a:lnTo>
                <a:lnTo>
                  <a:pt x="2535" y="10135"/>
                </a:lnTo>
                <a:lnTo>
                  <a:pt x="0" y="68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64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00208 L 0.13633 -0.0044 L 0.13906 0.29954 " pathEditMode="relative" ptsTypes="A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00208 L 0.13632 -0.00439 L 0.13906 0.29954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00208 L 0.13633 -0.00439 L 0.13907 0.29954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51" grpId="0" animBg="1"/>
      <p:bldP spid="52" grpId="0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5608235" y="9176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757991" y="1215904"/>
            <a:ext cx="30445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must first find out how the shape has been translated by finding out how point a has translated to point b.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3880595" y="3528379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3767254" y="388046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3860564" y="1433522"/>
            <a:ext cx="1679293" cy="1540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757991" y="375921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left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3850693" y="1514392"/>
            <a:ext cx="9872" cy="236607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758944" y="468287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5 squares down</a:t>
            </a: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935DBEC1-FA6D-4563-A0CD-3BF8C9175E21}"/>
              </a:ext>
            </a:extLst>
          </p:cNvPr>
          <p:cNvSpPr/>
          <p:nvPr/>
        </p:nvSpPr>
        <p:spPr>
          <a:xfrm>
            <a:off x="4729945" y="1459832"/>
            <a:ext cx="1756580" cy="1507953"/>
          </a:xfrm>
          <a:custGeom>
            <a:avLst/>
            <a:gdLst>
              <a:gd name="connsiteX0" fmla="*/ 0 w 1756580"/>
              <a:gd name="connsiteY0" fmla="*/ 753977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753977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52938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6580" h="1507953">
                <a:moveTo>
                  <a:pt x="0" y="497303"/>
                </a:moveTo>
                <a:lnTo>
                  <a:pt x="878290" y="0"/>
                </a:lnTo>
                <a:lnTo>
                  <a:pt x="1756580" y="529387"/>
                </a:lnTo>
                <a:lnTo>
                  <a:pt x="878290" y="1507953"/>
                </a:lnTo>
                <a:lnTo>
                  <a:pt x="0" y="49730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5539857" y="1276036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63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Diamond 2">
            <a:extLst>
              <a:ext uri="{FF2B5EF4-FFF2-40B4-BE49-F238E27FC236}">
                <a16:creationId xmlns:a16="http://schemas.microsoft.com/office/drawing/2014/main" id="{B4341BBD-E2B8-43BE-BE4E-BEF73D2E38D6}"/>
              </a:ext>
            </a:extLst>
          </p:cNvPr>
          <p:cNvSpPr/>
          <p:nvPr/>
        </p:nvSpPr>
        <p:spPr>
          <a:xfrm>
            <a:off x="2948085" y="4049138"/>
            <a:ext cx="1756580" cy="1507953"/>
          </a:xfrm>
          <a:custGeom>
            <a:avLst/>
            <a:gdLst>
              <a:gd name="connsiteX0" fmla="*/ 0 w 1756580"/>
              <a:gd name="connsiteY0" fmla="*/ 753977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753977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52938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6580" h="1507953">
                <a:moveTo>
                  <a:pt x="0" y="497303"/>
                </a:moveTo>
                <a:lnTo>
                  <a:pt x="878290" y="0"/>
                </a:lnTo>
                <a:lnTo>
                  <a:pt x="1756580" y="529387"/>
                </a:lnTo>
                <a:lnTo>
                  <a:pt x="878290" y="1507953"/>
                </a:lnTo>
                <a:lnTo>
                  <a:pt x="0" y="497303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151486" y="198399"/>
            <a:ext cx="752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shape so that point a translates to point b.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5608235" y="917607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3CFA07-68BB-4C04-A0BE-A85C4CAD2E55}"/>
              </a:ext>
            </a:extLst>
          </p:cNvPr>
          <p:cNvSpPr txBox="1"/>
          <p:nvPr/>
        </p:nvSpPr>
        <p:spPr>
          <a:xfrm>
            <a:off x="3880595" y="3528379"/>
            <a:ext cx="37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6141B66-8829-46DD-975B-33C4F4BBB4A5}"/>
              </a:ext>
            </a:extLst>
          </p:cNvPr>
          <p:cNvSpPr/>
          <p:nvPr/>
        </p:nvSpPr>
        <p:spPr>
          <a:xfrm>
            <a:off x="3767254" y="388046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6DBE8B4-9F93-48BF-8D32-076DA239DC29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3860564" y="1433522"/>
            <a:ext cx="1679293" cy="1540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50D9C3D-914D-4980-99A9-64E39AFBB2BD}"/>
              </a:ext>
            </a:extLst>
          </p:cNvPr>
          <p:cNvSpPr txBox="1"/>
          <p:nvPr/>
        </p:nvSpPr>
        <p:spPr>
          <a:xfrm>
            <a:off x="7958132" y="998167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4 squares left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703788-1BD5-4090-BA46-104C55581A64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3850693" y="1514392"/>
            <a:ext cx="9872" cy="236607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5814DD1-EAC4-40C5-B2F6-5B07F0D2FAA2}"/>
              </a:ext>
            </a:extLst>
          </p:cNvPr>
          <p:cNvSpPr txBox="1"/>
          <p:nvPr/>
        </p:nvSpPr>
        <p:spPr>
          <a:xfrm>
            <a:off x="7985924" y="1417802"/>
            <a:ext cx="30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5 squares down</a:t>
            </a: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935DBEC1-FA6D-4563-A0CD-3BF8C9175E21}"/>
              </a:ext>
            </a:extLst>
          </p:cNvPr>
          <p:cNvSpPr/>
          <p:nvPr/>
        </p:nvSpPr>
        <p:spPr>
          <a:xfrm>
            <a:off x="4729945" y="1459832"/>
            <a:ext cx="1756580" cy="1507953"/>
          </a:xfrm>
          <a:custGeom>
            <a:avLst/>
            <a:gdLst>
              <a:gd name="connsiteX0" fmla="*/ 0 w 1756580"/>
              <a:gd name="connsiteY0" fmla="*/ 753977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753977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75397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  <a:gd name="connsiteX0" fmla="*/ 0 w 1756580"/>
              <a:gd name="connsiteY0" fmla="*/ 497303 h 1507953"/>
              <a:gd name="connsiteX1" fmla="*/ 878290 w 1756580"/>
              <a:gd name="connsiteY1" fmla="*/ 0 h 1507953"/>
              <a:gd name="connsiteX2" fmla="*/ 1756580 w 1756580"/>
              <a:gd name="connsiteY2" fmla="*/ 529387 h 1507953"/>
              <a:gd name="connsiteX3" fmla="*/ 878290 w 1756580"/>
              <a:gd name="connsiteY3" fmla="*/ 1507953 h 1507953"/>
              <a:gd name="connsiteX4" fmla="*/ 0 w 1756580"/>
              <a:gd name="connsiteY4" fmla="*/ 497303 h 150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6580" h="1507953">
                <a:moveTo>
                  <a:pt x="0" y="497303"/>
                </a:moveTo>
                <a:lnTo>
                  <a:pt x="878290" y="0"/>
                </a:lnTo>
                <a:lnTo>
                  <a:pt x="1756580" y="529387"/>
                </a:lnTo>
                <a:lnTo>
                  <a:pt x="878290" y="1507953"/>
                </a:lnTo>
                <a:lnTo>
                  <a:pt x="0" y="49730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C0A69A7-B30A-4B40-8CD3-56A27EFE0349}"/>
              </a:ext>
            </a:extLst>
          </p:cNvPr>
          <p:cNvSpPr/>
          <p:nvPr/>
        </p:nvSpPr>
        <p:spPr>
          <a:xfrm>
            <a:off x="5539857" y="1276036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874E6C-E504-4B8F-BF5A-9ADF01F2AB3E}"/>
              </a:ext>
            </a:extLst>
          </p:cNvPr>
          <p:cNvSpPr txBox="1"/>
          <p:nvPr/>
        </p:nvSpPr>
        <p:spPr>
          <a:xfrm>
            <a:off x="7034591" y="2542701"/>
            <a:ext cx="4724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We can now move all the corners 4 squares left and 5 squares down. 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49F1079-415A-41DF-8400-5D71DB18B3A7}"/>
              </a:ext>
            </a:extLst>
          </p:cNvPr>
          <p:cNvSpPr/>
          <p:nvPr/>
        </p:nvSpPr>
        <p:spPr>
          <a:xfrm>
            <a:off x="6327696" y="1877533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A82F77-86B8-44F6-8583-3696BE9AFCA2}"/>
              </a:ext>
            </a:extLst>
          </p:cNvPr>
          <p:cNvSpPr/>
          <p:nvPr/>
        </p:nvSpPr>
        <p:spPr>
          <a:xfrm>
            <a:off x="4666585" y="1786498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570941A-158A-4188-AE58-A14E9CDB4884}"/>
              </a:ext>
            </a:extLst>
          </p:cNvPr>
          <p:cNvSpPr/>
          <p:nvPr/>
        </p:nvSpPr>
        <p:spPr>
          <a:xfrm>
            <a:off x="5500332" y="2818410"/>
            <a:ext cx="186621" cy="314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E31FDCC-8B4F-4F54-909C-9393EB6CB255}"/>
              </a:ext>
            </a:extLst>
          </p:cNvPr>
          <p:cNvSpPr txBox="1"/>
          <p:nvPr/>
        </p:nvSpPr>
        <p:spPr>
          <a:xfrm>
            <a:off x="7034591" y="4063676"/>
            <a:ext cx="472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Now join your 4 translated points. </a:t>
            </a:r>
          </a:p>
        </p:txBody>
      </p:sp>
    </p:spTree>
    <p:extLst>
      <p:ext uri="{BB962C8B-B14F-4D97-AF65-F5344CB8AC3E}">
        <p14:creationId xmlns:p14="http://schemas.microsoft.com/office/powerpoint/2010/main" val="143070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-0.0044 L -0.14114 -0.00671 C -0.14075 0.12106 -0.14036 0.24884 -0.13984 0.37685 " pathEditMode="relative" ptsTypes="A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-0.00439 L -0.14114 -0.00671 C -0.14075 0.12107 -0.14036 0.24885 -0.13984 0.37686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9" y="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-0.0044 L -0.14114 -0.00672 C -0.14075 0.12106 -0.14036 0.24884 -0.13984 0.37685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9" y="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2" grpId="0" animBg="1"/>
      <p:bldP spid="45" grpId="0" animBg="1"/>
      <p:bldP spid="51" grpId="0" animBg="1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938480B-D438-4FF8-BD0D-20F713CF12CA}"/>
              </a:ext>
            </a:extLst>
          </p:cNvPr>
          <p:cNvCxnSpPr/>
          <p:nvPr/>
        </p:nvCxnSpPr>
        <p:spPr>
          <a:xfrm>
            <a:off x="7465325" y="660064"/>
            <a:ext cx="1296538" cy="868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506937-C509-48FD-B7E0-827068444DDB}"/>
              </a:ext>
            </a:extLst>
          </p:cNvPr>
          <p:cNvSpPr txBox="1"/>
          <p:nvPr/>
        </p:nvSpPr>
        <p:spPr>
          <a:xfrm>
            <a:off x="7728563" y="1569846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know this we need to first understand the term translate. 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A7D8628-3E78-4B1A-A1BD-D6B1B9D4F99D}"/>
              </a:ext>
            </a:extLst>
          </p:cNvPr>
          <p:cNvCxnSpPr>
            <a:cxnSpLocks/>
          </p:cNvCxnSpPr>
          <p:nvPr/>
        </p:nvCxnSpPr>
        <p:spPr>
          <a:xfrm>
            <a:off x="9430838" y="2694115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85837BF-94ED-4C33-804E-3673DABD58B5}"/>
              </a:ext>
            </a:extLst>
          </p:cNvPr>
          <p:cNvSpPr txBox="1"/>
          <p:nvPr/>
        </p:nvSpPr>
        <p:spPr>
          <a:xfrm>
            <a:off x="7847462" y="3483392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means to move from one place to another. 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22D731-8E9A-43D6-A8AE-268C3EA742B1}"/>
              </a:ext>
            </a:extLst>
          </p:cNvPr>
          <p:cNvCxnSpPr>
            <a:cxnSpLocks/>
          </p:cNvCxnSpPr>
          <p:nvPr/>
        </p:nvCxnSpPr>
        <p:spPr>
          <a:xfrm>
            <a:off x="9430838" y="4796726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ACC85D6-C230-45C9-AD32-C0CE9E5B8163}"/>
              </a:ext>
            </a:extLst>
          </p:cNvPr>
          <p:cNvSpPr txBox="1"/>
          <p:nvPr/>
        </p:nvSpPr>
        <p:spPr>
          <a:xfrm>
            <a:off x="7838297" y="5597771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shape doesn’t change size and it doesn’t rotate. 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3018073" y="4063675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4717595" y="3050020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89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0" grpId="0"/>
      <p:bldP spid="32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3855493" y="4060318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5645642" y="3008681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3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2936318" y="5115313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4701813" y="4141809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8251BB-EC29-44CD-BD59-AF717E789F8F}"/>
              </a:ext>
            </a:extLst>
          </p:cNvPr>
          <p:cNvSpPr/>
          <p:nvPr/>
        </p:nvSpPr>
        <p:spPr>
          <a:xfrm>
            <a:off x="2825212" y="4928063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1400EC-14D6-4553-9BB8-3E47BCCB81A5}"/>
              </a:ext>
            </a:extLst>
          </p:cNvPr>
          <p:cNvSpPr/>
          <p:nvPr/>
        </p:nvSpPr>
        <p:spPr>
          <a:xfrm>
            <a:off x="4548314" y="3963531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67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corner needs to move 4 square right and 2 squares up.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157FFF3-93DF-493B-A8AC-3B9ADBFED9AB}"/>
              </a:ext>
            </a:extLst>
          </p:cNvPr>
          <p:cNvCxnSpPr/>
          <p:nvPr/>
        </p:nvCxnSpPr>
        <p:spPr>
          <a:xfrm>
            <a:off x="3855493" y="5126363"/>
            <a:ext cx="1660844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7A7B5D-41D2-4EE8-A432-947BBD04396F}"/>
              </a:ext>
            </a:extLst>
          </p:cNvPr>
          <p:cNvCxnSpPr>
            <a:cxnSpLocks/>
          </p:cNvCxnSpPr>
          <p:nvPr/>
        </p:nvCxnSpPr>
        <p:spPr>
          <a:xfrm flipV="1">
            <a:off x="5536968" y="4074726"/>
            <a:ext cx="0" cy="10516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8251BB-EC29-44CD-BD59-AF717E789F8F}"/>
              </a:ext>
            </a:extLst>
          </p:cNvPr>
          <p:cNvSpPr/>
          <p:nvPr/>
        </p:nvSpPr>
        <p:spPr>
          <a:xfrm>
            <a:off x="2825212" y="4928063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1400EC-14D6-4553-9BB8-3E47BCCB81A5}"/>
              </a:ext>
            </a:extLst>
          </p:cNvPr>
          <p:cNvSpPr/>
          <p:nvPr/>
        </p:nvSpPr>
        <p:spPr>
          <a:xfrm>
            <a:off x="4548314" y="3894399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3C52E59-6CCE-487F-9DDD-85548CB374F2}"/>
              </a:ext>
            </a:extLst>
          </p:cNvPr>
          <p:cNvSpPr/>
          <p:nvPr/>
        </p:nvSpPr>
        <p:spPr>
          <a:xfrm>
            <a:off x="3703051" y="4973043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C913989-6C3B-48A4-8CFC-6DEDB699B46C}"/>
              </a:ext>
            </a:extLst>
          </p:cNvPr>
          <p:cNvSpPr/>
          <p:nvPr/>
        </p:nvSpPr>
        <p:spPr>
          <a:xfrm>
            <a:off x="5436698" y="3909824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94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3018073" y="198399"/>
            <a:ext cx="779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4 squares right and 2 squares up.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CE88B-094F-4010-8D0A-31A9FD41A8EC}"/>
              </a:ext>
            </a:extLst>
          </p:cNvPr>
          <p:cNvSpPr txBox="1"/>
          <p:nvPr/>
        </p:nvSpPr>
        <p:spPr>
          <a:xfrm>
            <a:off x="7233313" y="112874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Translate each corner in turn to plot the new shape.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63B9F6-85DE-4C71-8C5B-32C82CE466B0}"/>
              </a:ext>
            </a:extLst>
          </p:cNvPr>
          <p:cNvSpPr txBox="1"/>
          <p:nvPr/>
        </p:nvSpPr>
        <p:spPr>
          <a:xfrm>
            <a:off x="7233312" y="2113031"/>
            <a:ext cx="429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Then join together your four new points.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F1C1CCE-7B79-4B0A-85FA-0AA52262E300}"/>
              </a:ext>
            </a:extLst>
          </p:cNvPr>
          <p:cNvSpPr/>
          <p:nvPr/>
        </p:nvSpPr>
        <p:spPr>
          <a:xfrm>
            <a:off x="2827819" y="3894399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4D18AD-422A-4AED-86B4-4BE02CB179B1}"/>
              </a:ext>
            </a:extLst>
          </p:cNvPr>
          <p:cNvSpPr/>
          <p:nvPr/>
        </p:nvSpPr>
        <p:spPr>
          <a:xfrm>
            <a:off x="4694830" y="3070748"/>
            <a:ext cx="956737" cy="9928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8D06BC8-6E8F-4F15-A568-7D40FF4E0F50}"/>
              </a:ext>
            </a:extLst>
          </p:cNvPr>
          <p:cNvSpPr/>
          <p:nvPr/>
        </p:nvSpPr>
        <p:spPr>
          <a:xfrm>
            <a:off x="4565151" y="2853881"/>
            <a:ext cx="304888" cy="338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A32DE9-56E4-46B1-876E-7588793AC263}"/>
              </a:ext>
            </a:extLst>
          </p:cNvPr>
          <p:cNvSpPr/>
          <p:nvPr/>
        </p:nvSpPr>
        <p:spPr>
          <a:xfrm>
            <a:off x="3640181" y="3894399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2D5575F-951A-4E70-AB61-0D4AE732D04F}"/>
              </a:ext>
            </a:extLst>
          </p:cNvPr>
          <p:cNvSpPr/>
          <p:nvPr/>
        </p:nvSpPr>
        <p:spPr>
          <a:xfrm>
            <a:off x="5493200" y="2864543"/>
            <a:ext cx="304883" cy="33853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8251BB-EC29-44CD-BD59-AF717E789F8F}"/>
              </a:ext>
            </a:extLst>
          </p:cNvPr>
          <p:cNvSpPr/>
          <p:nvPr/>
        </p:nvSpPr>
        <p:spPr>
          <a:xfrm>
            <a:off x="2825212" y="4928063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1400EC-14D6-4553-9BB8-3E47BCCB81A5}"/>
              </a:ext>
            </a:extLst>
          </p:cNvPr>
          <p:cNvSpPr/>
          <p:nvPr/>
        </p:nvSpPr>
        <p:spPr>
          <a:xfrm>
            <a:off x="4548314" y="3894399"/>
            <a:ext cx="304883" cy="3385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3C52E59-6CCE-487F-9DDD-85548CB374F2}"/>
              </a:ext>
            </a:extLst>
          </p:cNvPr>
          <p:cNvSpPr/>
          <p:nvPr/>
        </p:nvSpPr>
        <p:spPr>
          <a:xfrm>
            <a:off x="3703051" y="4973043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C913989-6C3B-48A4-8CFC-6DEDB699B46C}"/>
              </a:ext>
            </a:extLst>
          </p:cNvPr>
          <p:cNvSpPr/>
          <p:nvPr/>
        </p:nvSpPr>
        <p:spPr>
          <a:xfrm>
            <a:off x="5436698" y="3909824"/>
            <a:ext cx="304883" cy="33853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F9F9E01-CC36-4698-89D5-9D11C67DE7A1}"/>
              </a:ext>
            </a:extLst>
          </p:cNvPr>
          <p:cNvSpPr txBox="1"/>
          <p:nvPr/>
        </p:nvSpPr>
        <p:spPr>
          <a:xfrm>
            <a:off x="7214658" y="4190972"/>
            <a:ext cx="429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The whole shape has been translated 4 squares right and 2 squares up. </a:t>
            </a:r>
          </a:p>
        </p:txBody>
      </p:sp>
    </p:spTree>
    <p:extLst>
      <p:ext uri="{BB962C8B-B14F-4D97-AF65-F5344CB8AC3E}">
        <p14:creationId xmlns:p14="http://schemas.microsoft.com/office/powerpoint/2010/main" val="10832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33" grpId="0" animBg="1"/>
      <p:bldP spid="49" grpId="0" animBg="1"/>
      <p:bldP spid="39" grpId="0" animBg="1"/>
      <p:bldP spid="43" grpId="0" animBg="1"/>
      <p:bldP spid="47" grpId="0" animBg="1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010707" y="198399"/>
            <a:ext cx="380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6 squares up.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7956739" y="1555776"/>
            <a:ext cx="3044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each corner 6 squares up.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938134" y="3429000"/>
            <a:ext cx="3044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Join together the translated points to complete your translation. 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D7F0DA5-3BDC-42AC-814D-3FC1892AD155}"/>
              </a:ext>
            </a:extLst>
          </p:cNvPr>
          <p:cNvSpPr/>
          <p:nvPr/>
        </p:nvSpPr>
        <p:spPr>
          <a:xfrm>
            <a:off x="2934123" y="4059706"/>
            <a:ext cx="1775753" cy="1074213"/>
          </a:xfrm>
          <a:prstGeom prst="triangle">
            <a:avLst>
              <a:gd name="adj" fmla="val 4957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018D387-13C4-4638-87FE-D2C28D9D4765}"/>
              </a:ext>
            </a:extLst>
          </p:cNvPr>
          <p:cNvSpPr/>
          <p:nvPr/>
        </p:nvSpPr>
        <p:spPr>
          <a:xfrm>
            <a:off x="3669556" y="3989439"/>
            <a:ext cx="304885" cy="2435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3E99863-B7F2-48C0-AB6E-A25FE6CC6DC1}"/>
              </a:ext>
            </a:extLst>
          </p:cNvPr>
          <p:cNvSpPr/>
          <p:nvPr/>
        </p:nvSpPr>
        <p:spPr>
          <a:xfrm>
            <a:off x="2830768" y="4975583"/>
            <a:ext cx="304885" cy="2435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86CACF8-D6FD-47E0-8EF4-63EF3553E098}"/>
              </a:ext>
            </a:extLst>
          </p:cNvPr>
          <p:cNvSpPr/>
          <p:nvPr/>
        </p:nvSpPr>
        <p:spPr>
          <a:xfrm>
            <a:off x="4572385" y="4975583"/>
            <a:ext cx="304885" cy="2435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2A2439E-ACDD-44EF-AA53-DE12BA26BFEB}"/>
              </a:ext>
            </a:extLst>
          </p:cNvPr>
          <p:cNvSpPr/>
          <p:nvPr/>
        </p:nvSpPr>
        <p:spPr>
          <a:xfrm>
            <a:off x="2980265" y="1018669"/>
            <a:ext cx="1775753" cy="1074213"/>
          </a:xfrm>
          <a:prstGeom prst="triangle">
            <a:avLst>
              <a:gd name="adj" fmla="val 4957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42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463 L 0.00156 -0.45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463 L 0.00156 -0.456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463 L 0.00156 -0.456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32" grpId="0" animBg="1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15610" y="198399"/>
            <a:ext cx="7996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Translate the red shape 5 squares left and 3 squares down.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4700760" y="1483903"/>
            <a:ext cx="1785759" cy="10472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07F614-E79E-4258-8222-DAC1C44F7AED}"/>
              </a:ext>
            </a:extLst>
          </p:cNvPr>
          <p:cNvSpPr txBox="1"/>
          <p:nvPr/>
        </p:nvSpPr>
        <p:spPr>
          <a:xfrm>
            <a:off x="7956739" y="1555776"/>
            <a:ext cx="3044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each corner 5 squares left and 3 squares down.  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C04E5D7-D7BF-4E5D-92B1-8CCAE926DAFF}"/>
              </a:ext>
            </a:extLst>
          </p:cNvPr>
          <p:cNvSpPr/>
          <p:nvPr/>
        </p:nvSpPr>
        <p:spPr>
          <a:xfrm>
            <a:off x="4548314" y="1314625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7645D3-986A-40E5-84F7-103C0290AB08}"/>
              </a:ext>
            </a:extLst>
          </p:cNvPr>
          <p:cNvSpPr/>
          <p:nvPr/>
        </p:nvSpPr>
        <p:spPr>
          <a:xfrm>
            <a:off x="6298920" y="1386501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282D625-374D-473F-8482-7C1C0051220B}"/>
              </a:ext>
            </a:extLst>
          </p:cNvPr>
          <p:cNvSpPr/>
          <p:nvPr/>
        </p:nvSpPr>
        <p:spPr>
          <a:xfrm>
            <a:off x="4559228" y="2339407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6654990-4468-4647-A369-9BA2435DE6E6}"/>
              </a:ext>
            </a:extLst>
          </p:cNvPr>
          <p:cNvSpPr/>
          <p:nvPr/>
        </p:nvSpPr>
        <p:spPr>
          <a:xfrm>
            <a:off x="6285008" y="2339403"/>
            <a:ext cx="304879" cy="3385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97C120-2434-4057-810C-484041E311E2}"/>
              </a:ext>
            </a:extLst>
          </p:cNvPr>
          <p:cNvSpPr txBox="1"/>
          <p:nvPr/>
        </p:nvSpPr>
        <p:spPr>
          <a:xfrm>
            <a:off x="7938134" y="3429000"/>
            <a:ext cx="3044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Join together the translated points to complete your translation.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D42F68C-B270-466F-895A-E9AAAE8C10D4}"/>
              </a:ext>
            </a:extLst>
          </p:cNvPr>
          <p:cNvSpPr/>
          <p:nvPr/>
        </p:nvSpPr>
        <p:spPr>
          <a:xfrm>
            <a:off x="2551593" y="3023215"/>
            <a:ext cx="1785759" cy="1047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0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37 L -0.17578 -3.7037E-6 L -0.17683 0.22639 L -0.17683 0.22639 " pathEditMode="relative" ptsTypes="A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37 L -0.17578 -1.85185E-6 L -0.17683 0.22639 L -0.17683 0.22662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37 L -0.17578 -7.40741E-7 L -0.17682 0.22639 L -0.17682 0.22662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9 -0.0037 L -0.17578 -7.40741E-7 L -0.17682 0.22639 L -0.17682 0.22662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" grpId="0" animBg="1"/>
      <p:bldP spid="40" grpId="0" animBg="1"/>
      <p:bldP spid="41" grpId="0" animBg="1"/>
      <p:bldP spid="42" grpId="0" animBg="1"/>
      <p:bldP spid="43" grpId="0"/>
      <p:bldP spid="4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662</TotalTime>
  <Words>747</Words>
  <Application>Microsoft Office PowerPoint</Application>
  <PresentationFormat>Widescreen</PresentationFormat>
  <Paragraphs>330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Year 5 Position and Movement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63</cp:revision>
  <dcterms:created xsi:type="dcterms:W3CDTF">2020-03-20T11:22:32Z</dcterms:created>
  <dcterms:modified xsi:type="dcterms:W3CDTF">2020-04-06T14:18:48Z</dcterms:modified>
</cp:coreProperties>
</file>