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6"/>
  </p:notesMasterIdLst>
  <p:sldIdLst>
    <p:sldId id="256" r:id="rId2"/>
    <p:sldId id="257" r:id="rId3"/>
    <p:sldId id="278" r:id="rId4"/>
    <p:sldId id="296"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92"/>
    <p:restoredTop sz="94172"/>
  </p:normalViewPr>
  <p:slideViewPr>
    <p:cSldViewPr snapToGrid="0" snapToObjects="1">
      <p:cViewPr varScale="1">
        <p:scale>
          <a:sx n="78" d="100"/>
          <a:sy n="78" d="100"/>
        </p:scale>
        <p:origin x="168" y="7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38CC8E-7E9A-164B-A781-9144559A2B0B}" type="datetimeFigureOut">
              <a:rPr lang="en-US" smtClean="0"/>
              <a:t>6/29/20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BC4AE6-24B5-A74B-9A10-1EF2F9C8B18B}" type="slidenum">
              <a:rPr lang="en-US" smtClean="0"/>
              <a:t>‹#›</a:t>
            </a:fld>
            <a:endParaRPr lang="en-US"/>
          </a:p>
        </p:txBody>
      </p:sp>
    </p:spTree>
    <p:extLst>
      <p:ext uri="{BB962C8B-B14F-4D97-AF65-F5344CB8AC3E}">
        <p14:creationId xmlns:p14="http://schemas.microsoft.com/office/powerpoint/2010/main" val="2685862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a:p>
        </p:txBody>
      </p:sp>
      <p:sp>
        <p:nvSpPr>
          <p:cNvPr id="4" name="Slide Number Placeholder 3"/>
          <p:cNvSpPr>
            <a:spLocks noGrp="1"/>
          </p:cNvSpPr>
          <p:nvPr>
            <p:ph type="sldNum" sz="quarter" idx="10"/>
          </p:nvPr>
        </p:nvSpPr>
        <p:spPr/>
        <p:txBody>
          <a:bodyPr/>
          <a:lstStyle/>
          <a:p>
            <a:fld id="{D52AF1A0-170E-430F-AC1C-8385A70477A1}" type="slidenum">
              <a:rPr lang="en-GB" smtClean="0"/>
              <a:t>2</a:t>
            </a:fld>
            <a:endParaRPr lang="en-GB"/>
          </a:p>
        </p:txBody>
      </p:sp>
    </p:spTree>
    <p:extLst>
      <p:ext uri="{BB962C8B-B14F-4D97-AF65-F5344CB8AC3E}">
        <p14:creationId xmlns:p14="http://schemas.microsoft.com/office/powerpoint/2010/main" val="2332978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539DD367-B466-43C3-BBFE-60F489189DB1}" type="datetimeFigureOut">
              <a:rPr lang="en-GB" smtClean="0"/>
              <a:t>29/06/2020</a:t>
            </a:fld>
            <a:endParaRPr lang="en-GB"/>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GB"/>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C68752F-C0C4-4161-AAA2-84664103E72A}" type="slidenum">
              <a:rPr lang="en-GB" smtClean="0"/>
              <a:t>‹#›</a:t>
            </a:fld>
            <a:endParaRPr lang="en-GB"/>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91462853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29/06/2020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1361808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29/06/2020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38754364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41331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29/06/2020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820170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539DD367-B466-43C3-BBFE-60F489189DB1}" type="datetimeFigureOut">
              <a:rPr lang="en-GB" smtClean="0"/>
              <a:t>29/06/2020</a:t>
            </a:fld>
            <a:endParaRPr lang="en-GB"/>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GB"/>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69660771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39DD367-B466-43C3-BBFE-60F489189DB1}" type="datetimeFigureOut">
              <a:rPr lang="en-GB" smtClean="0"/>
              <a:t>29/06/2020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619252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39DD367-B466-43C3-BBFE-60F489189DB1}" type="datetimeFigureOut">
              <a:rPr lang="en-GB" smtClean="0"/>
              <a:t>29/06/2020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307964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39DD367-B466-43C3-BBFE-60F489189DB1}" type="datetimeFigureOut">
              <a:rPr lang="en-GB" smtClean="0"/>
              <a:t>29/06/2020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406258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9DD367-B466-43C3-BBFE-60F489189DB1}" type="datetimeFigureOut">
              <a:rPr lang="en-GB" smtClean="0"/>
              <a:t>29/06/2020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4063299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39DD367-B466-43C3-BBFE-60F489189DB1}" type="datetimeFigureOut">
              <a:rPr lang="en-GB" smtClean="0"/>
              <a:t>29/06/2020</a:t>
            </a:fld>
            <a:endParaRPr lang="en-GB"/>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14131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39DD367-B466-43C3-BBFE-60F489189DB1}" type="datetimeFigureOut">
              <a:rPr lang="en-GB" smtClean="0"/>
              <a:t>29/06/2020</a:t>
            </a:fld>
            <a:endParaRPr lang="en-GB"/>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78474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539DD367-B466-43C3-BBFE-60F489189DB1}" type="datetimeFigureOut">
              <a:rPr lang="en-GB" smtClean="0"/>
              <a:t>29/06/2020</a:t>
            </a:fld>
            <a:endParaRPr lang="en-GB"/>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GB"/>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C68752F-C0C4-4161-AAA2-84664103E72A}" type="slidenum">
              <a:rPr lang="en-GB" smtClean="0"/>
              <a:t>‹#›</a:t>
            </a:fld>
            <a:endParaRPr lang="en-GB"/>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65471387"/>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3F8C5-DA2C-4C4B-B94E-01E6C0EB4674}"/>
              </a:ext>
            </a:extLst>
          </p:cNvPr>
          <p:cNvSpPr>
            <a:spLocks noGrp="1"/>
          </p:cNvSpPr>
          <p:nvPr>
            <p:ph type="ctrTitle"/>
          </p:nvPr>
        </p:nvSpPr>
        <p:spPr/>
        <p:txBody>
          <a:bodyPr/>
          <a:lstStyle/>
          <a:p>
            <a:r>
              <a:rPr lang="en-GB" sz="6000" dirty="0"/>
              <a:t>Year 5</a:t>
            </a:r>
            <a:br>
              <a:rPr lang="en-GB" sz="6000" dirty="0"/>
            </a:br>
            <a:r>
              <a:rPr lang="en-GB" sz="6000" dirty="0"/>
              <a:t>Revision</a:t>
            </a:r>
            <a:br>
              <a:rPr lang="en-GB" sz="6000" dirty="0"/>
            </a:br>
            <a:r>
              <a:rPr lang="en-GB" sz="6000" dirty="0"/>
              <a:t>Fractions</a:t>
            </a:r>
          </a:p>
        </p:txBody>
      </p:sp>
      <p:sp>
        <p:nvSpPr>
          <p:cNvPr id="3" name="Subtitle 2">
            <a:extLst>
              <a:ext uri="{FF2B5EF4-FFF2-40B4-BE49-F238E27FC236}">
                <a16:creationId xmlns:a16="http://schemas.microsoft.com/office/drawing/2014/main" id="{D77ADEEF-3406-4D4D-A9E2-0CF8DEA316D1}"/>
              </a:ext>
            </a:extLst>
          </p:cNvPr>
          <p:cNvSpPr>
            <a:spLocks noGrp="1"/>
          </p:cNvSpPr>
          <p:nvPr>
            <p:ph type="subTitle" idx="1"/>
          </p:nvPr>
        </p:nvSpPr>
        <p:spPr/>
        <p:txBody>
          <a:bodyPr anchor="ctr">
            <a:normAutofit/>
          </a:bodyPr>
          <a:lstStyle/>
          <a:p>
            <a:r>
              <a:rPr lang="en-GB" dirty="0"/>
              <a:t>Week 11 </a:t>
            </a:r>
            <a:r>
              <a:rPr lang="en-GB"/>
              <a:t>Lesson 3– </a:t>
            </a:r>
            <a:r>
              <a:rPr lang="en-GB" dirty="0"/>
              <a:t>Multiplying fractions to a whole number (mixed number)</a:t>
            </a:r>
          </a:p>
        </p:txBody>
      </p:sp>
    </p:spTree>
    <p:extLst>
      <p:ext uri="{BB962C8B-B14F-4D97-AF65-F5344CB8AC3E}">
        <p14:creationId xmlns:p14="http://schemas.microsoft.com/office/powerpoint/2010/main" val="3809328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692460"/>
            <a:ext cx="9144000" cy="1470025"/>
          </a:xfrm>
        </p:spPr>
        <p:txBody>
          <a:bodyPr>
            <a:noAutofit/>
          </a:bodyPr>
          <a:lstStyle/>
          <a:p>
            <a:r>
              <a:rPr lang="en-GB" sz="9600" dirty="0">
                <a:latin typeface="Arial Rounded MT Bold" panose="020F0704030504030204" pitchFamily="34" charset="0"/>
              </a:rPr>
              <a:t>Fractions</a:t>
            </a:r>
          </a:p>
        </p:txBody>
      </p:sp>
    </p:spTree>
    <p:extLst>
      <p:ext uri="{BB962C8B-B14F-4D97-AF65-F5344CB8AC3E}">
        <p14:creationId xmlns:p14="http://schemas.microsoft.com/office/powerpoint/2010/main" val="3492576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AutoShape 4"/>
          <p:cNvSpPr>
            <a:spLocks noChangeArrowheads="1"/>
          </p:cNvSpPr>
          <p:nvPr/>
        </p:nvSpPr>
        <p:spPr bwMode="auto">
          <a:xfrm>
            <a:off x="8543926" y="231774"/>
            <a:ext cx="2846678" cy="527051"/>
          </a:xfrm>
          <a:prstGeom prst="wedgeRoundRectCallout">
            <a:avLst>
              <a:gd name="adj1" fmla="val -56269"/>
              <a:gd name="adj2" fmla="val -250"/>
              <a:gd name="adj3" fmla="val 16667"/>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charset="0"/>
                <a:cs typeface="Arial" charset="0"/>
              </a:defRPr>
            </a:lvl1pPr>
            <a:lvl2pPr marL="742950" indent="-285750">
              <a:spcBef>
                <a:spcPct val="20000"/>
              </a:spcBef>
              <a:buChar char="–"/>
              <a:defRPr sz="2800">
                <a:solidFill>
                  <a:schemeClr val="tx1"/>
                </a:solidFill>
                <a:latin typeface="Arial" charset="0"/>
                <a:cs typeface="Arial" charset="0"/>
              </a:defRPr>
            </a:lvl2pPr>
            <a:lvl3pPr marL="1143000" indent="-228600">
              <a:spcBef>
                <a:spcPct val="20000"/>
              </a:spcBef>
              <a:buChar char="•"/>
              <a:defRPr sz="2400">
                <a:solidFill>
                  <a:schemeClr val="tx1"/>
                </a:solidFill>
                <a:latin typeface="Arial" charset="0"/>
                <a:cs typeface="Arial" charset="0"/>
              </a:defRPr>
            </a:lvl3pPr>
            <a:lvl4pPr marL="1600200" indent="-228600">
              <a:spcBef>
                <a:spcPct val="20000"/>
              </a:spcBef>
              <a:buChar char="–"/>
              <a:defRPr sz="2000">
                <a:solidFill>
                  <a:schemeClr val="tx1"/>
                </a:solidFill>
                <a:latin typeface="Arial" charset="0"/>
                <a:cs typeface="Arial" charset="0"/>
              </a:defRPr>
            </a:lvl4pPr>
            <a:lvl5pPr marL="2057400" indent="-22860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0"/>
              </a:spcBef>
              <a:buFontTx/>
              <a:buNone/>
            </a:pPr>
            <a:r>
              <a:rPr lang="en-GB" altLang="en-US" sz="1800" b="1" dirty="0">
                <a:latin typeface="Arial Rounded MT Bold" pitchFamily="34" charset="0"/>
              </a:rPr>
              <a:t>A fraction is a number.</a:t>
            </a:r>
          </a:p>
        </p:txBody>
      </p:sp>
      <p:sp>
        <p:nvSpPr>
          <p:cNvPr id="3087" name="AutoShape 7"/>
          <p:cNvSpPr>
            <a:spLocks noChangeArrowheads="1"/>
          </p:cNvSpPr>
          <p:nvPr/>
        </p:nvSpPr>
        <p:spPr bwMode="auto">
          <a:xfrm>
            <a:off x="6904007" y="3140552"/>
            <a:ext cx="4733811" cy="527052"/>
          </a:xfrm>
          <a:prstGeom prst="wedgeRoundRectCallout">
            <a:avLst>
              <a:gd name="adj1" fmla="val -83338"/>
              <a:gd name="adj2" fmla="val 3593"/>
              <a:gd name="adj3" fmla="val 16667"/>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charset="0"/>
                <a:cs typeface="Arial" charset="0"/>
              </a:defRPr>
            </a:lvl1pPr>
            <a:lvl2pPr marL="742950" indent="-285750">
              <a:spcBef>
                <a:spcPct val="20000"/>
              </a:spcBef>
              <a:buChar char="–"/>
              <a:defRPr sz="2800">
                <a:solidFill>
                  <a:schemeClr val="tx1"/>
                </a:solidFill>
                <a:latin typeface="Arial" charset="0"/>
                <a:cs typeface="Arial" charset="0"/>
              </a:defRPr>
            </a:lvl2pPr>
            <a:lvl3pPr marL="1143000" indent="-228600">
              <a:spcBef>
                <a:spcPct val="20000"/>
              </a:spcBef>
              <a:buChar char="•"/>
              <a:defRPr sz="2400">
                <a:solidFill>
                  <a:schemeClr val="tx1"/>
                </a:solidFill>
                <a:latin typeface="Arial" charset="0"/>
                <a:cs typeface="Arial" charset="0"/>
              </a:defRPr>
            </a:lvl3pPr>
            <a:lvl4pPr marL="1600200" indent="-228600">
              <a:spcBef>
                <a:spcPct val="20000"/>
              </a:spcBef>
              <a:buChar char="–"/>
              <a:defRPr sz="2000">
                <a:solidFill>
                  <a:schemeClr val="tx1"/>
                </a:solidFill>
                <a:latin typeface="Arial" charset="0"/>
                <a:cs typeface="Arial" charset="0"/>
              </a:defRPr>
            </a:lvl4pPr>
            <a:lvl5pPr marL="2057400" indent="-22860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0"/>
              </a:spcBef>
              <a:buFontTx/>
              <a:buNone/>
            </a:pPr>
            <a:r>
              <a:rPr lang="en-GB" altLang="en-US" sz="1800" b="1" dirty="0">
                <a:latin typeface="Arial Rounded MT Bold" pitchFamily="34" charset="0"/>
              </a:rPr>
              <a:t>A fraction is a way of saying ‘divided by.’</a:t>
            </a:r>
          </a:p>
        </p:txBody>
      </p:sp>
      <p:sp>
        <p:nvSpPr>
          <p:cNvPr id="3085" name="AutoShape 10"/>
          <p:cNvSpPr>
            <a:spLocks noChangeArrowheads="1"/>
          </p:cNvSpPr>
          <p:nvPr/>
        </p:nvSpPr>
        <p:spPr bwMode="auto">
          <a:xfrm>
            <a:off x="1087871" y="97631"/>
            <a:ext cx="3977842" cy="1071560"/>
          </a:xfrm>
          <a:prstGeom prst="wedgeRoundRectCallout">
            <a:avLst>
              <a:gd name="adj1" fmla="val 60273"/>
              <a:gd name="adj2" fmla="val -17356"/>
              <a:gd name="adj3" fmla="val 16667"/>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charset="0"/>
                <a:cs typeface="Arial" charset="0"/>
              </a:defRPr>
            </a:lvl1pPr>
            <a:lvl2pPr marL="742950" indent="-285750">
              <a:spcBef>
                <a:spcPct val="20000"/>
              </a:spcBef>
              <a:buChar char="–"/>
              <a:defRPr sz="2800">
                <a:solidFill>
                  <a:schemeClr val="tx1"/>
                </a:solidFill>
                <a:latin typeface="Arial" charset="0"/>
                <a:cs typeface="Arial" charset="0"/>
              </a:defRPr>
            </a:lvl2pPr>
            <a:lvl3pPr marL="1143000" indent="-228600">
              <a:spcBef>
                <a:spcPct val="20000"/>
              </a:spcBef>
              <a:buChar char="•"/>
              <a:defRPr sz="2400">
                <a:solidFill>
                  <a:schemeClr val="tx1"/>
                </a:solidFill>
                <a:latin typeface="Arial" charset="0"/>
                <a:cs typeface="Arial" charset="0"/>
              </a:defRPr>
            </a:lvl3pPr>
            <a:lvl4pPr marL="1600200" indent="-228600">
              <a:spcBef>
                <a:spcPct val="20000"/>
              </a:spcBef>
              <a:buChar char="–"/>
              <a:defRPr sz="2000">
                <a:solidFill>
                  <a:schemeClr val="tx1"/>
                </a:solidFill>
                <a:latin typeface="Arial" charset="0"/>
                <a:cs typeface="Arial" charset="0"/>
              </a:defRPr>
            </a:lvl4pPr>
            <a:lvl5pPr marL="2057400" indent="-22860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0"/>
              </a:spcBef>
              <a:buFontTx/>
              <a:buNone/>
            </a:pPr>
            <a:r>
              <a:rPr lang="en-GB" altLang="en-US" sz="1800" b="1" dirty="0">
                <a:latin typeface="Arial Rounded MT Bold" pitchFamily="34" charset="0"/>
              </a:rPr>
              <a:t>A fraction is a part of a whole number. It might be a big part or it might be a small part.</a:t>
            </a:r>
          </a:p>
        </p:txBody>
      </p:sp>
      <p:sp>
        <p:nvSpPr>
          <p:cNvPr id="3083" name="AutoShape 13"/>
          <p:cNvSpPr>
            <a:spLocks noChangeArrowheads="1"/>
          </p:cNvSpPr>
          <p:nvPr/>
        </p:nvSpPr>
        <p:spPr bwMode="auto">
          <a:xfrm>
            <a:off x="1247179" y="2221015"/>
            <a:ext cx="6602411" cy="724485"/>
          </a:xfrm>
          <a:prstGeom prst="wedgeRoundRectCallout">
            <a:avLst>
              <a:gd name="adj1" fmla="val 63625"/>
              <a:gd name="adj2" fmla="val -35931"/>
              <a:gd name="adj3" fmla="val 16667"/>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charset="0"/>
                <a:cs typeface="Arial" charset="0"/>
              </a:defRPr>
            </a:lvl1pPr>
            <a:lvl2pPr marL="742950" indent="-285750">
              <a:spcBef>
                <a:spcPct val="20000"/>
              </a:spcBef>
              <a:buChar char="–"/>
              <a:defRPr sz="2800">
                <a:solidFill>
                  <a:schemeClr val="tx1"/>
                </a:solidFill>
                <a:latin typeface="Arial" charset="0"/>
                <a:cs typeface="Arial" charset="0"/>
              </a:defRPr>
            </a:lvl2pPr>
            <a:lvl3pPr marL="1143000" indent="-228600">
              <a:spcBef>
                <a:spcPct val="20000"/>
              </a:spcBef>
              <a:buChar char="•"/>
              <a:defRPr sz="2400">
                <a:solidFill>
                  <a:schemeClr val="tx1"/>
                </a:solidFill>
                <a:latin typeface="Arial" charset="0"/>
                <a:cs typeface="Arial" charset="0"/>
              </a:defRPr>
            </a:lvl3pPr>
            <a:lvl4pPr marL="1600200" indent="-228600">
              <a:spcBef>
                <a:spcPct val="20000"/>
              </a:spcBef>
              <a:buChar char="–"/>
              <a:defRPr sz="2000">
                <a:solidFill>
                  <a:schemeClr val="tx1"/>
                </a:solidFill>
                <a:latin typeface="Arial" charset="0"/>
                <a:cs typeface="Arial" charset="0"/>
              </a:defRPr>
            </a:lvl4pPr>
            <a:lvl5pPr marL="2057400" indent="-22860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0"/>
              </a:spcBef>
              <a:buFontTx/>
              <a:buNone/>
            </a:pPr>
            <a:r>
              <a:rPr lang="en-GB" altLang="en-US" sz="1800" b="1" dirty="0">
                <a:latin typeface="Arial Rounded MT Bold" pitchFamily="34" charset="0"/>
              </a:rPr>
              <a:t>A fraction is an equivalence. It can be shown in different ways.</a:t>
            </a:r>
          </a:p>
          <a:p>
            <a:pPr algn="ctr" eaLnBrk="1" hangingPunct="1">
              <a:spcBef>
                <a:spcPct val="0"/>
              </a:spcBef>
              <a:buFontTx/>
              <a:buNone/>
            </a:pPr>
            <a:endParaRPr lang="en-GB" altLang="en-US" b="1" dirty="0">
              <a:latin typeface="Arial Rounded MT Bold" pitchFamily="34" charset="0"/>
            </a:endParaRPr>
          </a:p>
        </p:txBody>
      </p:sp>
      <p:sp>
        <p:nvSpPr>
          <p:cNvPr id="3080" name="AutoShape 15"/>
          <p:cNvSpPr>
            <a:spLocks noChangeArrowheads="1"/>
          </p:cNvSpPr>
          <p:nvPr/>
        </p:nvSpPr>
        <p:spPr bwMode="auto">
          <a:xfrm>
            <a:off x="3939620" y="1376568"/>
            <a:ext cx="5928775" cy="527051"/>
          </a:xfrm>
          <a:prstGeom prst="wedgeRoundRectCallout">
            <a:avLst>
              <a:gd name="adj1" fmla="val -63620"/>
              <a:gd name="adj2" fmla="val -153"/>
              <a:gd name="adj3" fmla="val 16667"/>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charset="0"/>
                <a:cs typeface="Arial" charset="0"/>
              </a:defRPr>
            </a:lvl1pPr>
            <a:lvl2pPr marL="742950" indent="-285750">
              <a:spcBef>
                <a:spcPct val="20000"/>
              </a:spcBef>
              <a:buChar char="–"/>
              <a:defRPr sz="2800">
                <a:solidFill>
                  <a:schemeClr val="tx1"/>
                </a:solidFill>
                <a:latin typeface="Arial" charset="0"/>
                <a:cs typeface="Arial" charset="0"/>
              </a:defRPr>
            </a:lvl2pPr>
            <a:lvl3pPr marL="1143000" indent="-228600">
              <a:spcBef>
                <a:spcPct val="20000"/>
              </a:spcBef>
              <a:buChar char="•"/>
              <a:defRPr sz="2400">
                <a:solidFill>
                  <a:schemeClr val="tx1"/>
                </a:solidFill>
                <a:latin typeface="Arial" charset="0"/>
                <a:cs typeface="Arial" charset="0"/>
              </a:defRPr>
            </a:lvl3pPr>
            <a:lvl4pPr marL="1600200" indent="-228600">
              <a:spcBef>
                <a:spcPct val="20000"/>
              </a:spcBef>
              <a:buChar char="–"/>
              <a:defRPr sz="2000">
                <a:solidFill>
                  <a:schemeClr val="tx1"/>
                </a:solidFill>
                <a:latin typeface="Arial" charset="0"/>
                <a:cs typeface="Arial" charset="0"/>
              </a:defRPr>
            </a:lvl4pPr>
            <a:lvl5pPr marL="2057400" indent="-22860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0"/>
              </a:spcBef>
              <a:buFontTx/>
              <a:buNone/>
            </a:pPr>
            <a:r>
              <a:rPr lang="en-GB" altLang="en-US" sz="1800" b="1" dirty="0">
                <a:latin typeface="Arial Rounded MT Bold" pitchFamily="34" charset="0"/>
              </a:rPr>
              <a:t>A fraction can be &gt;1 (a mixed number).</a:t>
            </a:r>
          </a:p>
        </p:txBody>
      </p:sp>
      <p:sp>
        <p:nvSpPr>
          <p:cNvPr id="2" name="TextBox 1">
            <a:extLst>
              <a:ext uri="{FF2B5EF4-FFF2-40B4-BE49-F238E27FC236}">
                <a16:creationId xmlns:a16="http://schemas.microsoft.com/office/drawing/2014/main" id="{9B7081B3-24FE-674C-B6FB-460FB088DD2D}"/>
              </a:ext>
            </a:extLst>
          </p:cNvPr>
          <p:cNvSpPr txBox="1"/>
          <p:nvPr/>
        </p:nvSpPr>
        <p:spPr>
          <a:xfrm>
            <a:off x="1508166" y="4581371"/>
            <a:ext cx="10046524" cy="1200329"/>
          </a:xfrm>
          <a:prstGeom prst="rect">
            <a:avLst/>
          </a:prstGeom>
          <a:solidFill>
            <a:srgbClr val="0070C0"/>
          </a:solidFill>
          <a:ln>
            <a:solidFill>
              <a:schemeClr val="tx1"/>
            </a:solidFill>
          </a:ln>
        </p:spPr>
        <p:txBody>
          <a:bodyPr wrap="square" rtlCol="0">
            <a:spAutoFit/>
          </a:bodyPr>
          <a:lstStyle/>
          <a:p>
            <a:r>
              <a:rPr lang="en-US" sz="2400" b="1" dirty="0">
                <a:latin typeface="Arial Rounded MT Bold" panose="020F0704030504030204" pitchFamily="34" charset="77"/>
              </a:rPr>
              <a:t>A fraction is each one of these quotes. Over the next coming lessons, we will recap fractions to really understand what these quotes mean.</a:t>
            </a:r>
          </a:p>
        </p:txBody>
      </p:sp>
    </p:spTree>
    <p:extLst>
      <p:ext uri="{BB962C8B-B14F-4D97-AF65-F5344CB8AC3E}">
        <p14:creationId xmlns:p14="http://schemas.microsoft.com/office/powerpoint/2010/main" val="16507100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5"/>
                                        </p:tgtEl>
                                        <p:attrNameLst>
                                          <p:attrName>style.visibility</p:attrName>
                                        </p:attrNameLst>
                                      </p:cBhvr>
                                      <p:to>
                                        <p:strVal val="visible"/>
                                      </p:to>
                                    </p:set>
                                    <p:animEffect transition="in" filter="fade">
                                      <p:cBhvr>
                                        <p:cTn id="7" dur="500"/>
                                        <p:tgtEl>
                                          <p:spTgt spid="307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085"/>
                                        </p:tgtEl>
                                        <p:attrNameLst>
                                          <p:attrName>style.visibility</p:attrName>
                                        </p:attrNameLst>
                                      </p:cBhvr>
                                      <p:to>
                                        <p:strVal val="visible"/>
                                      </p:to>
                                    </p:set>
                                    <p:anim calcmode="lin" valueType="num">
                                      <p:cBhvr additive="base">
                                        <p:cTn id="12" dur="500" fill="hold"/>
                                        <p:tgtEl>
                                          <p:spTgt spid="3085"/>
                                        </p:tgtEl>
                                        <p:attrNameLst>
                                          <p:attrName>ppt_x</p:attrName>
                                        </p:attrNameLst>
                                      </p:cBhvr>
                                      <p:tavLst>
                                        <p:tav tm="0">
                                          <p:val>
                                            <p:strVal val="#ppt_x"/>
                                          </p:val>
                                        </p:tav>
                                        <p:tav tm="100000">
                                          <p:val>
                                            <p:strVal val="#ppt_x"/>
                                          </p:val>
                                        </p:tav>
                                      </p:tavLst>
                                    </p:anim>
                                    <p:anim calcmode="lin" valueType="num">
                                      <p:cBhvr additive="base">
                                        <p:cTn id="13" dur="500" fill="hold"/>
                                        <p:tgtEl>
                                          <p:spTgt spid="3085"/>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3080"/>
                                        </p:tgtEl>
                                        <p:attrNameLst>
                                          <p:attrName>style.visibility</p:attrName>
                                        </p:attrNameLst>
                                      </p:cBhvr>
                                      <p:to>
                                        <p:strVal val="visible"/>
                                      </p:to>
                                    </p:set>
                                    <p:animEffect transition="in" filter="barn(inVertical)">
                                      <p:cBhvr>
                                        <p:cTn id="18" dur="500"/>
                                        <p:tgtEl>
                                          <p:spTgt spid="3080"/>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3083"/>
                                        </p:tgtEl>
                                        <p:attrNameLst>
                                          <p:attrName>style.visibility</p:attrName>
                                        </p:attrNameLst>
                                      </p:cBhvr>
                                      <p:to>
                                        <p:strVal val="visible"/>
                                      </p:to>
                                    </p:set>
                                    <p:animEffect transition="in" filter="wipe(down)">
                                      <p:cBhvr>
                                        <p:cTn id="23" dur="500"/>
                                        <p:tgtEl>
                                          <p:spTgt spid="3083"/>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3087"/>
                                        </p:tgtEl>
                                        <p:attrNameLst>
                                          <p:attrName>style.visibility</p:attrName>
                                        </p:attrNameLst>
                                      </p:cBhvr>
                                      <p:to>
                                        <p:strVal val="visible"/>
                                      </p:to>
                                    </p:set>
                                    <p:animEffect transition="in" filter="circle(in)">
                                      <p:cBhvr>
                                        <p:cTn id="28" dur="750"/>
                                        <p:tgtEl>
                                          <p:spTgt spid="30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animBg="1"/>
      <p:bldP spid="3087" grpId="0" animBg="1"/>
      <p:bldP spid="3085" grpId="0" animBg="1"/>
      <p:bldP spid="3083" grpId="0" animBg="1"/>
      <p:bldP spid="308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19501C2-AC9E-3D46-8533-5E4E12EBC286}"/>
              </a:ext>
            </a:extLst>
          </p:cNvPr>
          <p:cNvSpPr/>
          <p:nvPr/>
        </p:nvSpPr>
        <p:spPr>
          <a:xfrm>
            <a:off x="7251560" y="675040"/>
            <a:ext cx="4282071" cy="2092881"/>
          </a:xfrm>
          <a:prstGeom prst="rect">
            <a:avLst/>
          </a:prstGeom>
          <a:solidFill>
            <a:srgbClr val="FFFF00"/>
          </a:solidFill>
          <a:ln>
            <a:solidFill>
              <a:srgbClr val="C00000"/>
            </a:solidFill>
          </a:ln>
        </p:spPr>
        <p:txBody>
          <a:bodyPr wrap="square">
            <a:spAutoFit/>
          </a:bodyPr>
          <a:lstStyle/>
          <a:p>
            <a:r>
              <a:rPr lang="en-GB" sz="1400" dirty="0">
                <a:latin typeface="Arial Rounded MT Bold" panose="020F0704030504030204" pitchFamily="34" charset="0"/>
              </a:rPr>
              <a:t>Multiplying mixed number and whole number</a:t>
            </a:r>
          </a:p>
          <a:p>
            <a:pPr marL="285750" indent="-285750">
              <a:buFont typeface="Arial" panose="020B0604020202020204" pitchFamily="34" charset="0"/>
              <a:buChar char="•"/>
            </a:pPr>
            <a:r>
              <a:rPr lang="en-GB" sz="1400" dirty="0">
                <a:latin typeface="Arial Rounded MT Bold" panose="020F0704030504030204" pitchFamily="34" charset="0"/>
              </a:rPr>
              <a:t>Convert the improper fraction</a:t>
            </a:r>
          </a:p>
          <a:p>
            <a:pPr marL="285750" indent="-285750">
              <a:buFont typeface="Arial" panose="020B0604020202020204" pitchFamily="34" charset="0"/>
              <a:buChar char="•"/>
            </a:pPr>
            <a:r>
              <a:rPr lang="en-GB" sz="1400" dirty="0">
                <a:latin typeface="Arial Rounded MT Bold" panose="020F0704030504030204" pitchFamily="34" charset="0"/>
              </a:rPr>
              <a:t>Write the whole number as a fraction over one.</a:t>
            </a:r>
          </a:p>
          <a:p>
            <a:pPr marL="285750" indent="-285750">
              <a:buFont typeface="Arial" panose="020B0604020202020204" pitchFamily="34" charset="0"/>
              <a:buChar char="•"/>
            </a:pPr>
            <a:r>
              <a:rPr lang="en-GB" sz="1400" dirty="0">
                <a:latin typeface="Arial Rounded MT Bold" panose="020F0704030504030204" pitchFamily="34" charset="0"/>
              </a:rPr>
              <a:t>Multiply both the numerators</a:t>
            </a:r>
          </a:p>
          <a:p>
            <a:pPr marL="285750" indent="-285750">
              <a:buFont typeface="Arial" panose="020B0604020202020204" pitchFamily="34" charset="0"/>
              <a:buChar char="•"/>
            </a:pPr>
            <a:r>
              <a:rPr lang="en-GB" sz="1400" dirty="0">
                <a:latin typeface="Arial Rounded MT Bold" panose="020F0704030504030204" pitchFamily="34" charset="0"/>
              </a:rPr>
              <a:t>Multiply both the denominators </a:t>
            </a:r>
          </a:p>
          <a:p>
            <a:pPr marL="285750" indent="-285750">
              <a:buFont typeface="Arial" panose="020B0604020202020204" pitchFamily="34" charset="0"/>
              <a:buChar char="•"/>
            </a:pPr>
            <a:r>
              <a:rPr lang="en-GB" sz="1400" dirty="0">
                <a:latin typeface="Arial Rounded MT Bold" panose="020F0704030504030204" pitchFamily="34" charset="0"/>
              </a:rPr>
              <a:t>Covert to a mixed number</a:t>
            </a:r>
          </a:p>
          <a:p>
            <a:pPr marL="285750" indent="-285750">
              <a:buFont typeface="Arial" panose="020B0604020202020204" pitchFamily="34" charset="0"/>
              <a:buChar char="•"/>
            </a:pPr>
            <a:r>
              <a:rPr lang="en-GB" sz="1400" dirty="0">
                <a:latin typeface="Arial Rounded MT Bold" panose="020F0704030504030204" pitchFamily="34" charset="0"/>
              </a:rPr>
              <a:t>Simplify your answer if possible.</a:t>
            </a:r>
          </a:p>
          <a:p>
            <a:pPr marL="285750" indent="-285750">
              <a:buFont typeface="Arial" panose="020B0604020202020204" pitchFamily="34" charset="0"/>
              <a:buChar char="•"/>
            </a:pPr>
            <a:endParaRPr lang="en-GB" dirty="0">
              <a:latin typeface="Arial Rounded MT Bold" panose="020F0704030504030204" pitchFamily="34" charset="0"/>
            </a:endParaRPr>
          </a:p>
        </p:txBody>
      </p:sp>
      <p:sp>
        <p:nvSpPr>
          <p:cNvPr id="3" name="Rectangle 2">
            <a:extLst>
              <a:ext uri="{FF2B5EF4-FFF2-40B4-BE49-F238E27FC236}">
                <a16:creationId xmlns:a16="http://schemas.microsoft.com/office/drawing/2014/main" id="{28E04028-D1C3-1045-A672-9B1E626D06DD}"/>
              </a:ext>
            </a:extLst>
          </p:cNvPr>
          <p:cNvSpPr/>
          <p:nvPr/>
        </p:nvSpPr>
        <p:spPr>
          <a:xfrm>
            <a:off x="7394815" y="3022000"/>
            <a:ext cx="4138816" cy="1877437"/>
          </a:xfrm>
          <a:prstGeom prst="rect">
            <a:avLst/>
          </a:prstGeom>
          <a:solidFill>
            <a:srgbClr val="FFFF00"/>
          </a:solidFill>
          <a:ln>
            <a:solidFill>
              <a:srgbClr val="C00000"/>
            </a:solidFill>
          </a:ln>
        </p:spPr>
        <p:txBody>
          <a:bodyPr wrap="square">
            <a:spAutoFit/>
          </a:bodyPr>
          <a:lstStyle/>
          <a:p>
            <a:r>
              <a:rPr lang="en-GB" sz="1400" dirty="0">
                <a:latin typeface="Arial Rounded MT Bold" panose="020F0704030504030204" pitchFamily="34" charset="0"/>
              </a:rPr>
              <a:t>Multiplying whole number and fraction</a:t>
            </a:r>
          </a:p>
          <a:p>
            <a:pPr marL="285750" indent="-285750">
              <a:buFont typeface="Arial" panose="020B0604020202020204" pitchFamily="34" charset="0"/>
              <a:buChar char="•"/>
            </a:pPr>
            <a:r>
              <a:rPr lang="en-GB" sz="1400" dirty="0">
                <a:latin typeface="Arial Rounded MT Bold" panose="020F0704030504030204" pitchFamily="34" charset="0"/>
              </a:rPr>
              <a:t>Write the whole number as a fraction over one.</a:t>
            </a:r>
          </a:p>
          <a:p>
            <a:pPr marL="285750" indent="-285750">
              <a:buFont typeface="Arial" panose="020B0604020202020204" pitchFamily="34" charset="0"/>
              <a:buChar char="•"/>
            </a:pPr>
            <a:r>
              <a:rPr lang="en-GB" sz="1400" dirty="0">
                <a:latin typeface="Arial Rounded MT Bold" panose="020F0704030504030204" pitchFamily="34" charset="0"/>
              </a:rPr>
              <a:t>Multiply both the numerators</a:t>
            </a:r>
          </a:p>
          <a:p>
            <a:pPr marL="285750" indent="-285750">
              <a:buFont typeface="Arial" panose="020B0604020202020204" pitchFamily="34" charset="0"/>
              <a:buChar char="•"/>
            </a:pPr>
            <a:r>
              <a:rPr lang="en-GB" sz="1400" dirty="0">
                <a:latin typeface="Arial Rounded MT Bold" panose="020F0704030504030204" pitchFamily="34" charset="0"/>
              </a:rPr>
              <a:t>Multiply both the denominators </a:t>
            </a:r>
          </a:p>
          <a:p>
            <a:pPr marL="285750" indent="-285750">
              <a:buFont typeface="Arial" panose="020B0604020202020204" pitchFamily="34" charset="0"/>
              <a:buChar char="•"/>
            </a:pPr>
            <a:r>
              <a:rPr lang="en-GB" sz="1400" dirty="0">
                <a:latin typeface="Arial Rounded MT Bold" panose="020F0704030504030204" pitchFamily="34" charset="0"/>
              </a:rPr>
              <a:t>Covert to a mixed number</a:t>
            </a:r>
          </a:p>
          <a:p>
            <a:pPr marL="285750" indent="-285750">
              <a:buFont typeface="Arial" panose="020B0604020202020204" pitchFamily="34" charset="0"/>
              <a:buChar char="•"/>
            </a:pPr>
            <a:r>
              <a:rPr lang="en-GB" sz="1400" dirty="0">
                <a:latin typeface="Arial Rounded MT Bold" panose="020F0704030504030204" pitchFamily="34" charset="0"/>
              </a:rPr>
              <a:t>Simplify your answer if possible.</a:t>
            </a:r>
          </a:p>
          <a:p>
            <a:pPr marL="285750" indent="-285750">
              <a:buFont typeface="Arial" panose="020B0604020202020204" pitchFamily="34" charset="0"/>
              <a:buChar char="•"/>
            </a:pPr>
            <a:endParaRPr lang="en-GB" dirty="0">
              <a:latin typeface="Arial Rounded MT Bold" panose="020F0704030504030204" pitchFamily="34" charset="0"/>
            </a:endParaRPr>
          </a:p>
        </p:txBody>
      </p:sp>
      <p:sp>
        <p:nvSpPr>
          <p:cNvPr id="5" name="Content Placeholder 3">
            <a:extLst>
              <a:ext uri="{FF2B5EF4-FFF2-40B4-BE49-F238E27FC236}">
                <a16:creationId xmlns:a16="http://schemas.microsoft.com/office/drawing/2014/main" id="{08B5A40E-1312-1741-9FED-3E9CF59F73FE}"/>
              </a:ext>
            </a:extLst>
          </p:cNvPr>
          <p:cNvSpPr>
            <a:spLocks noGrp="1"/>
          </p:cNvSpPr>
          <p:nvPr>
            <p:ph idx="1"/>
          </p:nvPr>
        </p:nvSpPr>
        <p:spPr>
          <a:xfrm>
            <a:off x="838200" y="4320317"/>
            <a:ext cx="5257800" cy="2369880"/>
          </a:xfrm>
          <a:prstGeom prst="rect">
            <a:avLst/>
          </a:prstGeom>
          <a:solidFill>
            <a:srgbClr val="FFFF00"/>
          </a:solidFill>
          <a:ln>
            <a:solidFill>
              <a:srgbClr val="C00000"/>
            </a:solidFill>
          </a:ln>
        </p:spPr>
        <p:txBody>
          <a:bodyPr wrap="square">
            <a:spAutoFit/>
          </a:bodyPr>
          <a:lstStyle/>
          <a:p>
            <a:pPr marL="0" indent="0">
              <a:lnSpc>
                <a:spcPct val="100000"/>
              </a:lnSpc>
              <a:buNone/>
            </a:pPr>
            <a:r>
              <a:rPr lang="en-GB" sz="1400" dirty="0">
                <a:solidFill>
                  <a:schemeClr val="tx1"/>
                </a:solidFill>
                <a:latin typeface="Arial Rounded MT Bold" panose="020F0704030504030204" pitchFamily="34" charset="77"/>
              </a:rPr>
              <a:t>Subtracting two mixed numbers</a:t>
            </a:r>
          </a:p>
          <a:p>
            <a:pPr marL="285750" indent="-285750">
              <a:lnSpc>
                <a:spcPct val="100000"/>
              </a:lnSpc>
              <a:buFont typeface="Arial" panose="020B0604020202020204" pitchFamily="34" charset="0"/>
              <a:buChar char="•"/>
            </a:pPr>
            <a:r>
              <a:rPr lang="en-GB" sz="1400" dirty="0">
                <a:solidFill>
                  <a:schemeClr val="tx1"/>
                </a:solidFill>
                <a:latin typeface="Arial Rounded MT Bold" panose="020F0704030504030204" pitchFamily="34" charset="77"/>
              </a:rPr>
              <a:t>convert the mixed number into an improper fraction. </a:t>
            </a:r>
          </a:p>
          <a:p>
            <a:pPr marL="285750" indent="-285750">
              <a:lnSpc>
                <a:spcPct val="100000"/>
              </a:lnSpc>
              <a:buFont typeface="Arial" panose="020B0604020202020204" pitchFamily="34" charset="0"/>
              <a:buChar char="•"/>
            </a:pPr>
            <a:r>
              <a:rPr lang="en-GB" sz="1400" dirty="0">
                <a:solidFill>
                  <a:schemeClr val="tx1"/>
                </a:solidFill>
                <a:latin typeface="Arial Rounded MT Bold" panose="020F0704030504030204" pitchFamily="34" charset="77"/>
              </a:rPr>
              <a:t>change the denominators so that they are the same using my times tables knowledge. </a:t>
            </a:r>
          </a:p>
          <a:p>
            <a:pPr marL="285750" indent="-285750">
              <a:lnSpc>
                <a:spcPct val="100000"/>
              </a:lnSpc>
              <a:buFont typeface="Arial" panose="020B0604020202020204" pitchFamily="34" charset="0"/>
              <a:buChar char="•"/>
            </a:pPr>
            <a:r>
              <a:rPr lang="en-GB" sz="1400" dirty="0">
                <a:solidFill>
                  <a:schemeClr val="tx1"/>
                </a:solidFill>
                <a:latin typeface="Arial Rounded MT Bold" panose="020F0704030504030204" pitchFamily="34" charset="77"/>
              </a:rPr>
              <a:t>subtract the two numerators from each other. </a:t>
            </a:r>
          </a:p>
          <a:p>
            <a:pPr marL="285750" indent="-285750">
              <a:lnSpc>
                <a:spcPct val="100000"/>
              </a:lnSpc>
              <a:buFont typeface="Arial" panose="020B0604020202020204" pitchFamily="34" charset="0"/>
              <a:buChar char="•"/>
            </a:pPr>
            <a:r>
              <a:rPr lang="en-GB" sz="1400" dirty="0">
                <a:solidFill>
                  <a:schemeClr val="tx1"/>
                </a:solidFill>
                <a:latin typeface="Arial Rounded MT Bold" panose="020F0704030504030204" pitchFamily="34" charset="77"/>
              </a:rPr>
              <a:t>convert back to a mixed number.</a:t>
            </a:r>
          </a:p>
          <a:p>
            <a:pPr marL="285750" indent="-285750">
              <a:lnSpc>
                <a:spcPct val="100000"/>
              </a:lnSpc>
              <a:buFont typeface="Arial" panose="020B0604020202020204" pitchFamily="34" charset="0"/>
              <a:buChar char="•"/>
            </a:pPr>
            <a:r>
              <a:rPr lang="en-GB" sz="1400" dirty="0">
                <a:solidFill>
                  <a:schemeClr val="tx1"/>
                </a:solidFill>
                <a:latin typeface="Arial Rounded MT Bold" panose="020F0704030504030204" pitchFamily="34" charset="77"/>
              </a:rPr>
              <a:t>simplify if this is possible. </a:t>
            </a:r>
          </a:p>
        </p:txBody>
      </p:sp>
      <p:sp>
        <p:nvSpPr>
          <p:cNvPr id="6" name="Rectangle 5">
            <a:extLst>
              <a:ext uri="{FF2B5EF4-FFF2-40B4-BE49-F238E27FC236}">
                <a16:creationId xmlns:a16="http://schemas.microsoft.com/office/drawing/2014/main" id="{4702D209-12AB-E245-83F8-8417F0FD11A0}"/>
              </a:ext>
            </a:extLst>
          </p:cNvPr>
          <p:cNvSpPr/>
          <p:nvPr/>
        </p:nvSpPr>
        <p:spPr>
          <a:xfrm>
            <a:off x="6766560" y="5153516"/>
            <a:ext cx="4282071" cy="1384995"/>
          </a:xfrm>
          <a:prstGeom prst="rect">
            <a:avLst/>
          </a:prstGeom>
          <a:solidFill>
            <a:srgbClr val="FFFF00"/>
          </a:solidFill>
          <a:ln>
            <a:solidFill>
              <a:srgbClr val="FFFF00"/>
            </a:solidFill>
          </a:ln>
        </p:spPr>
        <p:txBody>
          <a:bodyPr wrap="square">
            <a:spAutoFit/>
          </a:bodyPr>
          <a:lstStyle/>
          <a:p>
            <a:pPr lvl="0"/>
            <a:r>
              <a:rPr lang="en-GB" sz="1200" dirty="0">
                <a:latin typeface="Arial Rounded MT Bold" panose="020F0704030504030204" pitchFamily="34" charset="77"/>
              </a:rPr>
              <a:t>Adding mixed numbers</a:t>
            </a:r>
          </a:p>
          <a:p>
            <a:pPr lvl="0"/>
            <a:r>
              <a:rPr lang="en-GB" sz="1200" dirty="0">
                <a:latin typeface="Arial Rounded MT Bold" panose="020F0704030504030204" pitchFamily="34" charset="77"/>
              </a:rPr>
              <a:t>convert the mixed number into an improper fraction. </a:t>
            </a:r>
          </a:p>
          <a:p>
            <a:pPr marL="285750" lvl="0" indent="-285750">
              <a:buFont typeface="Arial" panose="020B0604020202020204" pitchFamily="34" charset="0"/>
              <a:buChar char="•"/>
            </a:pPr>
            <a:r>
              <a:rPr lang="en-GB" sz="1200" dirty="0">
                <a:latin typeface="Arial Rounded MT Bold" panose="020F0704030504030204" pitchFamily="34" charset="77"/>
              </a:rPr>
              <a:t>change the denominators so that they are the same using my times tables knowledge. </a:t>
            </a:r>
          </a:p>
          <a:p>
            <a:pPr marL="285750" lvl="0" indent="-285750">
              <a:buFont typeface="Arial" panose="020B0604020202020204" pitchFamily="34" charset="0"/>
              <a:buChar char="•"/>
            </a:pPr>
            <a:r>
              <a:rPr lang="en-GB" sz="1200" dirty="0">
                <a:latin typeface="Arial Rounded MT Bold" panose="020F0704030504030204" pitchFamily="34" charset="77"/>
              </a:rPr>
              <a:t>add the numerators together. </a:t>
            </a:r>
          </a:p>
          <a:p>
            <a:pPr marL="285750" lvl="0" indent="-285750">
              <a:buFont typeface="Arial" panose="020B0604020202020204" pitchFamily="34" charset="0"/>
              <a:buChar char="•"/>
            </a:pPr>
            <a:r>
              <a:rPr lang="en-GB" sz="1200" dirty="0">
                <a:latin typeface="Arial Rounded MT Bold" panose="020F0704030504030204" pitchFamily="34" charset="77"/>
              </a:rPr>
              <a:t>convert back to a mixed number.</a:t>
            </a:r>
          </a:p>
          <a:p>
            <a:pPr marL="285750" indent="-285750">
              <a:buFont typeface="Arial" panose="020B0604020202020204" pitchFamily="34" charset="0"/>
              <a:buChar char="•"/>
            </a:pPr>
            <a:r>
              <a:rPr lang="en-GB" sz="1200" dirty="0">
                <a:latin typeface="Arial Rounded MT Bold" panose="020F0704030504030204" pitchFamily="34" charset="77"/>
              </a:rPr>
              <a:t>simplify if this is possible. </a:t>
            </a:r>
          </a:p>
        </p:txBody>
      </p:sp>
      <p:sp>
        <p:nvSpPr>
          <p:cNvPr id="7" name="Content Placeholder 2">
            <a:extLst>
              <a:ext uri="{FF2B5EF4-FFF2-40B4-BE49-F238E27FC236}">
                <a16:creationId xmlns:a16="http://schemas.microsoft.com/office/drawing/2014/main" id="{83FFC152-C5C3-844A-9BC8-CA8646EF8A9F}"/>
              </a:ext>
            </a:extLst>
          </p:cNvPr>
          <p:cNvSpPr txBox="1">
            <a:spLocks/>
          </p:cNvSpPr>
          <p:nvPr/>
        </p:nvSpPr>
        <p:spPr>
          <a:xfrm>
            <a:off x="838200" y="2689941"/>
            <a:ext cx="4953000" cy="1478117"/>
          </a:xfrm>
          <a:prstGeom prst="rect">
            <a:avLst/>
          </a:prstGeom>
          <a:solidFill>
            <a:srgbClr val="FFFF00"/>
          </a:solidFill>
          <a:ln>
            <a:solidFill>
              <a:srgbClr val="FF0000"/>
            </a:solidFill>
          </a:ln>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1200" dirty="0">
                <a:latin typeface="Arial Rounded MT Bold" panose="020F0704030504030204" pitchFamily="34" charset="77"/>
              </a:rPr>
              <a:t>Ordering fractions</a:t>
            </a:r>
          </a:p>
          <a:p>
            <a:r>
              <a:rPr lang="en-GB" sz="1200" dirty="0">
                <a:latin typeface="Arial Rounded MT Bold" panose="020F0704030504030204" pitchFamily="34" charset="77"/>
              </a:rPr>
              <a:t>change the denominators so that they are the same using my times tables knowledge. </a:t>
            </a:r>
          </a:p>
          <a:p>
            <a:r>
              <a:rPr lang="en-GB" sz="1200" dirty="0">
                <a:latin typeface="Arial Rounded MT Bold" panose="020F0704030504030204" pitchFamily="34" charset="77"/>
              </a:rPr>
              <a:t>know that ascending means smallest to biggest.</a:t>
            </a:r>
          </a:p>
          <a:p>
            <a:r>
              <a:rPr lang="en-GB" sz="1200" dirty="0">
                <a:latin typeface="Arial Rounded MT Bold" panose="020F0704030504030204" pitchFamily="34" charset="77"/>
              </a:rPr>
              <a:t>know that descending means biggest to smallest. </a:t>
            </a:r>
          </a:p>
          <a:p>
            <a:endParaRPr lang="en-US" dirty="0"/>
          </a:p>
        </p:txBody>
      </p:sp>
      <p:sp>
        <p:nvSpPr>
          <p:cNvPr id="2" name="TextBox 1">
            <a:extLst>
              <a:ext uri="{FF2B5EF4-FFF2-40B4-BE49-F238E27FC236}">
                <a16:creationId xmlns:a16="http://schemas.microsoft.com/office/drawing/2014/main" id="{54E4063F-E58C-D444-949B-CCDD6CF7AE94}"/>
              </a:ext>
            </a:extLst>
          </p:cNvPr>
          <p:cNvSpPr txBox="1"/>
          <p:nvPr/>
        </p:nvSpPr>
        <p:spPr>
          <a:xfrm>
            <a:off x="975360" y="411480"/>
            <a:ext cx="5471160" cy="1477328"/>
          </a:xfrm>
          <a:prstGeom prst="rect">
            <a:avLst/>
          </a:prstGeom>
          <a:noFill/>
        </p:spPr>
        <p:txBody>
          <a:bodyPr wrap="square" rtlCol="0">
            <a:spAutoFit/>
          </a:bodyPr>
          <a:lstStyle/>
          <a:p>
            <a:r>
              <a:rPr lang="en-US" dirty="0">
                <a:latin typeface="Arial Rounded MT Bold" panose="020F0704030504030204" pitchFamily="34" charset="77"/>
              </a:rPr>
              <a:t>Below I have give you some guide on how to answer the questions that have been given to you. Every question that you have, we have covered either the last two weeks or at some point this school year.</a:t>
            </a:r>
          </a:p>
        </p:txBody>
      </p:sp>
    </p:spTree>
    <p:extLst>
      <p:ext uri="{BB962C8B-B14F-4D97-AF65-F5344CB8AC3E}">
        <p14:creationId xmlns:p14="http://schemas.microsoft.com/office/powerpoint/2010/main" val="26064256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220</TotalTime>
  <Words>354</Words>
  <Application>Microsoft Macintosh PowerPoint</Application>
  <PresentationFormat>Widescreen</PresentationFormat>
  <Paragraphs>40</Paragraphs>
  <Slides>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Arial Rounded MT Bold</vt:lpstr>
      <vt:lpstr>Calibri</vt:lpstr>
      <vt:lpstr>Calibri Light</vt:lpstr>
      <vt:lpstr>Franklin Gothic Book</vt:lpstr>
      <vt:lpstr>Office Theme</vt:lpstr>
      <vt:lpstr>Year 5 Revision Fractions</vt:lpstr>
      <vt:lpstr>Fractions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5 Measure Roman Numerals</dc:title>
  <dc:creator>Benjamin Hunt</dc:creator>
  <cp:lastModifiedBy>Benjamin Hunt</cp:lastModifiedBy>
  <cp:revision>30</cp:revision>
  <dcterms:created xsi:type="dcterms:W3CDTF">2020-05-25T12:41:35Z</dcterms:created>
  <dcterms:modified xsi:type="dcterms:W3CDTF">2020-06-29T16:40:26Z</dcterms:modified>
</cp:coreProperties>
</file>