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65" r:id="rId2"/>
    <p:sldId id="264" r:id="rId3"/>
    <p:sldId id="266"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4637"/>
  </p:normalViewPr>
  <p:slideViewPr>
    <p:cSldViewPr snapToGrid="0" snapToObjects="1">
      <p:cViewPr varScale="1">
        <p:scale>
          <a:sx n="74" d="100"/>
          <a:sy n="74" d="100"/>
        </p:scale>
        <p:origin x="1480" y="176"/>
      </p:cViewPr>
      <p:guideLst/>
    </p:cSldViewPr>
  </p:slideViewPr>
  <p:notesTextViewPr>
    <p:cViewPr>
      <p:scale>
        <a:sx n="1" d="1"/>
        <a:sy n="1" d="1"/>
      </p:scale>
      <p:origin x="0" y="-7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55A26-3D26-4541-866B-A32F8109BCD8}" type="datetimeFigureOut">
              <a:rPr lang="en-US" smtClean="0"/>
              <a:t>4/27/20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43A15-3835-D041-BBC0-8305408061B1}" type="slidenum">
              <a:rPr lang="en-US" smtClean="0"/>
              <a:t>‹#›</a:t>
            </a:fld>
            <a:endParaRPr lang="en-US"/>
          </a:p>
        </p:txBody>
      </p:sp>
    </p:spTree>
    <p:extLst>
      <p:ext uri="{BB962C8B-B14F-4D97-AF65-F5344CB8AC3E}">
        <p14:creationId xmlns:p14="http://schemas.microsoft.com/office/powerpoint/2010/main" val="37638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1</a:t>
            </a:fld>
            <a:endParaRPr lang="en-US"/>
          </a:p>
        </p:txBody>
      </p:sp>
    </p:spTree>
    <p:extLst>
      <p:ext uri="{BB962C8B-B14F-4D97-AF65-F5344CB8AC3E}">
        <p14:creationId xmlns:p14="http://schemas.microsoft.com/office/powerpoint/2010/main" val="406535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children chance to read it through as a whole text first.</a:t>
            </a:r>
          </a:p>
          <a:p>
            <a:r>
              <a:rPr lang="en-US" dirty="0"/>
              <a:t>You could read through it with them a second time but question them as they’re reading, picking out key features (some might be featured on the next page as a question but these are really good discussion points) such as headings, sub-headings, pictures, captions, quotes, glossary etc. Where is the article found? It’s an online article. How do you know? It has an interactive tool bar at the top, allows you to sign in and search and says it was updated/posted an hour ago.</a:t>
            </a:r>
          </a:p>
        </p:txBody>
      </p:sp>
      <p:sp>
        <p:nvSpPr>
          <p:cNvPr id="4" name="Slide Number Placeholder 3"/>
          <p:cNvSpPr>
            <a:spLocks noGrp="1"/>
          </p:cNvSpPr>
          <p:nvPr>
            <p:ph type="sldNum" sz="quarter" idx="5"/>
          </p:nvPr>
        </p:nvSpPr>
        <p:spPr/>
        <p:txBody>
          <a:bodyPr/>
          <a:lstStyle/>
          <a:p>
            <a:fld id="{48243A15-3835-D041-BBC0-8305408061B1}" type="slidenum">
              <a:rPr lang="en-US" smtClean="0"/>
              <a:t>2</a:t>
            </a:fld>
            <a:endParaRPr lang="en-US"/>
          </a:p>
        </p:txBody>
      </p:sp>
    </p:spTree>
    <p:extLst>
      <p:ext uri="{BB962C8B-B14F-4D97-AF65-F5344CB8AC3E}">
        <p14:creationId xmlns:p14="http://schemas.microsoft.com/office/powerpoint/2010/main" val="145865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Normally the children would have the text printed in front of them or be able to scan with their fingers directly. I would encourage the children to identify the key words in the question and understand what the question is asking them to do. You can discuss this with them if they are unsure, particularly as a non-fiction text has a lot of features that can be unpicked and be used as a discussion point (what is the purpose). Then, go back to the text and look for where the answer can roughly be found. </a:t>
            </a:r>
          </a:p>
          <a:p>
            <a:r>
              <a:rPr lang="en-US" dirty="0"/>
              <a:t>E.g. For question 5, I would encourage them to scan the text for each of those statements (they might not be worded in that exact way so key words/synonyms are essential) and put a star or circle it. When they have found all 4/5, they can then go through and number them before writing the answer on their sheet.</a:t>
            </a:r>
          </a:p>
        </p:txBody>
      </p:sp>
      <p:sp>
        <p:nvSpPr>
          <p:cNvPr id="4" name="Slide Number Placeholder 3"/>
          <p:cNvSpPr>
            <a:spLocks noGrp="1"/>
          </p:cNvSpPr>
          <p:nvPr>
            <p:ph type="sldNum" sz="quarter" idx="5"/>
          </p:nvPr>
        </p:nvSpPr>
        <p:spPr/>
        <p:txBody>
          <a:bodyPr/>
          <a:lstStyle/>
          <a:p>
            <a:fld id="{48243A15-3835-D041-BBC0-8305408061B1}" type="slidenum">
              <a:rPr lang="en-US" smtClean="0"/>
              <a:t>3</a:t>
            </a:fld>
            <a:endParaRPr lang="en-US"/>
          </a:p>
        </p:txBody>
      </p:sp>
    </p:spTree>
    <p:extLst>
      <p:ext uri="{BB962C8B-B14F-4D97-AF65-F5344CB8AC3E}">
        <p14:creationId xmlns:p14="http://schemas.microsoft.com/office/powerpoint/2010/main" val="1271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3640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252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2967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40457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813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4/27/20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4723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4/27/20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7552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6727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3275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A4B2650-1950-A14E-94B5-D8310FBDAE7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47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86573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A4B2650-1950-A14E-94B5-D8310FBDAE70}"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88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A4B2650-1950-A14E-94B5-D8310FBDAE70}"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5320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A4B2650-1950-A14E-94B5-D8310FBDAE70}" type="datetimeFigureOut">
              <a:rPr lang="en-US" smtClean="0"/>
              <a:t>4/27/20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2349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B2650-1950-A14E-94B5-D8310FBDAE70}" type="datetimeFigureOut">
              <a:rPr lang="en-US" smtClean="0"/>
              <a:t>4/27/20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237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A4B2650-1950-A14E-94B5-D8310FBDAE70}" type="datetimeFigureOut">
              <a:rPr lang="en-US" smtClean="0"/>
              <a:t>4/27/20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0875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66770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4B2650-1950-A14E-94B5-D8310FBDAE70}" type="datetimeFigureOut">
              <a:rPr lang="en-US" smtClean="0"/>
              <a:t>4/27/20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0A653A-524E-CB4A-AB35-052358FCCEDE}" type="slidenum">
              <a:rPr lang="en-US" smtClean="0"/>
              <a:t>‹#›</a:t>
            </a:fld>
            <a:endParaRPr lang="en-US"/>
          </a:p>
        </p:txBody>
      </p:sp>
    </p:spTree>
    <p:extLst>
      <p:ext uri="{BB962C8B-B14F-4D97-AF65-F5344CB8AC3E}">
        <p14:creationId xmlns:p14="http://schemas.microsoft.com/office/powerpoint/2010/main" val="30288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877BB-08BC-7F42-84AC-C30D9711914B}"/>
              </a:ext>
            </a:extLst>
          </p:cNvPr>
          <p:cNvSpPr txBox="1"/>
          <p:nvPr/>
        </p:nvSpPr>
        <p:spPr>
          <a:xfrm>
            <a:off x="176463" y="160421"/>
            <a:ext cx="6625390" cy="6124754"/>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Arial Rounded MT Bold" panose="020F0704030504030204" pitchFamily="34" charset="77"/>
              </a:rPr>
              <a:t>The focus for reading this week is summary.</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US" sz="2800" dirty="0">
                <a:latin typeface="Arial Rounded MT Bold" panose="020F0704030504030204" pitchFamily="34" charset="77"/>
              </a:rPr>
              <a:t>This is where we will look at the text overall.</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US" sz="2800" dirty="0">
                <a:latin typeface="Arial Rounded MT Bold" panose="020F0704030504030204" pitchFamily="34" charset="77"/>
              </a:rPr>
              <a:t>A reading reporter looks at the ‘bigger picture’ and the main ideas.</a:t>
            </a:r>
          </a:p>
          <a:p>
            <a:pPr marL="342900" indent="-342900">
              <a:buFont typeface="Arial" panose="020B0604020202020204" pitchFamily="34" charset="0"/>
              <a:buChar char="•"/>
            </a:pPr>
            <a:endParaRPr lang="en-US" sz="2800" dirty="0">
              <a:latin typeface="Arial Rounded MT Bold" panose="020F0704030504030204" pitchFamily="34" charset="77"/>
            </a:endParaRPr>
          </a:p>
          <a:p>
            <a:pPr marL="342900" indent="-342900">
              <a:buFont typeface="Arial" panose="020B0604020202020204" pitchFamily="34" charset="0"/>
              <a:buChar char="•"/>
            </a:pPr>
            <a:r>
              <a:rPr lang="en-GB" sz="2800" dirty="0">
                <a:latin typeface="Arial Rounded MT Bold" panose="020F0704030504030204" pitchFamily="34" charset="77"/>
              </a:rPr>
              <a:t>Read the two pages of the non-fiction text. Then, carefully answer the questions. Remember to check your answers by scanning back through the text.</a:t>
            </a:r>
          </a:p>
        </p:txBody>
      </p:sp>
      <p:pic>
        <p:nvPicPr>
          <p:cNvPr id="6" name="Picture 5">
            <a:extLst>
              <a:ext uri="{FF2B5EF4-FFF2-40B4-BE49-F238E27FC236}">
                <a16:creationId xmlns:a16="http://schemas.microsoft.com/office/drawing/2014/main" id="{BA84DC8A-5EA8-E14C-A85C-4FD261C8CADA}"/>
              </a:ext>
            </a:extLst>
          </p:cNvPr>
          <p:cNvPicPr/>
          <p:nvPr/>
        </p:nvPicPr>
        <p:blipFill rotWithShape="1">
          <a:blip r:embed="rId3" cstate="print">
            <a:extLst>
              <a:ext uri="{28A0092B-C50C-407E-A947-70E740481C1C}">
                <a14:useLocalDpi xmlns:a14="http://schemas.microsoft.com/office/drawing/2010/main" val="0"/>
              </a:ext>
            </a:extLst>
          </a:blip>
          <a:srcRect l="19445" t="16545" r="52224" b="12345"/>
          <a:stretch/>
        </p:blipFill>
        <p:spPr bwMode="auto">
          <a:xfrm>
            <a:off x="7379368" y="0"/>
            <a:ext cx="4812632" cy="6858000"/>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81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C8D252-8044-458D-A776-6A5833FEF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E884AA69-7728-499C-8FA7-A3FCA738EB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79760FB8-CC91-426C-9EF3-A58786866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CE274F2C-FBD9-4A60-B6A0-FB7532F599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D543DFE3-F007-48D9-A223-F7351802D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09E7EBD1-9868-4F2F-B4FF-A89B93CFB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5141C085-496E-426D-A873-77E40E68B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screenshot of a social media post&#10;&#10;Description automatically generated">
            <a:extLst>
              <a:ext uri="{FF2B5EF4-FFF2-40B4-BE49-F238E27FC236}">
                <a16:creationId xmlns:a16="http://schemas.microsoft.com/office/drawing/2014/main" id="{9C291EAB-3B04-654F-B3D5-38F6424C48AF}"/>
              </a:ext>
            </a:extLst>
          </p:cNvPr>
          <p:cNvPicPr>
            <a:picLocks noChangeAspect="1"/>
          </p:cNvPicPr>
          <p:nvPr/>
        </p:nvPicPr>
        <p:blipFill>
          <a:blip r:embed="rId7"/>
          <a:stretch>
            <a:fillRect/>
          </a:stretch>
        </p:blipFill>
        <p:spPr>
          <a:xfrm>
            <a:off x="573453" y="14347"/>
            <a:ext cx="5098233" cy="6870970"/>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45A4CE73-D259-CD42-9496-1D07826E5D90}"/>
              </a:ext>
            </a:extLst>
          </p:cNvPr>
          <p:cNvPicPr>
            <a:picLocks noChangeAspect="1"/>
          </p:cNvPicPr>
          <p:nvPr/>
        </p:nvPicPr>
        <p:blipFill>
          <a:blip r:embed="rId8"/>
          <a:stretch>
            <a:fillRect/>
          </a:stretch>
        </p:blipFill>
        <p:spPr>
          <a:xfrm>
            <a:off x="6506700" y="-12971"/>
            <a:ext cx="4878388" cy="6870971"/>
          </a:xfrm>
          <a:prstGeom prst="rect">
            <a:avLst/>
          </a:prstGeom>
        </p:spPr>
      </p:pic>
    </p:spTree>
    <p:extLst>
      <p:ext uri="{BB962C8B-B14F-4D97-AF65-F5344CB8AC3E}">
        <p14:creationId xmlns:p14="http://schemas.microsoft.com/office/powerpoint/2010/main" val="121173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877BB-08BC-7F42-84AC-C30D9711914B}"/>
              </a:ext>
            </a:extLst>
          </p:cNvPr>
          <p:cNvSpPr txBox="1"/>
          <p:nvPr/>
        </p:nvSpPr>
        <p:spPr>
          <a:xfrm>
            <a:off x="0" y="683934"/>
            <a:ext cx="11774905" cy="6186309"/>
          </a:xfrm>
          <a:prstGeom prst="rect">
            <a:avLst/>
          </a:prstGeom>
          <a:noFill/>
        </p:spPr>
        <p:txBody>
          <a:bodyPr wrap="square" rtlCol="0">
            <a:spAutoFit/>
          </a:bodyPr>
          <a:lstStyle/>
          <a:p>
            <a:pPr marL="514350" indent="-514350">
              <a:buFont typeface="+mj-lt"/>
              <a:buAutoNum type="arabicPeriod"/>
            </a:pPr>
            <a:r>
              <a:rPr lang="en-GB" dirty="0">
                <a:latin typeface="Arial Rounded MT Bold" panose="020F0704030504030204" pitchFamily="34" charset="77"/>
              </a:rPr>
              <a:t>Why is a headline needed?</a:t>
            </a:r>
          </a:p>
          <a:p>
            <a:pPr marL="514350" indent="-514350">
              <a:buFont typeface="+mj-lt"/>
              <a:buAutoNum type="arabicPeriod"/>
            </a:pP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What is the purpose of a sub-heading?</a:t>
            </a:r>
          </a:p>
          <a:p>
            <a:pPr marL="514350" indent="-514350">
              <a:buFont typeface="+mj-lt"/>
              <a:buAutoNum type="arabicPeriod"/>
            </a:pP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Which section of the text is written to inform readers about the population in the Amazon?              Write the name of the section.</a:t>
            </a:r>
          </a:p>
          <a:p>
            <a:pPr marL="514350" indent="-514350">
              <a:buFont typeface="+mj-lt"/>
              <a:buAutoNum type="arabicPeriod"/>
            </a:pPr>
            <a:endParaRPr lang="en-GB" dirty="0">
              <a:latin typeface="Arial Rounded MT Bold" panose="020F0704030504030204" pitchFamily="34" charset="77"/>
            </a:endParaRPr>
          </a:p>
          <a:p>
            <a:pPr marL="514350" indent="-514350">
              <a:buFont typeface="+mj-lt"/>
              <a:buAutoNum type="arabicPeriod"/>
            </a:pPr>
            <a:r>
              <a:rPr lang="en-GB" dirty="0">
                <a:latin typeface="Arial Rounded MT Bold" panose="020F0704030504030204" pitchFamily="34" charset="77"/>
              </a:rPr>
              <a:t>Look at page </a:t>
            </a:r>
            <a:r>
              <a:rPr lang="en-GB" b="1" dirty="0">
                <a:latin typeface="Arial Rounded MT Bold" panose="020F0704030504030204" pitchFamily="34" charset="77"/>
              </a:rPr>
              <a:t>two</a:t>
            </a:r>
            <a:r>
              <a:rPr lang="en-GB" dirty="0">
                <a:latin typeface="Arial Rounded MT Bold" panose="020F0704030504030204" pitchFamily="34" charset="77"/>
              </a:rPr>
              <a:t>. Which sentence below </a:t>
            </a:r>
            <a:r>
              <a:rPr lang="en-GB" b="1" dirty="0">
                <a:latin typeface="Arial Rounded MT Bold" panose="020F0704030504030204" pitchFamily="34" charset="77"/>
              </a:rPr>
              <a:t>best</a:t>
            </a:r>
            <a:r>
              <a:rPr lang="en-GB" dirty="0">
                <a:latin typeface="Arial Rounded MT Bold" panose="020F0704030504030204" pitchFamily="34" charset="77"/>
              </a:rPr>
              <a:t> describes what this page is about? Circle </a:t>
            </a:r>
            <a:r>
              <a:rPr lang="en-GB" b="1" dirty="0">
                <a:latin typeface="Arial Rounded MT Bold" panose="020F0704030504030204" pitchFamily="34" charset="77"/>
              </a:rPr>
              <a:t>one</a:t>
            </a:r>
            <a:r>
              <a:rPr lang="en-GB" dirty="0">
                <a:latin typeface="Arial Rounded MT Bold" panose="020F0704030504030204" pitchFamily="34" charset="77"/>
              </a:rPr>
              <a:t>.</a:t>
            </a:r>
          </a:p>
          <a:p>
            <a:pPr marL="514350" indent="-514350">
              <a:buFont typeface="Courier New" panose="02070309020205020404" pitchFamily="49" charset="0"/>
              <a:buChar char="o"/>
            </a:pPr>
            <a:r>
              <a:rPr lang="en-GB" dirty="0">
                <a:latin typeface="Arial Rounded MT Bold" panose="020F0704030504030204" pitchFamily="34" charset="77"/>
              </a:rPr>
              <a:t>We could easily survive without the Amazon.</a:t>
            </a:r>
          </a:p>
          <a:p>
            <a:pPr marL="514350" indent="-514350">
              <a:buFont typeface="Courier New" panose="02070309020205020404" pitchFamily="49" charset="0"/>
              <a:buChar char="o"/>
            </a:pPr>
            <a:r>
              <a:rPr lang="en-GB" dirty="0">
                <a:latin typeface="Arial Rounded MT Bold" panose="020F0704030504030204" pitchFamily="34" charset="77"/>
              </a:rPr>
              <a:t>The Amazon is important to everyone and needs to be protected.</a:t>
            </a:r>
          </a:p>
          <a:p>
            <a:pPr marL="514350" indent="-514350">
              <a:buFont typeface="Courier New" panose="02070309020205020404" pitchFamily="49" charset="0"/>
              <a:buChar char="o"/>
            </a:pPr>
            <a:r>
              <a:rPr lang="en-GB" dirty="0">
                <a:latin typeface="Arial Rounded MT Bold" panose="020F0704030504030204" pitchFamily="34" charset="77"/>
              </a:rPr>
              <a:t>The Amazon is more than half the size of Europe.</a:t>
            </a:r>
          </a:p>
          <a:p>
            <a:pPr marL="514350" indent="-514350">
              <a:buFont typeface="Courier New" panose="02070309020205020404" pitchFamily="49" charset="0"/>
              <a:buChar char="o"/>
            </a:pPr>
            <a:r>
              <a:rPr lang="en-GB" dirty="0">
                <a:latin typeface="Arial Rounded MT Bold" panose="020F0704030504030204" pitchFamily="34" charset="77"/>
              </a:rPr>
              <a:t>The Amazon is important to Brazil and needs to be protected. </a:t>
            </a:r>
          </a:p>
          <a:p>
            <a:pPr marL="514350" indent="-514350">
              <a:buFont typeface="+mj-lt"/>
              <a:buAutoNum type="arabicPeriod"/>
            </a:pPr>
            <a:endParaRPr lang="en-GB" dirty="0">
              <a:latin typeface="Arial Rounded MT Bold" panose="020F0704030504030204" pitchFamily="34" charset="77"/>
            </a:endParaRPr>
          </a:p>
          <a:p>
            <a:pPr marL="342900" indent="-342900">
              <a:buFont typeface="+mj-lt"/>
              <a:buAutoNum type="arabicPeriod" startAt="5"/>
            </a:pPr>
            <a:r>
              <a:rPr lang="en-GB" dirty="0">
                <a:latin typeface="Arial Rounded MT Bold" panose="020F0704030504030204" pitchFamily="34" charset="77"/>
              </a:rPr>
              <a:t>Number the following statements from </a:t>
            </a:r>
            <a:r>
              <a:rPr lang="en-GB" b="1" dirty="0">
                <a:latin typeface="Arial Rounded MT Bold" panose="020F0704030504030204" pitchFamily="34" charset="77"/>
              </a:rPr>
              <a:t>1-5</a:t>
            </a:r>
            <a:r>
              <a:rPr lang="en-GB" dirty="0">
                <a:latin typeface="Arial Rounded MT Bold" panose="020F0704030504030204" pitchFamily="34" charset="77"/>
              </a:rPr>
              <a:t> to show the order in which they appear in the text.            The first one has been done for you.</a:t>
            </a:r>
          </a:p>
          <a:p>
            <a:pPr marL="285750" indent="-285750">
              <a:buFont typeface="Courier New" panose="02070309020205020404" pitchFamily="49" charset="0"/>
              <a:buChar char="o"/>
            </a:pPr>
            <a:r>
              <a:rPr lang="en-GB" dirty="0">
                <a:latin typeface="Arial Rounded MT Bold" panose="020F0704030504030204" pitchFamily="34" charset="77"/>
              </a:rPr>
              <a:t>Experts say we don’t know enough about what we are losing. </a:t>
            </a:r>
          </a:p>
          <a:p>
            <a:pPr marL="285750" indent="-285750">
              <a:buFont typeface="Courier New" panose="02070309020205020404" pitchFamily="49" charset="0"/>
              <a:buChar char="o"/>
            </a:pPr>
            <a:r>
              <a:rPr lang="en-GB" dirty="0">
                <a:latin typeface="Arial Rounded MT Bold" panose="020F0704030504030204" pitchFamily="34" charset="77"/>
              </a:rPr>
              <a:t>The Amazon has decreased in size by a fifth. </a:t>
            </a:r>
            <a:r>
              <a:rPr lang="en-GB" dirty="0">
                <a:solidFill>
                  <a:srgbClr val="0070C0"/>
                </a:solidFill>
                <a:latin typeface="Arial Rounded MT Bold" panose="020F0704030504030204" pitchFamily="34" charset="77"/>
              </a:rPr>
              <a:t>– 1</a:t>
            </a:r>
          </a:p>
          <a:p>
            <a:pPr marL="285750" indent="-285750">
              <a:buFont typeface="Courier New" panose="02070309020205020404" pitchFamily="49" charset="0"/>
              <a:buChar char="o"/>
            </a:pPr>
            <a:r>
              <a:rPr lang="en-GB" dirty="0">
                <a:latin typeface="Arial Rounded MT Bold" panose="020F0704030504030204" pitchFamily="34" charset="77"/>
              </a:rPr>
              <a:t>Helicopters are used to reach remote areas of the jungle.</a:t>
            </a:r>
          </a:p>
          <a:p>
            <a:pPr marL="285750" indent="-285750">
              <a:buFont typeface="Courier New" panose="02070309020205020404" pitchFamily="49" charset="0"/>
              <a:buChar char="o"/>
            </a:pPr>
            <a:r>
              <a:rPr lang="en-GB" dirty="0">
                <a:latin typeface="Arial Rounded MT Bold" panose="020F0704030504030204" pitchFamily="34" charset="77"/>
              </a:rPr>
              <a:t>Forest clearance is linked to changing weather patterns.</a:t>
            </a:r>
          </a:p>
          <a:p>
            <a:pPr marL="285750" indent="-285750">
              <a:buFont typeface="Courier New" panose="02070309020205020404" pitchFamily="49" charset="0"/>
              <a:buChar char="o"/>
            </a:pPr>
            <a:r>
              <a:rPr lang="en-GB" dirty="0">
                <a:latin typeface="Arial Rounded MT Bold" panose="020F0704030504030204" pitchFamily="34" charset="77"/>
              </a:rPr>
              <a:t>People set fires in the Amazon to clear land.</a:t>
            </a:r>
          </a:p>
          <a:p>
            <a:endParaRPr lang="en-GB" dirty="0">
              <a:latin typeface="Arial Rounded MT Bold" panose="020F0704030504030204" pitchFamily="34" charset="77"/>
            </a:endParaRPr>
          </a:p>
          <a:p>
            <a:pPr marL="342900" indent="-342900">
              <a:buFont typeface="+mj-lt"/>
              <a:buAutoNum type="arabicPeriod" startAt="6"/>
            </a:pPr>
            <a:r>
              <a:rPr lang="en-GB" dirty="0">
                <a:latin typeface="Arial Rounded MT Bold" panose="020F0704030504030204" pitchFamily="34" charset="77"/>
              </a:rPr>
              <a:t>What is a main idea of this text? Justify your answer.</a:t>
            </a:r>
          </a:p>
        </p:txBody>
      </p:sp>
      <p:sp>
        <p:nvSpPr>
          <p:cNvPr id="6" name="TextBox 5">
            <a:extLst>
              <a:ext uri="{FF2B5EF4-FFF2-40B4-BE49-F238E27FC236}">
                <a16:creationId xmlns:a16="http://schemas.microsoft.com/office/drawing/2014/main" id="{FBCAE1DF-59C8-CC4B-B442-BEE74FC38886}"/>
              </a:ext>
            </a:extLst>
          </p:cNvPr>
          <p:cNvSpPr txBox="1"/>
          <p:nvPr/>
        </p:nvSpPr>
        <p:spPr>
          <a:xfrm>
            <a:off x="2101515" y="96252"/>
            <a:ext cx="7571873" cy="646331"/>
          </a:xfrm>
          <a:prstGeom prst="rect">
            <a:avLst/>
          </a:prstGeom>
          <a:noFill/>
        </p:spPr>
        <p:txBody>
          <a:bodyPr wrap="square" rtlCol="0">
            <a:spAutoFit/>
          </a:bodyPr>
          <a:lstStyle/>
          <a:p>
            <a:pPr algn="ctr"/>
            <a:r>
              <a:rPr lang="en-US" sz="3600" dirty="0">
                <a:solidFill>
                  <a:srgbClr val="0070C0"/>
                </a:solidFill>
                <a:latin typeface="Arial Rounded MT Bold" panose="020F0704030504030204" pitchFamily="34" charset="77"/>
              </a:rPr>
              <a:t>Save the Amazon!</a:t>
            </a:r>
          </a:p>
        </p:txBody>
      </p:sp>
    </p:spTree>
    <p:extLst>
      <p:ext uri="{BB962C8B-B14F-4D97-AF65-F5344CB8AC3E}">
        <p14:creationId xmlns:p14="http://schemas.microsoft.com/office/powerpoint/2010/main" val="3645467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549</Words>
  <Application>Microsoft Macintosh PowerPoint</Application>
  <PresentationFormat>Widescreen</PresentationFormat>
  <Paragraphs>35</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Rounded MT Bold</vt:lpstr>
      <vt:lpstr>Calibri</vt:lpstr>
      <vt:lpstr>Century Gothic</vt:lpstr>
      <vt:lpstr>Courier New</vt:lpstr>
      <vt:lpstr>Wingdings 3</vt:lpstr>
      <vt:lpstr>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cp:revision>
  <dcterms:created xsi:type="dcterms:W3CDTF">2020-04-26T22:40:24Z</dcterms:created>
  <dcterms:modified xsi:type="dcterms:W3CDTF">2020-04-27T10:33:52Z</dcterms:modified>
</cp:coreProperties>
</file>