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3359"/>
  </p:normalViewPr>
  <p:slideViewPr>
    <p:cSldViewPr snapToGrid="0" snapToObjects="1">
      <p:cViewPr varScale="1">
        <p:scale>
          <a:sx n="83" d="100"/>
          <a:sy n="83" d="100"/>
        </p:scale>
        <p:origin x="11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41500-EC85-E949-A207-CC7F7F9C8C41}" type="datetimeFigureOut">
              <a:rPr lang="en-US" smtClean="0"/>
              <a:t>4/27/20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86EE45-258C-7E4A-B0D4-7317B5EAF860}" type="slidenum">
              <a:rPr lang="en-US" smtClean="0"/>
              <a:t>‹#›</a:t>
            </a:fld>
            <a:endParaRPr lang="en-US"/>
          </a:p>
        </p:txBody>
      </p:sp>
    </p:spTree>
    <p:extLst>
      <p:ext uri="{BB962C8B-B14F-4D97-AF65-F5344CB8AC3E}">
        <p14:creationId xmlns:p14="http://schemas.microsoft.com/office/powerpoint/2010/main" val="3544010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are not specific answers (question 1,2 and 6) but are a guideline of what the children could have wrote. If children got any wrong, it’s a good discussion point to identify how they could avoid that mistake next time. Maybe try asking a similar question and see if they can get the answer.</a:t>
            </a:r>
          </a:p>
        </p:txBody>
      </p:sp>
      <p:sp>
        <p:nvSpPr>
          <p:cNvPr id="4" name="Slide Number Placeholder 3"/>
          <p:cNvSpPr>
            <a:spLocks noGrp="1"/>
          </p:cNvSpPr>
          <p:nvPr>
            <p:ph type="sldNum" sz="quarter" idx="5"/>
          </p:nvPr>
        </p:nvSpPr>
        <p:spPr/>
        <p:txBody>
          <a:bodyPr/>
          <a:lstStyle/>
          <a:p>
            <a:fld id="{48243A15-3835-D041-BBC0-8305408061B1}" type="slidenum">
              <a:rPr lang="en-US" smtClean="0"/>
              <a:t>1</a:t>
            </a:fld>
            <a:endParaRPr lang="en-US"/>
          </a:p>
        </p:txBody>
      </p:sp>
    </p:spTree>
    <p:extLst>
      <p:ext uri="{BB962C8B-B14F-4D97-AF65-F5344CB8AC3E}">
        <p14:creationId xmlns:p14="http://schemas.microsoft.com/office/powerpoint/2010/main" val="67463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07BD-B347-E647-9A19-18D84A73848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0057B0D-2A19-CC4C-A014-A3050C4971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C6691FE-0BE2-F44D-9042-3C938374C87D}"/>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E250F532-620B-9A49-B193-2A91F9A052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4F5977-9882-DA4D-A3B5-D14D43EEDBF3}"/>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58193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375B7-7C78-564D-AF7E-0A03747EA78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AB0BE07-3575-194B-A447-F823F854233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44BFF9-2A51-5F49-9B44-FA76322BB368}"/>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B58A9C12-B2E4-BB4E-950C-E9EC60120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2C5FA-4DE6-CE44-BE01-8AA1172F783D}"/>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246745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8070D1-EEA5-504C-A6CD-2C9608D21C8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7757A8B-27D6-474E-9F6C-73147ED196F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AC1C7E1-C6A8-9648-A1C2-10F0402E445B}"/>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7E91FB49-5BEC-F14B-AA29-D4291AF5E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BE286-7911-E546-AC42-6190C9486A82}"/>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57397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F7D99-F27F-A347-9B65-B7D31BFA6FE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6FC1839-127A-5F49-8375-C8882F450CB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9207962-A7CC-8249-A87A-77561922649C}"/>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901140D3-ABA8-A642-9C4D-6DC46BBF9F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666517-A46D-1E45-830C-09FBB3A89381}"/>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335697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713B6-AEB9-3F49-A5D7-EF9695D9B2D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9222789-0B43-A244-92FB-3133F9DFED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0E5A380-1A06-FF43-AEF1-0EDCB7AF2EF3}"/>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D39BD81F-AEFD-2044-B79B-EAF3E670D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74F04-EB39-EF44-9614-AF94DF8BB581}"/>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160389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A26-F7BC-0E45-9D65-E4E50411A84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A7C92CD-262D-C84A-9363-F3CF10F101B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1B5F6AA-9904-D944-99AB-591BD3706F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476A0DC-0604-2F4C-81D6-23AAADBDFB34}"/>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6" name="Footer Placeholder 5">
            <a:extLst>
              <a:ext uri="{FF2B5EF4-FFF2-40B4-BE49-F238E27FC236}">
                <a16:creationId xmlns:a16="http://schemas.microsoft.com/office/drawing/2014/main" id="{26F0060D-1B0B-B34C-89D2-67B153B42A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35520C-03CC-F845-90B1-4121832130DE}"/>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363689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1C3DE-6949-1248-8B78-919AC5B8431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2BD8567-6A58-9342-A73F-8A282D6998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063802E-B0BC-464D-A0E5-A2D9595426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04615E2-9661-8449-AC05-2467D6B18E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8260D44-0FF3-7045-9778-D6AEDD0B96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E814062-F76C-5A4E-9718-15E000AC1B52}"/>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8" name="Footer Placeholder 7">
            <a:extLst>
              <a:ext uri="{FF2B5EF4-FFF2-40B4-BE49-F238E27FC236}">
                <a16:creationId xmlns:a16="http://schemas.microsoft.com/office/drawing/2014/main" id="{2FFEC4AA-1DA1-604E-B518-C6A03188B2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88E8CF-5E73-074A-BDD2-462317ABAB7F}"/>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124825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6FCD0-0603-7142-9B61-F10C2109532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11E497D-815D-1F49-8FDC-4E7D98022027}"/>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4" name="Footer Placeholder 3">
            <a:extLst>
              <a:ext uri="{FF2B5EF4-FFF2-40B4-BE49-F238E27FC236}">
                <a16:creationId xmlns:a16="http://schemas.microsoft.com/office/drawing/2014/main" id="{50FA1264-8902-5E4C-9331-10B1AC1A8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C9429C-C94B-ED49-848C-2BACA998E925}"/>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5776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FCF5CC-993E-3D4E-84D9-8CDD7CC8A9AA}"/>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3" name="Footer Placeholder 2">
            <a:extLst>
              <a:ext uri="{FF2B5EF4-FFF2-40B4-BE49-F238E27FC236}">
                <a16:creationId xmlns:a16="http://schemas.microsoft.com/office/drawing/2014/main" id="{8BBE1B1A-E521-6844-B3FB-B5537311F3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8FBF08-9A40-1342-B3EA-FF13BBEB7816}"/>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3527441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D7F2B-EA3C-CA46-AB3A-077AC9E3649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83EDE0C-C423-154F-96EB-28370BCAD2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D6909A7-DDBB-304D-B9C1-F6017474E6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3A9D42-B439-1B44-AE01-0C7FF3939105}"/>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6" name="Footer Placeholder 5">
            <a:extLst>
              <a:ext uri="{FF2B5EF4-FFF2-40B4-BE49-F238E27FC236}">
                <a16:creationId xmlns:a16="http://schemas.microsoft.com/office/drawing/2014/main" id="{45CB393D-78AB-4040-9F38-EC7AB8913B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E646B-5813-5F48-96FB-32EA0C0303EC}"/>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4172641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6CE47-55EB-E24B-9922-5882C7E9A0C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E0BF0D0-7222-3641-8B0B-D1FB83382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34B7D3-CBF9-7048-A674-E6FED41F4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490F2F-D572-6846-90FD-995B71550DB1}"/>
              </a:ext>
            </a:extLst>
          </p:cNvPr>
          <p:cNvSpPr>
            <a:spLocks noGrp="1"/>
          </p:cNvSpPr>
          <p:nvPr>
            <p:ph type="dt" sz="half" idx="10"/>
          </p:nvPr>
        </p:nvSpPr>
        <p:spPr/>
        <p:txBody>
          <a:bodyPr/>
          <a:lstStyle/>
          <a:p>
            <a:fld id="{610325D4-2A12-6D4C-903C-0AF8AD0D56A7}" type="datetimeFigureOut">
              <a:rPr lang="en-US" smtClean="0"/>
              <a:t>4/27/20</a:t>
            </a:fld>
            <a:endParaRPr lang="en-US"/>
          </a:p>
        </p:txBody>
      </p:sp>
      <p:sp>
        <p:nvSpPr>
          <p:cNvPr id="6" name="Footer Placeholder 5">
            <a:extLst>
              <a:ext uri="{FF2B5EF4-FFF2-40B4-BE49-F238E27FC236}">
                <a16:creationId xmlns:a16="http://schemas.microsoft.com/office/drawing/2014/main" id="{88CBB948-1B58-7D40-8977-5F437BC7B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E6CB7C-2359-6A4E-8300-29723187F08D}"/>
              </a:ext>
            </a:extLst>
          </p:cNvPr>
          <p:cNvSpPr>
            <a:spLocks noGrp="1"/>
          </p:cNvSpPr>
          <p:nvPr>
            <p:ph type="sldNum" sz="quarter" idx="12"/>
          </p:nvPr>
        </p:nvSpPr>
        <p:spPr/>
        <p:txBody>
          <a:bodyPr/>
          <a:lstStyle/>
          <a:p>
            <a:fld id="{50414774-1229-B647-9641-ADB7C48FED8B}" type="slidenum">
              <a:rPr lang="en-US" smtClean="0"/>
              <a:t>‹#›</a:t>
            </a:fld>
            <a:endParaRPr lang="en-US"/>
          </a:p>
        </p:txBody>
      </p:sp>
    </p:spTree>
    <p:extLst>
      <p:ext uri="{BB962C8B-B14F-4D97-AF65-F5344CB8AC3E}">
        <p14:creationId xmlns:p14="http://schemas.microsoft.com/office/powerpoint/2010/main" val="3750380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9B9231-1380-124A-88D4-2C29E534F1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BBCF28-86E2-4A4F-8034-90E42396F6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9A258D0-9667-2248-9078-85501C9703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325D4-2A12-6D4C-903C-0AF8AD0D56A7}" type="datetimeFigureOut">
              <a:rPr lang="en-US" smtClean="0"/>
              <a:t>4/27/20</a:t>
            </a:fld>
            <a:endParaRPr lang="en-US"/>
          </a:p>
        </p:txBody>
      </p:sp>
      <p:sp>
        <p:nvSpPr>
          <p:cNvPr id="5" name="Footer Placeholder 4">
            <a:extLst>
              <a:ext uri="{FF2B5EF4-FFF2-40B4-BE49-F238E27FC236}">
                <a16:creationId xmlns:a16="http://schemas.microsoft.com/office/drawing/2014/main" id="{06E77616-D14A-B141-AFE6-26A48E4D34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A67EE6-408F-8540-B1EB-F9378915A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14774-1229-B647-9641-ADB7C48FED8B}" type="slidenum">
              <a:rPr lang="en-US" smtClean="0"/>
              <a:t>‹#›</a:t>
            </a:fld>
            <a:endParaRPr lang="en-US"/>
          </a:p>
        </p:txBody>
      </p:sp>
    </p:spTree>
    <p:extLst>
      <p:ext uri="{BB962C8B-B14F-4D97-AF65-F5344CB8AC3E}">
        <p14:creationId xmlns:p14="http://schemas.microsoft.com/office/powerpoint/2010/main" val="3881700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A4877BB-08BC-7F42-84AC-C30D9711914B}"/>
              </a:ext>
            </a:extLst>
          </p:cNvPr>
          <p:cNvSpPr txBox="1"/>
          <p:nvPr/>
        </p:nvSpPr>
        <p:spPr>
          <a:xfrm>
            <a:off x="0" y="889835"/>
            <a:ext cx="11774905" cy="5909310"/>
          </a:xfrm>
          <a:prstGeom prst="rect">
            <a:avLst/>
          </a:prstGeom>
          <a:noFill/>
        </p:spPr>
        <p:txBody>
          <a:bodyPr wrap="square" rtlCol="0">
            <a:spAutoFit/>
          </a:bodyPr>
          <a:lstStyle/>
          <a:p>
            <a:pPr marL="514350" indent="-514350">
              <a:buFont typeface="+mj-lt"/>
              <a:buAutoNum type="arabicPeriod"/>
            </a:pPr>
            <a:r>
              <a:rPr lang="en-GB" dirty="0">
                <a:latin typeface="Arial Rounded MT Bold" panose="020F0704030504030204" pitchFamily="34" charset="77"/>
              </a:rPr>
              <a:t>Why is a headline needed?</a:t>
            </a:r>
          </a:p>
          <a:p>
            <a:r>
              <a:rPr lang="en-GB" dirty="0">
                <a:solidFill>
                  <a:srgbClr val="0070C0"/>
                </a:solidFill>
                <a:latin typeface="Arial Rounded MT Bold" panose="020F0704030504030204" pitchFamily="34" charset="77"/>
              </a:rPr>
              <a:t>To grab the reader’s attention. It makes readers choose whether to read the article or not.</a:t>
            </a:r>
          </a:p>
          <a:p>
            <a:pPr marL="342900" indent="-342900">
              <a:buFont typeface="+mj-lt"/>
              <a:buAutoNum type="arabicPeriod" startAt="2"/>
            </a:pPr>
            <a:r>
              <a:rPr lang="en-GB" dirty="0">
                <a:latin typeface="Arial Rounded MT Bold" panose="020F0704030504030204" pitchFamily="34" charset="77"/>
              </a:rPr>
              <a:t>What is the purpose of a sub-heading?</a:t>
            </a:r>
          </a:p>
          <a:p>
            <a:r>
              <a:rPr lang="en-GB" dirty="0">
                <a:solidFill>
                  <a:srgbClr val="0070C0"/>
                </a:solidFill>
                <a:latin typeface="Arial Rounded MT Bold" panose="020F0704030504030204" pitchFamily="34" charset="77"/>
              </a:rPr>
              <a:t>They identify the main ideas at a glance/ it tells the reader what the next section of text is about</a:t>
            </a:r>
          </a:p>
          <a:p>
            <a:pPr marL="514350" indent="-514350">
              <a:buFont typeface="+mj-lt"/>
              <a:buAutoNum type="arabicPeriod" startAt="3"/>
            </a:pPr>
            <a:r>
              <a:rPr lang="en-GB" dirty="0">
                <a:latin typeface="Arial Rounded MT Bold" panose="020F0704030504030204" pitchFamily="34" charset="77"/>
              </a:rPr>
              <a:t>Which section of the text is written to inform readers about the population in the Amazon?              Write the name of the section.</a:t>
            </a:r>
          </a:p>
          <a:p>
            <a:r>
              <a:rPr lang="en-GB" dirty="0">
                <a:solidFill>
                  <a:srgbClr val="0070C0"/>
                </a:solidFill>
                <a:latin typeface="Arial Rounded MT Bold" panose="020F0704030504030204" pitchFamily="34" charset="77"/>
              </a:rPr>
              <a:t>How is this happening?</a:t>
            </a:r>
          </a:p>
          <a:p>
            <a:pPr marL="514350" indent="-514350">
              <a:buFont typeface="+mj-lt"/>
              <a:buAutoNum type="arabicPeriod" startAt="4"/>
            </a:pPr>
            <a:r>
              <a:rPr lang="en-GB" dirty="0">
                <a:latin typeface="Arial Rounded MT Bold" panose="020F0704030504030204" pitchFamily="34" charset="77"/>
              </a:rPr>
              <a:t>Look at page </a:t>
            </a:r>
            <a:r>
              <a:rPr lang="en-GB" b="1" dirty="0">
                <a:latin typeface="Arial Rounded MT Bold" panose="020F0704030504030204" pitchFamily="34" charset="77"/>
              </a:rPr>
              <a:t>two</a:t>
            </a:r>
            <a:r>
              <a:rPr lang="en-GB" dirty="0">
                <a:latin typeface="Arial Rounded MT Bold" panose="020F0704030504030204" pitchFamily="34" charset="77"/>
              </a:rPr>
              <a:t>. Which sentence below </a:t>
            </a:r>
            <a:r>
              <a:rPr lang="en-GB" b="1" dirty="0">
                <a:latin typeface="Arial Rounded MT Bold" panose="020F0704030504030204" pitchFamily="34" charset="77"/>
              </a:rPr>
              <a:t>best</a:t>
            </a:r>
            <a:r>
              <a:rPr lang="en-GB" dirty="0">
                <a:latin typeface="Arial Rounded MT Bold" panose="020F0704030504030204" pitchFamily="34" charset="77"/>
              </a:rPr>
              <a:t> describes what this page is about? Circle </a:t>
            </a:r>
            <a:r>
              <a:rPr lang="en-GB" b="1" dirty="0">
                <a:latin typeface="Arial Rounded MT Bold" panose="020F0704030504030204" pitchFamily="34" charset="77"/>
              </a:rPr>
              <a:t>one</a:t>
            </a:r>
            <a:r>
              <a:rPr lang="en-GB" dirty="0">
                <a:latin typeface="Arial Rounded MT Bold" panose="020F0704030504030204" pitchFamily="34" charset="77"/>
              </a:rPr>
              <a:t>.</a:t>
            </a:r>
          </a:p>
          <a:p>
            <a:r>
              <a:rPr lang="en-GB" dirty="0">
                <a:solidFill>
                  <a:srgbClr val="0070C0"/>
                </a:solidFill>
                <a:latin typeface="Arial Rounded MT Bold" panose="020F0704030504030204" pitchFamily="34" charset="77"/>
              </a:rPr>
              <a:t>The Amazon is important to everyone and needs to be protected. </a:t>
            </a:r>
          </a:p>
          <a:p>
            <a:pPr marL="514350" indent="-514350">
              <a:buFont typeface="+mj-lt"/>
              <a:buAutoNum type="arabicPeriod" startAt="5"/>
            </a:pPr>
            <a:r>
              <a:rPr lang="en-GB" dirty="0">
                <a:latin typeface="Arial Rounded MT Bold" panose="020F0704030504030204" pitchFamily="34" charset="77"/>
              </a:rPr>
              <a:t>Number the following statements from 1-5 to show the order in which they appear in the text. The first one has been done for you.</a:t>
            </a:r>
          </a:p>
          <a:p>
            <a:pPr marL="285750" indent="-285750">
              <a:buFont typeface="Courier New" panose="02070309020205020404" pitchFamily="49" charset="0"/>
              <a:buChar char="o"/>
            </a:pPr>
            <a:r>
              <a:rPr lang="en-GB" dirty="0">
                <a:latin typeface="Arial Rounded MT Bold" panose="020F0704030504030204" pitchFamily="34" charset="77"/>
              </a:rPr>
              <a:t>Experts say we don’t know enough about what we are losing. </a:t>
            </a:r>
            <a:r>
              <a:rPr lang="en-GB" dirty="0">
                <a:solidFill>
                  <a:srgbClr val="0070C0"/>
                </a:solidFill>
                <a:latin typeface="Arial Rounded MT Bold" panose="020F0704030504030204" pitchFamily="34" charset="77"/>
              </a:rPr>
              <a:t>– 3 </a:t>
            </a:r>
          </a:p>
          <a:p>
            <a:pPr marL="285750" indent="-285750">
              <a:buFont typeface="Courier New" panose="02070309020205020404" pitchFamily="49" charset="0"/>
              <a:buChar char="o"/>
            </a:pPr>
            <a:r>
              <a:rPr lang="en-GB" dirty="0">
                <a:latin typeface="Arial Rounded MT Bold" panose="020F0704030504030204" pitchFamily="34" charset="77"/>
              </a:rPr>
              <a:t>The Amazon has decreased in size by a fifth. </a:t>
            </a:r>
            <a:r>
              <a:rPr lang="en-GB" dirty="0">
                <a:solidFill>
                  <a:srgbClr val="0070C0"/>
                </a:solidFill>
                <a:latin typeface="Arial Rounded MT Bold" panose="020F0704030504030204" pitchFamily="34" charset="77"/>
              </a:rPr>
              <a:t>– 1</a:t>
            </a:r>
          </a:p>
          <a:p>
            <a:pPr marL="285750" indent="-285750">
              <a:buFont typeface="Courier New" panose="02070309020205020404" pitchFamily="49" charset="0"/>
              <a:buChar char="o"/>
            </a:pPr>
            <a:r>
              <a:rPr lang="en-GB" dirty="0">
                <a:latin typeface="Arial Rounded MT Bold" panose="020F0704030504030204" pitchFamily="34" charset="77"/>
              </a:rPr>
              <a:t>Helicopters are used to reach remote areas of the jungle. </a:t>
            </a:r>
            <a:r>
              <a:rPr lang="en-GB" dirty="0">
                <a:solidFill>
                  <a:srgbClr val="0070C0"/>
                </a:solidFill>
                <a:latin typeface="Arial Rounded MT Bold" panose="020F0704030504030204" pitchFamily="34" charset="77"/>
              </a:rPr>
              <a:t>– 5</a:t>
            </a:r>
          </a:p>
          <a:p>
            <a:pPr marL="285750" indent="-285750">
              <a:buFont typeface="Courier New" panose="02070309020205020404" pitchFamily="49" charset="0"/>
              <a:buChar char="o"/>
            </a:pPr>
            <a:r>
              <a:rPr lang="en-GB" dirty="0">
                <a:latin typeface="Arial Rounded MT Bold" panose="020F0704030504030204" pitchFamily="34" charset="77"/>
              </a:rPr>
              <a:t>Forest clearance is linked to changing weather patterns. </a:t>
            </a:r>
            <a:r>
              <a:rPr lang="en-GB" dirty="0">
                <a:solidFill>
                  <a:srgbClr val="0070C0"/>
                </a:solidFill>
                <a:latin typeface="Arial Rounded MT Bold" panose="020F0704030504030204" pitchFamily="34" charset="77"/>
              </a:rPr>
              <a:t>– 4</a:t>
            </a:r>
          </a:p>
          <a:p>
            <a:pPr marL="285750" indent="-285750">
              <a:buFont typeface="Courier New" panose="02070309020205020404" pitchFamily="49" charset="0"/>
              <a:buChar char="o"/>
            </a:pPr>
            <a:r>
              <a:rPr lang="en-GB" dirty="0">
                <a:latin typeface="Arial Rounded MT Bold" panose="020F0704030504030204" pitchFamily="34" charset="77"/>
              </a:rPr>
              <a:t>People set fires in the Amazon to clear land. </a:t>
            </a:r>
            <a:r>
              <a:rPr lang="en-GB" dirty="0">
                <a:solidFill>
                  <a:srgbClr val="0070C0"/>
                </a:solidFill>
                <a:latin typeface="Arial Rounded MT Bold" panose="020F0704030504030204" pitchFamily="34" charset="77"/>
              </a:rPr>
              <a:t>– 2</a:t>
            </a:r>
          </a:p>
          <a:p>
            <a:pPr marL="514350" indent="-514350">
              <a:buFont typeface="+mj-lt"/>
              <a:buAutoNum type="arabicPeriod" startAt="6"/>
            </a:pPr>
            <a:r>
              <a:rPr lang="en-GB" dirty="0">
                <a:latin typeface="Arial Rounded MT Bold" panose="020F0704030504030204" pitchFamily="34" charset="77"/>
              </a:rPr>
              <a:t>What is a main idea of this text? Justify your answer.</a:t>
            </a:r>
          </a:p>
          <a:p>
            <a:r>
              <a:rPr lang="en-GB" dirty="0">
                <a:solidFill>
                  <a:srgbClr val="0070C0"/>
                </a:solidFill>
                <a:latin typeface="Arial Rounded MT Bold" panose="020F0704030504030204" pitchFamily="34" charset="77"/>
              </a:rPr>
              <a:t>Protecting the Amazon – The headline is ‘Save the Amazon!’ and throughout the text, this idea is referred to. In most cases, it is against the law to set fires to the Amazon as it needs to be protected. It is nicknamed ‘the lungs of our planet’ and says the Amazon is important for everyone so we should all be pro-active in looking after it.</a:t>
            </a:r>
            <a:endParaRPr lang="en-GB" dirty="0">
              <a:latin typeface="Arial Rounded MT Bold" panose="020F0704030504030204" pitchFamily="34" charset="77"/>
            </a:endParaRPr>
          </a:p>
        </p:txBody>
      </p:sp>
      <p:sp>
        <p:nvSpPr>
          <p:cNvPr id="6" name="TextBox 5">
            <a:extLst>
              <a:ext uri="{FF2B5EF4-FFF2-40B4-BE49-F238E27FC236}">
                <a16:creationId xmlns:a16="http://schemas.microsoft.com/office/drawing/2014/main" id="{FBCAE1DF-59C8-CC4B-B442-BEE74FC38886}"/>
              </a:ext>
            </a:extLst>
          </p:cNvPr>
          <p:cNvSpPr txBox="1"/>
          <p:nvPr/>
        </p:nvSpPr>
        <p:spPr>
          <a:xfrm>
            <a:off x="2101515" y="96252"/>
            <a:ext cx="7571873" cy="646331"/>
          </a:xfrm>
          <a:prstGeom prst="rect">
            <a:avLst/>
          </a:prstGeom>
          <a:noFill/>
        </p:spPr>
        <p:txBody>
          <a:bodyPr wrap="square" rtlCol="0">
            <a:spAutoFit/>
          </a:bodyPr>
          <a:lstStyle/>
          <a:p>
            <a:pPr algn="ctr"/>
            <a:r>
              <a:rPr lang="en-US" sz="3600" dirty="0">
                <a:solidFill>
                  <a:srgbClr val="0070C0"/>
                </a:solidFill>
                <a:latin typeface="Arial Rounded MT Bold" panose="020F0704030504030204" pitchFamily="34" charset="77"/>
              </a:rPr>
              <a:t>Save the Amazon!</a:t>
            </a:r>
          </a:p>
        </p:txBody>
      </p:sp>
    </p:spTree>
    <p:extLst>
      <p:ext uri="{BB962C8B-B14F-4D97-AF65-F5344CB8AC3E}">
        <p14:creationId xmlns:p14="http://schemas.microsoft.com/office/powerpoint/2010/main" val="131556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354</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 MT Bold</vt:lpstr>
      <vt:lpstr>Calibri</vt:lpstr>
      <vt:lpstr>Calibri Light</vt:lpstr>
      <vt:lpstr>Courier New</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14</cp:revision>
  <dcterms:created xsi:type="dcterms:W3CDTF">2020-04-15T17:52:53Z</dcterms:created>
  <dcterms:modified xsi:type="dcterms:W3CDTF">2020-04-27T10:39:46Z</dcterms:modified>
</cp:coreProperties>
</file>