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16"/>
  </p:notesMasterIdLst>
  <p:sldIdLst>
    <p:sldId id="256" r:id="rId2"/>
    <p:sldId id="277" r:id="rId3"/>
    <p:sldId id="257" r:id="rId4"/>
    <p:sldId id="275" r:id="rId5"/>
    <p:sldId id="276" r:id="rId6"/>
    <p:sldId id="278" r:id="rId7"/>
    <p:sldId id="282" r:id="rId8"/>
    <p:sldId id="279" r:id="rId9"/>
    <p:sldId id="283" r:id="rId10"/>
    <p:sldId id="280" r:id="rId11"/>
    <p:sldId id="284" r:id="rId12"/>
    <p:sldId id="281" r:id="rId13"/>
    <p:sldId id="285" r:id="rId14"/>
    <p:sldId id="286"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303"/>
    <p:restoredTop sz="94599"/>
  </p:normalViewPr>
  <p:slideViewPr>
    <p:cSldViewPr snapToGrid="0" snapToObjects="1">
      <p:cViewPr varScale="1">
        <p:scale>
          <a:sx n="43" d="100"/>
          <a:sy n="43" d="100"/>
        </p:scale>
        <p:origin x="240" y="17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38CC8E-7E9A-164B-A781-9144559A2B0B}" type="datetimeFigureOut">
              <a:rPr lang="en-US" smtClean="0"/>
              <a:t>5/11/20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BC4AE6-24B5-A74B-9A10-1EF2F9C8B18B}" type="slidenum">
              <a:rPr lang="en-US" smtClean="0"/>
              <a:t>‹#›</a:t>
            </a:fld>
            <a:endParaRPr lang="en-US"/>
          </a:p>
        </p:txBody>
      </p:sp>
    </p:spTree>
    <p:extLst>
      <p:ext uri="{BB962C8B-B14F-4D97-AF65-F5344CB8AC3E}">
        <p14:creationId xmlns:p14="http://schemas.microsoft.com/office/powerpoint/2010/main" val="2685862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Model how finding the perimeter of a regular shape</a:t>
            </a:r>
            <a:r>
              <a:rPr lang="en-GB" baseline="0" dirty="0"/>
              <a:t> is easy because if we know one side, we just add all the sides together. In your modelling, make sure that you model the adding and the multiplying quicker method because not all shapes that we deal with will be regular. Then, multiplying won’t work.</a:t>
            </a:r>
            <a:endParaRPr lang="en-GB" dirty="0"/>
          </a:p>
        </p:txBody>
      </p:sp>
      <p:sp>
        <p:nvSpPr>
          <p:cNvPr id="4" name="Slide Number Placeholder 3"/>
          <p:cNvSpPr>
            <a:spLocks noGrp="1"/>
          </p:cNvSpPr>
          <p:nvPr>
            <p:ph type="sldNum" sz="quarter" idx="10"/>
          </p:nvPr>
        </p:nvSpPr>
        <p:spPr/>
        <p:txBody>
          <a:bodyPr/>
          <a:lstStyle/>
          <a:p>
            <a:fld id="{D52AF1A0-170E-430F-AC1C-8385A70477A1}" type="slidenum">
              <a:rPr lang="en-GB" smtClean="0"/>
              <a:t>6</a:t>
            </a:fld>
            <a:endParaRPr lang="en-GB"/>
          </a:p>
        </p:txBody>
      </p:sp>
    </p:spTree>
    <p:extLst>
      <p:ext uri="{BB962C8B-B14F-4D97-AF65-F5344CB8AC3E}">
        <p14:creationId xmlns:p14="http://schemas.microsoft.com/office/powerpoint/2010/main" val="2883880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Model how finding the perimeter of a regular shape</a:t>
            </a:r>
            <a:r>
              <a:rPr lang="en-GB" baseline="0" dirty="0"/>
              <a:t> is easy because if we know one side, we just add all the sides together. In your modelling, make sure that you model the adding and the multiplying quicker method because not all shapes that we deal with will be regular. Then, multiplying won’t work.</a:t>
            </a:r>
            <a:endParaRPr lang="en-GB" dirty="0"/>
          </a:p>
        </p:txBody>
      </p:sp>
      <p:sp>
        <p:nvSpPr>
          <p:cNvPr id="4" name="Slide Number Placeholder 3"/>
          <p:cNvSpPr>
            <a:spLocks noGrp="1"/>
          </p:cNvSpPr>
          <p:nvPr>
            <p:ph type="sldNum" sz="quarter" idx="10"/>
          </p:nvPr>
        </p:nvSpPr>
        <p:spPr/>
        <p:txBody>
          <a:bodyPr/>
          <a:lstStyle/>
          <a:p>
            <a:fld id="{D52AF1A0-170E-430F-AC1C-8385A70477A1}" type="slidenum">
              <a:rPr lang="en-GB" smtClean="0"/>
              <a:t>7</a:t>
            </a:fld>
            <a:endParaRPr lang="en-GB"/>
          </a:p>
        </p:txBody>
      </p:sp>
    </p:spTree>
    <p:extLst>
      <p:ext uri="{BB962C8B-B14F-4D97-AF65-F5344CB8AC3E}">
        <p14:creationId xmlns:p14="http://schemas.microsoft.com/office/powerpoint/2010/main" val="13537032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Model how to get the given perimeter and divide by the number of sides that there are. 88÷8 = each side is 11cm. </a:t>
            </a:r>
          </a:p>
        </p:txBody>
      </p:sp>
      <p:sp>
        <p:nvSpPr>
          <p:cNvPr id="4" name="Slide Number Placeholder 3"/>
          <p:cNvSpPr>
            <a:spLocks noGrp="1"/>
          </p:cNvSpPr>
          <p:nvPr>
            <p:ph type="sldNum" sz="quarter" idx="10"/>
          </p:nvPr>
        </p:nvSpPr>
        <p:spPr/>
        <p:txBody>
          <a:bodyPr/>
          <a:lstStyle/>
          <a:p>
            <a:fld id="{D52AF1A0-170E-430F-AC1C-8385A70477A1}" type="slidenum">
              <a:rPr lang="en-GB" smtClean="0"/>
              <a:t>10</a:t>
            </a:fld>
            <a:endParaRPr lang="en-GB"/>
          </a:p>
        </p:txBody>
      </p:sp>
    </p:spTree>
    <p:extLst>
      <p:ext uri="{BB962C8B-B14F-4D97-AF65-F5344CB8AC3E}">
        <p14:creationId xmlns:p14="http://schemas.microsoft.com/office/powerpoint/2010/main" val="27630540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Model how to get the given perimeter and divide by the number of sides that there are. 88÷8 = each side is 11cm. </a:t>
            </a:r>
          </a:p>
        </p:txBody>
      </p:sp>
      <p:sp>
        <p:nvSpPr>
          <p:cNvPr id="4" name="Slide Number Placeholder 3"/>
          <p:cNvSpPr>
            <a:spLocks noGrp="1"/>
          </p:cNvSpPr>
          <p:nvPr>
            <p:ph type="sldNum" sz="quarter" idx="10"/>
          </p:nvPr>
        </p:nvSpPr>
        <p:spPr/>
        <p:txBody>
          <a:bodyPr/>
          <a:lstStyle/>
          <a:p>
            <a:fld id="{D52AF1A0-170E-430F-AC1C-8385A70477A1}" type="slidenum">
              <a:rPr lang="en-GB" smtClean="0"/>
              <a:t>11</a:t>
            </a:fld>
            <a:endParaRPr lang="en-GB"/>
          </a:p>
        </p:txBody>
      </p:sp>
    </p:spTree>
    <p:extLst>
      <p:ext uri="{BB962C8B-B14F-4D97-AF65-F5344CB8AC3E}">
        <p14:creationId xmlns:p14="http://schemas.microsoft.com/office/powerpoint/2010/main" val="33383559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2AF1A0-170E-430F-AC1C-8385A70477A1}" type="slidenum">
              <a:rPr lang="en-GB" smtClean="0"/>
              <a:t>12</a:t>
            </a:fld>
            <a:endParaRPr lang="en-GB"/>
          </a:p>
        </p:txBody>
      </p:sp>
    </p:spTree>
    <p:extLst>
      <p:ext uri="{BB962C8B-B14F-4D97-AF65-F5344CB8AC3E}">
        <p14:creationId xmlns:p14="http://schemas.microsoft.com/office/powerpoint/2010/main" val="2457990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2AF1A0-170E-430F-AC1C-8385A70477A1}" type="slidenum">
              <a:rPr lang="en-GB" smtClean="0"/>
              <a:t>13</a:t>
            </a:fld>
            <a:endParaRPr lang="en-GB"/>
          </a:p>
        </p:txBody>
      </p:sp>
    </p:spTree>
    <p:extLst>
      <p:ext uri="{BB962C8B-B14F-4D97-AF65-F5344CB8AC3E}">
        <p14:creationId xmlns:p14="http://schemas.microsoft.com/office/powerpoint/2010/main" val="1267974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539DD367-B466-43C3-BBFE-60F489189DB1}" type="datetimeFigureOut">
              <a:rPr lang="en-GB" smtClean="0"/>
              <a:t>11/05/2020</a:t>
            </a:fld>
            <a:endParaRPr lang="en-GB"/>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C68752F-C0C4-4161-AAA2-84664103E72A}" type="slidenum">
              <a:rPr lang="en-GB" smtClean="0"/>
              <a:t>‹#›</a:t>
            </a:fld>
            <a:endParaRPr lang="en-GB"/>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91462853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11/05/2020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1361808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11/05/2020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3875436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11/05/2020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820170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539DD367-B466-43C3-BBFE-60F489189DB1}" type="datetimeFigureOut">
              <a:rPr lang="en-GB" smtClean="0"/>
              <a:t>11/05/2020</a:t>
            </a:fld>
            <a:endParaRPr lang="en-GB"/>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69660771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39DD367-B466-43C3-BBFE-60F489189DB1}" type="datetimeFigureOut">
              <a:rPr lang="en-GB" smtClean="0"/>
              <a:t>11/05/2020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619252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9DD367-B466-43C3-BBFE-60F489189DB1}" type="datetimeFigureOut">
              <a:rPr lang="en-GB" smtClean="0"/>
              <a:t>11/05/2020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307964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39DD367-B466-43C3-BBFE-60F489189DB1}" type="datetimeFigureOut">
              <a:rPr lang="en-GB" smtClean="0"/>
              <a:t>11/05/2020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406258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9DD367-B466-43C3-BBFE-60F489189DB1}" type="datetimeFigureOut">
              <a:rPr lang="en-GB" smtClean="0"/>
              <a:t>11/05/2020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4063299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39DD367-B466-43C3-BBFE-60F489189DB1}" type="datetimeFigureOut">
              <a:rPr lang="en-GB" smtClean="0"/>
              <a:t>11/05/2020</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14131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39DD367-B466-43C3-BBFE-60F489189DB1}" type="datetimeFigureOut">
              <a:rPr lang="en-GB" smtClean="0"/>
              <a:t>11/05/2020</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78474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539DD367-B466-43C3-BBFE-60F489189DB1}" type="datetimeFigureOut">
              <a:rPr lang="en-GB" smtClean="0"/>
              <a:t>11/05/2020</a:t>
            </a:fld>
            <a:endParaRPr lang="en-GB"/>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GB"/>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C68752F-C0C4-4161-AAA2-84664103E72A}" type="slidenum">
              <a:rPr lang="en-GB" smtClean="0"/>
              <a:t>‹#›</a:t>
            </a:fld>
            <a:endParaRPr lang="en-GB"/>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65471387"/>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ved=2ahUKEwjZ6p318qTiAhUFHxoKHcL6B0YQjRx6BAgBEAU&amp;url=http%3A%2F%2Fclipart-library.com%2Foctagon-cliparts.html&amp;psig=AOvVaw155gxmfYivzy2lpFUQTCek&amp;ust=1558262660623637"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ved=2ahUKEwjZ6p318qTiAhUFHxoKHcL6B0YQjRx6BAgBEAU&amp;url=http%3A%2F%2Fclipart-library.com%2Foctagon-cliparts.html&amp;psig=AOvVaw155gxmfYivzy2lpFUQTCek&amp;ust=1558262660623637"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google.co.uk/url?sa=i&amp;rct=j&amp;q=&amp;esrc=s&amp;source=images&amp;cd=&amp;ved=2ahUKEwjZ6p318qTiAhUFHxoKHcL6B0YQjRx6BAgBEAU&amp;url=http%3A%2F%2Fclipart-library.com%2Foctagon-cliparts.html&amp;psig=AOvVaw155gxmfYivzy2lpFUQTCek&amp;ust=1558262660623637"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google.co.uk/url?sa=i&amp;rct=j&amp;q=&amp;esrc=s&amp;source=images&amp;cd=&amp;ved=2ahUKEwjZ6p318qTiAhUFHxoKHcL6B0YQjRx6BAgBEAU&amp;url=http%3A%2F%2Fclipart-library.com%2Foctagon-cliparts.html&amp;psig=AOvVaw155gxmfYivzy2lpFUQTCek&amp;ust=1558262660623637"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google.co.uk/url?sa=i&amp;rct=j&amp;q=&amp;esrc=s&amp;source=images&amp;cd=&amp;ved=2ahUKEwjZ6p318qTiAhUFHxoKHcL6B0YQjRx6BAgBEAU&amp;url=http%3A%2F%2Fclipart-library.com%2Foctagon-cliparts.html&amp;psig=AOvVaw155gxmfYivzy2lpFUQTCek&amp;ust=1558262660623637"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3F8C5-DA2C-4C4B-B94E-01E6C0EB4674}"/>
              </a:ext>
            </a:extLst>
          </p:cNvPr>
          <p:cNvSpPr>
            <a:spLocks noGrp="1"/>
          </p:cNvSpPr>
          <p:nvPr>
            <p:ph type="ctrTitle"/>
          </p:nvPr>
        </p:nvSpPr>
        <p:spPr/>
        <p:txBody>
          <a:bodyPr/>
          <a:lstStyle/>
          <a:p>
            <a:r>
              <a:rPr lang="en-GB" sz="6000" dirty="0"/>
              <a:t>Year 5 Measure</a:t>
            </a:r>
            <a:br>
              <a:rPr lang="en-GB" sz="6000" dirty="0"/>
            </a:br>
            <a:r>
              <a:rPr lang="en-GB" sz="6000" dirty="0"/>
              <a:t>Perimeter</a:t>
            </a:r>
          </a:p>
        </p:txBody>
      </p:sp>
      <p:sp>
        <p:nvSpPr>
          <p:cNvPr id="3" name="Subtitle 2">
            <a:extLst>
              <a:ext uri="{FF2B5EF4-FFF2-40B4-BE49-F238E27FC236}">
                <a16:creationId xmlns:a16="http://schemas.microsoft.com/office/drawing/2014/main" id="{D77ADEEF-3406-4D4D-A9E2-0CF8DEA316D1}"/>
              </a:ext>
            </a:extLst>
          </p:cNvPr>
          <p:cNvSpPr>
            <a:spLocks noGrp="1"/>
          </p:cNvSpPr>
          <p:nvPr>
            <p:ph type="subTitle" idx="1"/>
          </p:nvPr>
        </p:nvSpPr>
        <p:spPr/>
        <p:txBody>
          <a:bodyPr anchor="ctr">
            <a:normAutofit/>
          </a:bodyPr>
          <a:lstStyle/>
          <a:p>
            <a:r>
              <a:rPr lang="en-GB" dirty="0"/>
              <a:t>Week 5 Lesson 1 – measuring perimeter</a:t>
            </a:r>
          </a:p>
        </p:txBody>
      </p:sp>
    </p:spTree>
    <p:extLst>
      <p:ext uri="{BB962C8B-B14F-4D97-AF65-F5344CB8AC3E}">
        <p14:creationId xmlns:p14="http://schemas.microsoft.com/office/powerpoint/2010/main" val="38093282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0"/>
            <a:ext cx="9144000" cy="6858000"/>
          </a:xfrm>
        </p:spPr>
        <p:txBody>
          <a:bodyPr>
            <a:normAutofit/>
          </a:bodyPr>
          <a:lstStyle/>
          <a:p>
            <a:pPr marL="0" indent="0">
              <a:buNone/>
            </a:pPr>
            <a:r>
              <a:rPr lang="en-GB" sz="3600" dirty="0">
                <a:latin typeface="Arial Rounded MT Bold" panose="020F0704030504030204" pitchFamily="34" charset="0"/>
              </a:rPr>
              <a:t>What happens if I know the perimeter already and would like to know the length of one side?</a:t>
            </a:r>
          </a:p>
          <a:p>
            <a:pPr marL="0" indent="0">
              <a:buNone/>
            </a:pPr>
            <a:r>
              <a:rPr lang="en-GB" sz="3600" dirty="0">
                <a:latin typeface="Arial Rounded MT Bold" panose="020F0704030504030204" pitchFamily="34" charset="0"/>
              </a:rPr>
              <a:t>This is a regular octagon with a perimeter of 88cm.</a:t>
            </a:r>
          </a:p>
        </p:txBody>
      </p:sp>
      <p:pic>
        <p:nvPicPr>
          <p:cNvPr id="2052" name="Picture 4" descr="Image result for octagon clipart">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95800" y="3068960"/>
            <a:ext cx="3384376" cy="338437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7680176" y="4365104"/>
            <a:ext cx="1800200" cy="769441"/>
          </a:xfrm>
          <a:prstGeom prst="rect">
            <a:avLst/>
          </a:prstGeom>
          <a:noFill/>
        </p:spPr>
        <p:txBody>
          <a:bodyPr wrap="square" rtlCol="0">
            <a:spAutoFit/>
          </a:bodyPr>
          <a:lstStyle/>
          <a:p>
            <a:r>
              <a:rPr lang="en-GB" sz="4400" dirty="0">
                <a:latin typeface="SassoonCRInfant" panose="02010503020300020003" pitchFamily="2" charset="0"/>
              </a:rPr>
              <a:t>??cm</a:t>
            </a:r>
          </a:p>
        </p:txBody>
      </p:sp>
    </p:spTree>
    <p:extLst>
      <p:ext uri="{BB962C8B-B14F-4D97-AF65-F5344CB8AC3E}">
        <p14:creationId xmlns:p14="http://schemas.microsoft.com/office/powerpoint/2010/main" val="17404515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0"/>
            <a:ext cx="9144000" cy="6858000"/>
          </a:xfrm>
        </p:spPr>
        <p:txBody>
          <a:bodyPr>
            <a:normAutofit/>
          </a:bodyPr>
          <a:lstStyle/>
          <a:p>
            <a:pPr marL="0" indent="0">
              <a:buNone/>
            </a:pPr>
            <a:r>
              <a:rPr lang="en-GB" sz="3600" dirty="0">
                <a:latin typeface="Arial Rounded MT Bold" panose="020F0704030504030204" pitchFamily="34" charset="0"/>
              </a:rPr>
              <a:t>What happens if I know the perimeter already and would like to know the length of one side?</a:t>
            </a:r>
          </a:p>
          <a:p>
            <a:pPr marL="0" indent="0">
              <a:buNone/>
            </a:pPr>
            <a:r>
              <a:rPr lang="en-GB" sz="3600" dirty="0">
                <a:latin typeface="Arial Rounded MT Bold" panose="020F0704030504030204" pitchFamily="34" charset="0"/>
              </a:rPr>
              <a:t>This is a regular octagon with a perimeter of 88cm.</a:t>
            </a:r>
          </a:p>
        </p:txBody>
      </p:sp>
      <p:pic>
        <p:nvPicPr>
          <p:cNvPr id="2052" name="Picture 4" descr="Image result for octagon clipart">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95800" y="3068960"/>
            <a:ext cx="3384376" cy="338437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7680176" y="4365104"/>
            <a:ext cx="1800200" cy="769441"/>
          </a:xfrm>
          <a:prstGeom prst="rect">
            <a:avLst/>
          </a:prstGeom>
          <a:noFill/>
        </p:spPr>
        <p:txBody>
          <a:bodyPr wrap="square" rtlCol="0">
            <a:spAutoFit/>
          </a:bodyPr>
          <a:lstStyle/>
          <a:p>
            <a:r>
              <a:rPr lang="en-GB" sz="4400" dirty="0">
                <a:latin typeface="SassoonCRInfant" panose="02010503020300020003" pitchFamily="2" charset="0"/>
              </a:rPr>
              <a:t>??cm</a:t>
            </a:r>
          </a:p>
        </p:txBody>
      </p:sp>
      <p:sp>
        <p:nvSpPr>
          <p:cNvPr id="2" name="TextBox 1">
            <a:extLst>
              <a:ext uri="{FF2B5EF4-FFF2-40B4-BE49-F238E27FC236}">
                <a16:creationId xmlns:a16="http://schemas.microsoft.com/office/drawing/2014/main" id="{B6887EF1-1D68-6048-B82D-B052608F7FBF}"/>
              </a:ext>
            </a:extLst>
          </p:cNvPr>
          <p:cNvSpPr txBox="1"/>
          <p:nvPr/>
        </p:nvSpPr>
        <p:spPr>
          <a:xfrm>
            <a:off x="914400" y="3068960"/>
            <a:ext cx="3272010" cy="2031325"/>
          </a:xfrm>
          <a:prstGeom prst="rect">
            <a:avLst/>
          </a:prstGeom>
          <a:noFill/>
        </p:spPr>
        <p:txBody>
          <a:bodyPr wrap="square" rtlCol="0">
            <a:spAutoFit/>
          </a:bodyPr>
          <a:lstStyle/>
          <a:p>
            <a:r>
              <a:rPr lang="en-US" dirty="0"/>
              <a:t>When you all ready know the perimeter and the sides are equal length, you can divide the perimeter by the amount of sides.</a:t>
            </a:r>
          </a:p>
          <a:p>
            <a:endParaRPr lang="en-US" dirty="0"/>
          </a:p>
          <a:p>
            <a:r>
              <a:rPr lang="en-US" dirty="0"/>
              <a:t>88 divide by 8 = 11 cm per side</a:t>
            </a:r>
          </a:p>
        </p:txBody>
      </p:sp>
    </p:spTree>
    <p:extLst>
      <p:ext uri="{BB962C8B-B14F-4D97-AF65-F5344CB8AC3E}">
        <p14:creationId xmlns:p14="http://schemas.microsoft.com/office/powerpoint/2010/main" val="2440640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25760"/>
            <a:ext cx="9144000" cy="1143000"/>
          </a:xfrm>
        </p:spPr>
        <p:txBody>
          <a:bodyPr>
            <a:noAutofit/>
          </a:bodyPr>
          <a:lstStyle/>
          <a:p>
            <a:r>
              <a:rPr lang="en-GB" sz="4800" dirty="0">
                <a:latin typeface="Arial Rounded MT Bold" panose="020F0704030504030204" pitchFamily="34" charset="0"/>
              </a:rPr>
              <a:t>This regular hexagon has a perimeter of 54cm. </a:t>
            </a:r>
          </a:p>
        </p:txBody>
      </p:sp>
      <p:pic>
        <p:nvPicPr>
          <p:cNvPr id="4098" name="Picture 2" descr="Image result for regular hexagon clip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11624" y="2276872"/>
            <a:ext cx="4608512" cy="401729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600056" y="2708824"/>
            <a:ext cx="1800200" cy="769441"/>
          </a:xfrm>
          <a:prstGeom prst="rect">
            <a:avLst/>
          </a:prstGeom>
          <a:noFill/>
        </p:spPr>
        <p:txBody>
          <a:bodyPr wrap="square" rtlCol="0">
            <a:spAutoFit/>
          </a:bodyPr>
          <a:lstStyle/>
          <a:p>
            <a:r>
              <a:rPr lang="en-GB" sz="4400" dirty="0">
                <a:latin typeface="SassoonCRInfant" panose="02010503020300020003" pitchFamily="2" charset="0"/>
              </a:rPr>
              <a:t>??cm</a:t>
            </a:r>
          </a:p>
        </p:txBody>
      </p:sp>
    </p:spTree>
    <p:extLst>
      <p:ext uri="{BB962C8B-B14F-4D97-AF65-F5344CB8AC3E}">
        <p14:creationId xmlns:p14="http://schemas.microsoft.com/office/powerpoint/2010/main" val="19553980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25760"/>
            <a:ext cx="9144000" cy="1143000"/>
          </a:xfrm>
        </p:spPr>
        <p:txBody>
          <a:bodyPr>
            <a:noAutofit/>
          </a:bodyPr>
          <a:lstStyle/>
          <a:p>
            <a:r>
              <a:rPr lang="en-GB" sz="4800" dirty="0">
                <a:latin typeface="Arial Rounded MT Bold" panose="020F0704030504030204" pitchFamily="34" charset="0"/>
              </a:rPr>
              <a:t>This regular hexagon has a perimeter of 54cm. </a:t>
            </a:r>
          </a:p>
        </p:txBody>
      </p:sp>
      <p:pic>
        <p:nvPicPr>
          <p:cNvPr id="4098" name="Picture 2" descr="Image result for regular hexagon clip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11624" y="2276872"/>
            <a:ext cx="4608512" cy="401729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600056" y="2708824"/>
            <a:ext cx="1800200" cy="769441"/>
          </a:xfrm>
          <a:prstGeom prst="rect">
            <a:avLst/>
          </a:prstGeom>
          <a:noFill/>
        </p:spPr>
        <p:txBody>
          <a:bodyPr wrap="square" rtlCol="0">
            <a:spAutoFit/>
          </a:bodyPr>
          <a:lstStyle/>
          <a:p>
            <a:r>
              <a:rPr lang="en-GB" sz="4400" dirty="0">
                <a:latin typeface="SassoonCRInfant" panose="02010503020300020003" pitchFamily="2" charset="0"/>
              </a:rPr>
              <a:t>??cm</a:t>
            </a:r>
          </a:p>
        </p:txBody>
      </p:sp>
      <p:sp>
        <p:nvSpPr>
          <p:cNvPr id="3" name="TextBox 2">
            <a:extLst>
              <a:ext uri="{FF2B5EF4-FFF2-40B4-BE49-F238E27FC236}">
                <a16:creationId xmlns:a16="http://schemas.microsoft.com/office/drawing/2014/main" id="{915BF856-0B2E-274A-85DD-B88A40B9EBE7}"/>
              </a:ext>
            </a:extLst>
          </p:cNvPr>
          <p:cNvSpPr txBox="1"/>
          <p:nvPr/>
        </p:nvSpPr>
        <p:spPr>
          <a:xfrm>
            <a:off x="7844010" y="1762699"/>
            <a:ext cx="3492347" cy="369332"/>
          </a:xfrm>
          <a:prstGeom prst="rect">
            <a:avLst/>
          </a:prstGeom>
          <a:noFill/>
        </p:spPr>
        <p:txBody>
          <a:bodyPr wrap="square" rtlCol="0">
            <a:spAutoFit/>
          </a:bodyPr>
          <a:lstStyle/>
          <a:p>
            <a:r>
              <a:rPr lang="en-US" dirty="0"/>
              <a:t>54 cm divide by 6 = 9 cm per side</a:t>
            </a:r>
          </a:p>
        </p:txBody>
      </p:sp>
    </p:spTree>
    <p:extLst>
      <p:ext uri="{BB962C8B-B14F-4D97-AF65-F5344CB8AC3E}">
        <p14:creationId xmlns:p14="http://schemas.microsoft.com/office/powerpoint/2010/main" val="1221719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66729" y="33649"/>
            <a:ext cx="9144000" cy="6858000"/>
          </a:xfrm>
        </p:spPr>
        <p:txBody>
          <a:bodyPr>
            <a:normAutofit/>
          </a:bodyPr>
          <a:lstStyle/>
          <a:p>
            <a:pPr marL="0" indent="0" algn="ctr">
              <a:buNone/>
            </a:pPr>
            <a:r>
              <a:rPr lang="en-GB" sz="4400" dirty="0">
                <a:latin typeface="Arial Rounded MT Bold" panose="020F0704030504030204" pitchFamily="34" charset="0"/>
              </a:rPr>
              <a:t> Important to remember .</a:t>
            </a:r>
          </a:p>
          <a:p>
            <a:pPr marL="0" indent="0">
              <a:buNone/>
            </a:pPr>
            <a:endParaRPr lang="en-GB" sz="4400" dirty="0">
              <a:latin typeface="Arial Rounded MT Bold" panose="020F0704030504030204" pitchFamily="34" charset="0"/>
            </a:endParaRPr>
          </a:p>
          <a:p>
            <a:pPr marL="0" indent="0">
              <a:buNone/>
            </a:pPr>
            <a:endParaRPr lang="en-GB" sz="4400" dirty="0">
              <a:latin typeface="Arial Rounded MT Bold" panose="020F0704030504030204" pitchFamily="34" charset="0"/>
            </a:endParaRPr>
          </a:p>
          <a:p>
            <a:pPr marL="0" indent="0">
              <a:buNone/>
            </a:pPr>
            <a:endParaRPr lang="en-GB" sz="4400" dirty="0">
              <a:latin typeface="Arial Rounded MT Bold" panose="020F0704030504030204" pitchFamily="34" charset="0"/>
            </a:endParaRPr>
          </a:p>
          <a:p>
            <a:r>
              <a:rPr lang="en-GB" sz="3600" dirty="0">
                <a:latin typeface="Arial Rounded MT Bold" panose="020F0704030504030204" pitchFamily="34" charset="0"/>
              </a:rPr>
              <a:t>accurately measure the sides with a ruler.</a:t>
            </a:r>
          </a:p>
          <a:p>
            <a:r>
              <a:rPr lang="en-GB" sz="3600" dirty="0">
                <a:latin typeface="Arial Rounded MT Bold" panose="020F0704030504030204" pitchFamily="34" charset="0"/>
              </a:rPr>
              <a:t>adding up all of the sides.</a:t>
            </a:r>
          </a:p>
          <a:p>
            <a:r>
              <a:rPr lang="en-GB" sz="3600" dirty="0">
                <a:latin typeface="Arial Rounded MT Bold" panose="020F0704030504030204" pitchFamily="34" charset="0"/>
              </a:rPr>
              <a:t>using division to find missing sides. </a:t>
            </a:r>
          </a:p>
        </p:txBody>
      </p:sp>
      <p:pic>
        <p:nvPicPr>
          <p:cNvPr id="5"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b="45340"/>
          <a:stretch/>
        </p:blipFill>
        <p:spPr bwMode="auto">
          <a:xfrm>
            <a:off x="4871864" y="936144"/>
            <a:ext cx="2448272" cy="19251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46768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4274"/>
            <a:ext cx="9144000" cy="1408502"/>
          </a:xfrm>
        </p:spPr>
        <p:txBody>
          <a:bodyPr>
            <a:noAutofit/>
          </a:bodyPr>
          <a:lstStyle/>
          <a:p>
            <a:r>
              <a:rPr lang="en-GB" sz="5400" b="1" u="sng" dirty="0">
                <a:latin typeface="Arial Rounded MT Bold" panose="020F0704030504030204" pitchFamily="34" charset="0"/>
              </a:rPr>
              <a:t>Perimeter – Key message</a:t>
            </a:r>
          </a:p>
        </p:txBody>
      </p:sp>
      <p:sp>
        <p:nvSpPr>
          <p:cNvPr id="3" name="Content Placeholder 2"/>
          <p:cNvSpPr>
            <a:spLocks noGrp="1"/>
          </p:cNvSpPr>
          <p:nvPr>
            <p:ph idx="1"/>
          </p:nvPr>
        </p:nvSpPr>
        <p:spPr>
          <a:xfrm>
            <a:off x="1524000" y="1600201"/>
            <a:ext cx="4427984" cy="4525963"/>
          </a:xfrm>
        </p:spPr>
        <p:txBody>
          <a:bodyPr>
            <a:normAutofit lnSpcReduction="10000"/>
          </a:bodyPr>
          <a:lstStyle/>
          <a:p>
            <a:pPr marL="0" indent="0" algn="ctr">
              <a:buNone/>
            </a:pPr>
            <a:r>
              <a:rPr lang="en-GB" sz="4800" dirty="0">
                <a:latin typeface="Arial Rounded MT Bold" panose="020F0704030504030204" pitchFamily="34" charset="0"/>
              </a:rPr>
              <a:t>When we measure all the way around the outside of a straight-sided shape.</a:t>
            </a:r>
          </a:p>
        </p:txBody>
      </p:sp>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b="45340"/>
          <a:stretch/>
        </p:blipFill>
        <p:spPr bwMode="auto">
          <a:xfrm>
            <a:off x="6096001" y="2066188"/>
            <a:ext cx="4212533" cy="33123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20040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0"/>
            <a:ext cx="9144000" cy="6858000"/>
          </a:xfrm>
        </p:spPr>
        <p:txBody>
          <a:bodyPr>
            <a:normAutofit/>
          </a:bodyPr>
          <a:lstStyle/>
          <a:p>
            <a:pPr marL="0" indent="0">
              <a:buNone/>
            </a:pPr>
            <a:r>
              <a:rPr lang="en-GB" sz="4400" dirty="0">
                <a:latin typeface="Arial Rounded MT Bold" panose="020F0704030504030204" pitchFamily="34" charset="0"/>
              </a:rPr>
              <a:t>Here is a regular octagon tile that will be used on the wall of a bathroom. What is the perimeter of this octagon?</a:t>
            </a:r>
          </a:p>
        </p:txBody>
      </p:sp>
      <p:pic>
        <p:nvPicPr>
          <p:cNvPr id="2052" name="Picture 4" descr="Image result for octagon clipart">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95800" y="3068960"/>
            <a:ext cx="3384376" cy="338437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7680176" y="4365104"/>
            <a:ext cx="1800200" cy="769441"/>
          </a:xfrm>
          <a:prstGeom prst="rect">
            <a:avLst/>
          </a:prstGeom>
          <a:noFill/>
        </p:spPr>
        <p:txBody>
          <a:bodyPr wrap="square" rtlCol="0">
            <a:spAutoFit/>
          </a:bodyPr>
          <a:lstStyle/>
          <a:p>
            <a:r>
              <a:rPr lang="en-GB" sz="4400" dirty="0">
                <a:latin typeface="SassoonCRInfant" panose="02010503020300020003" pitchFamily="2" charset="0"/>
              </a:rPr>
              <a:t>6cm</a:t>
            </a:r>
          </a:p>
        </p:txBody>
      </p:sp>
    </p:spTree>
    <p:extLst>
      <p:ext uri="{BB962C8B-B14F-4D97-AF65-F5344CB8AC3E}">
        <p14:creationId xmlns:p14="http://schemas.microsoft.com/office/powerpoint/2010/main" val="3510446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0"/>
            <a:ext cx="9144000" cy="6858000"/>
          </a:xfrm>
        </p:spPr>
        <p:txBody>
          <a:bodyPr>
            <a:normAutofit/>
          </a:bodyPr>
          <a:lstStyle/>
          <a:p>
            <a:pPr marL="0" indent="0">
              <a:buNone/>
            </a:pPr>
            <a:r>
              <a:rPr lang="en-GB" sz="4400" dirty="0">
                <a:latin typeface="Arial Rounded MT Bold" panose="020F0704030504030204" pitchFamily="34" charset="0"/>
              </a:rPr>
              <a:t>If we know that it is regular, we know that all sides are the same and all angles are the same.</a:t>
            </a:r>
          </a:p>
        </p:txBody>
      </p:sp>
      <p:pic>
        <p:nvPicPr>
          <p:cNvPr id="2052" name="Picture 4" descr="Image result for octagon clipart">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51784" y="2747081"/>
            <a:ext cx="3384376" cy="338437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7536160" y="4043225"/>
            <a:ext cx="1800200" cy="769441"/>
          </a:xfrm>
          <a:prstGeom prst="rect">
            <a:avLst/>
          </a:prstGeom>
          <a:noFill/>
        </p:spPr>
        <p:txBody>
          <a:bodyPr wrap="square" rtlCol="0">
            <a:spAutoFit/>
          </a:bodyPr>
          <a:lstStyle/>
          <a:p>
            <a:r>
              <a:rPr lang="en-GB" sz="4400" dirty="0">
                <a:latin typeface="SassoonCRInfant" panose="02010503020300020003" pitchFamily="2" charset="0"/>
              </a:rPr>
              <a:t>6cm</a:t>
            </a:r>
          </a:p>
        </p:txBody>
      </p:sp>
      <p:sp>
        <p:nvSpPr>
          <p:cNvPr id="5" name="TextBox 4"/>
          <p:cNvSpPr txBox="1"/>
          <p:nvPr/>
        </p:nvSpPr>
        <p:spPr>
          <a:xfrm>
            <a:off x="6960096" y="2735633"/>
            <a:ext cx="1800200" cy="769441"/>
          </a:xfrm>
          <a:prstGeom prst="rect">
            <a:avLst/>
          </a:prstGeom>
          <a:noFill/>
        </p:spPr>
        <p:txBody>
          <a:bodyPr wrap="square" rtlCol="0">
            <a:spAutoFit/>
          </a:bodyPr>
          <a:lstStyle/>
          <a:p>
            <a:r>
              <a:rPr lang="en-GB" sz="4400" dirty="0">
                <a:latin typeface="SassoonCRInfant" panose="02010503020300020003" pitchFamily="2" charset="0"/>
              </a:rPr>
              <a:t>6cm</a:t>
            </a:r>
          </a:p>
        </p:txBody>
      </p:sp>
      <p:sp>
        <p:nvSpPr>
          <p:cNvPr id="6" name="TextBox 5"/>
          <p:cNvSpPr txBox="1"/>
          <p:nvPr/>
        </p:nvSpPr>
        <p:spPr>
          <a:xfrm>
            <a:off x="5177521" y="1988841"/>
            <a:ext cx="1800200" cy="769441"/>
          </a:xfrm>
          <a:prstGeom prst="rect">
            <a:avLst/>
          </a:prstGeom>
          <a:noFill/>
        </p:spPr>
        <p:txBody>
          <a:bodyPr wrap="square" rtlCol="0">
            <a:spAutoFit/>
          </a:bodyPr>
          <a:lstStyle/>
          <a:p>
            <a:r>
              <a:rPr lang="en-GB" sz="4400" dirty="0">
                <a:latin typeface="SassoonCRInfant" panose="02010503020300020003" pitchFamily="2" charset="0"/>
              </a:rPr>
              <a:t>6cm</a:t>
            </a:r>
          </a:p>
        </p:txBody>
      </p:sp>
      <p:sp>
        <p:nvSpPr>
          <p:cNvPr id="7" name="TextBox 6"/>
          <p:cNvSpPr txBox="1"/>
          <p:nvPr/>
        </p:nvSpPr>
        <p:spPr>
          <a:xfrm>
            <a:off x="3377321" y="2735632"/>
            <a:ext cx="1800200" cy="769441"/>
          </a:xfrm>
          <a:prstGeom prst="rect">
            <a:avLst/>
          </a:prstGeom>
          <a:noFill/>
        </p:spPr>
        <p:txBody>
          <a:bodyPr wrap="square" rtlCol="0">
            <a:spAutoFit/>
          </a:bodyPr>
          <a:lstStyle/>
          <a:p>
            <a:r>
              <a:rPr lang="en-GB" sz="4400" dirty="0">
                <a:latin typeface="SassoonCRInfant" panose="02010503020300020003" pitchFamily="2" charset="0"/>
              </a:rPr>
              <a:t>6cm</a:t>
            </a:r>
          </a:p>
        </p:txBody>
      </p:sp>
      <p:sp>
        <p:nvSpPr>
          <p:cNvPr id="8" name="TextBox 7"/>
          <p:cNvSpPr txBox="1"/>
          <p:nvPr/>
        </p:nvSpPr>
        <p:spPr>
          <a:xfrm>
            <a:off x="2999656" y="4043224"/>
            <a:ext cx="1800200" cy="769441"/>
          </a:xfrm>
          <a:prstGeom prst="rect">
            <a:avLst/>
          </a:prstGeom>
          <a:noFill/>
        </p:spPr>
        <p:txBody>
          <a:bodyPr wrap="square" rtlCol="0">
            <a:spAutoFit/>
          </a:bodyPr>
          <a:lstStyle/>
          <a:p>
            <a:r>
              <a:rPr lang="en-GB" sz="4400" dirty="0">
                <a:latin typeface="SassoonCRInfant" panose="02010503020300020003" pitchFamily="2" charset="0"/>
              </a:rPr>
              <a:t>6cm</a:t>
            </a:r>
          </a:p>
        </p:txBody>
      </p:sp>
      <p:sp>
        <p:nvSpPr>
          <p:cNvPr id="9" name="TextBox 8"/>
          <p:cNvSpPr txBox="1"/>
          <p:nvPr/>
        </p:nvSpPr>
        <p:spPr>
          <a:xfrm>
            <a:off x="3431704" y="5267362"/>
            <a:ext cx="1800200" cy="769441"/>
          </a:xfrm>
          <a:prstGeom prst="rect">
            <a:avLst/>
          </a:prstGeom>
          <a:noFill/>
        </p:spPr>
        <p:txBody>
          <a:bodyPr wrap="square" rtlCol="0">
            <a:spAutoFit/>
          </a:bodyPr>
          <a:lstStyle/>
          <a:p>
            <a:r>
              <a:rPr lang="en-GB" sz="4400" dirty="0">
                <a:latin typeface="SassoonCRInfant" panose="02010503020300020003" pitchFamily="2" charset="0"/>
              </a:rPr>
              <a:t>6cm</a:t>
            </a:r>
          </a:p>
        </p:txBody>
      </p:sp>
      <p:sp>
        <p:nvSpPr>
          <p:cNvPr id="10" name="TextBox 9"/>
          <p:cNvSpPr txBox="1"/>
          <p:nvPr/>
        </p:nvSpPr>
        <p:spPr>
          <a:xfrm>
            <a:off x="5447928" y="6041373"/>
            <a:ext cx="1800200" cy="769441"/>
          </a:xfrm>
          <a:prstGeom prst="rect">
            <a:avLst/>
          </a:prstGeom>
          <a:noFill/>
        </p:spPr>
        <p:txBody>
          <a:bodyPr wrap="square" rtlCol="0">
            <a:spAutoFit/>
          </a:bodyPr>
          <a:lstStyle/>
          <a:p>
            <a:r>
              <a:rPr lang="en-GB" sz="4400" dirty="0">
                <a:latin typeface="SassoonCRInfant" panose="02010503020300020003" pitchFamily="2" charset="0"/>
              </a:rPr>
              <a:t>6cm</a:t>
            </a:r>
          </a:p>
        </p:txBody>
      </p:sp>
      <p:sp>
        <p:nvSpPr>
          <p:cNvPr id="11" name="TextBox 10"/>
          <p:cNvSpPr txBox="1"/>
          <p:nvPr/>
        </p:nvSpPr>
        <p:spPr>
          <a:xfrm>
            <a:off x="7032104" y="5371824"/>
            <a:ext cx="1800200" cy="769441"/>
          </a:xfrm>
          <a:prstGeom prst="rect">
            <a:avLst/>
          </a:prstGeom>
          <a:noFill/>
        </p:spPr>
        <p:txBody>
          <a:bodyPr wrap="square" rtlCol="0">
            <a:spAutoFit/>
          </a:bodyPr>
          <a:lstStyle/>
          <a:p>
            <a:r>
              <a:rPr lang="en-GB" sz="4400" dirty="0">
                <a:latin typeface="SassoonCRInfant" panose="02010503020300020003" pitchFamily="2" charset="0"/>
              </a:rPr>
              <a:t>6cm</a:t>
            </a:r>
          </a:p>
        </p:txBody>
      </p:sp>
    </p:spTree>
    <p:extLst>
      <p:ext uri="{BB962C8B-B14F-4D97-AF65-F5344CB8AC3E}">
        <p14:creationId xmlns:p14="http://schemas.microsoft.com/office/powerpoint/2010/main" val="2346189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0"/>
            <a:ext cx="9144000" cy="6858000"/>
          </a:xfrm>
        </p:spPr>
        <p:txBody>
          <a:bodyPr>
            <a:normAutofit/>
          </a:bodyPr>
          <a:lstStyle/>
          <a:p>
            <a:pPr marL="0" indent="0">
              <a:buNone/>
            </a:pPr>
            <a:r>
              <a:rPr lang="en-GB" sz="4400" dirty="0">
                <a:latin typeface="Arial Rounded MT Bold" panose="020F0704030504030204" pitchFamily="34" charset="0"/>
              </a:rPr>
              <a:t>6 + 6 + 6 + 6 + 6 + 6 + 6 + 6</a:t>
            </a:r>
          </a:p>
          <a:p>
            <a:pPr marL="0" indent="0">
              <a:buNone/>
            </a:pPr>
            <a:r>
              <a:rPr lang="en-GB" sz="4400" dirty="0">
                <a:latin typeface="Arial Rounded MT Bold" panose="020F0704030504030204" pitchFamily="34" charset="0"/>
              </a:rPr>
              <a:t>or… </a:t>
            </a:r>
          </a:p>
          <a:p>
            <a:pPr marL="0" indent="0">
              <a:buNone/>
            </a:pPr>
            <a:r>
              <a:rPr lang="en-GB" sz="4400" dirty="0">
                <a:latin typeface="Arial Rounded MT Bold" panose="020F0704030504030204" pitchFamily="34" charset="0"/>
              </a:rPr>
              <a:t>6 x 8</a:t>
            </a:r>
          </a:p>
        </p:txBody>
      </p:sp>
      <p:pic>
        <p:nvPicPr>
          <p:cNvPr id="2052" name="Picture 4" descr="Image result for octagon clipart">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51784" y="2747081"/>
            <a:ext cx="3384376" cy="338437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7536160" y="4043225"/>
            <a:ext cx="1800200" cy="769441"/>
          </a:xfrm>
          <a:prstGeom prst="rect">
            <a:avLst/>
          </a:prstGeom>
          <a:noFill/>
        </p:spPr>
        <p:txBody>
          <a:bodyPr wrap="square" rtlCol="0">
            <a:spAutoFit/>
          </a:bodyPr>
          <a:lstStyle/>
          <a:p>
            <a:r>
              <a:rPr lang="en-GB" sz="4400" dirty="0">
                <a:latin typeface="SassoonCRInfant" panose="02010503020300020003" pitchFamily="2" charset="0"/>
              </a:rPr>
              <a:t>6cm</a:t>
            </a:r>
          </a:p>
        </p:txBody>
      </p:sp>
      <p:sp>
        <p:nvSpPr>
          <p:cNvPr id="5" name="TextBox 4"/>
          <p:cNvSpPr txBox="1"/>
          <p:nvPr/>
        </p:nvSpPr>
        <p:spPr>
          <a:xfrm>
            <a:off x="6960096" y="2735633"/>
            <a:ext cx="1800200" cy="769441"/>
          </a:xfrm>
          <a:prstGeom prst="rect">
            <a:avLst/>
          </a:prstGeom>
          <a:noFill/>
        </p:spPr>
        <p:txBody>
          <a:bodyPr wrap="square" rtlCol="0">
            <a:spAutoFit/>
          </a:bodyPr>
          <a:lstStyle/>
          <a:p>
            <a:r>
              <a:rPr lang="en-GB" sz="4400" dirty="0">
                <a:latin typeface="SassoonCRInfant" panose="02010503020300020003" pitchFamily="2" charset="0"/>
              </a:rPr>
              <a:t>6cm</a:t>
            </a:r>
          </a:p>
        </p:txBody>
      </p:sp>
      <p:sp>
        <p:nvSpPr>
          <p:cNvPr id="6" name="TextBox 5"/>
          <p:cNvSpPr txBox="1"/>
          <p:nvPr/>
        </p:nvSpPr>
        <p:spPr>
          <a:xfrm>
            <a:off x="5177521" y="1988841"/>
            <a:ext cx="1800200" cy="769441"/>
          </a:xfrm>
          <a:prstGeom prst="rect">
            <a:avLst/>
          </a:prstGeom>
          <a:noFill/>
        </p:spPr>
        <p:txBody>
          <a:bodyPr wrap="square" rtlCol="0">
            <a:spAutoFit/>
          </a:bodyPr>
          <a:lstStyle/>
          <a:p>
            <a:r>
              <a:rPr lang="en-GB" sz="4400" dirty="0">
                <a:latin typeface="SassoonCRInfant" panose="02010503020300020003" pitchFamily="2" charset="0"/>
              </a:rPr>
              <a:t>6cm</a:t>
            </a:r>
          </a:p>
        </p:txBody>
      </p:sp>
      <p:sp>
        <p:nvSpPr>
          <p:cNvPr id="7" name="TextBox 6"/>
          <p:cNvSpPr txBox="1"/>
          <p:nvPr/>
        </p:nvSpPr>
        <p:spPr>
          <a:xfrm>
            <a:off x="3377321" y="2735632"/>
            <a:ext cx="1800200" cy="769441"/>
          </a:xfrm>
          <a:prstGeom prst="rect">
            <a:avLst/>
          </a:prstGeom>
          <a:noFill/>
        </p:spPr>
        <p:txBody>
          <a:bodyPr wrap="square" rtlCol="0">
            <a:spAutoFit/>
          </a:bodyPr>
          <a:lstStyle/>
          <a:p>
            <a:r>
              <a:rPr lang="en-GB" sz="4400" dirty="0">
                <a:latin typeface="SassoonCRInfant" panose="02010503020300020003" pitchFamily="2" charset="0"/>
              </a:rPr>
              <a:t>6cm</a:t>
            </a:r>
          </a:p>
        </p:txBody>
      </p:sp>
      <p:sp>
        <p:nvSpPr>
          <p:cNvPr id="8" name="TextBox 7"/>
          <p:cNvSpPr txBox="1"/>
          <p:nvPr/>
        </p:nvSpPr>
        <p:spPr>
          <a:xfrm>
            <a:off x="2999656" y="4043224"/>
            <a:ext cx="1800200" cy="769441"/>
          </a:xfrm>
          <a:prstGeom prst="rect">
            <a:avLst/>
          </a:prstGeom>
          <a:noFill/>
        </p:spPr>
        <p:txBody>
          <a:bodyPr wrap="square" rtlCol="0">
            <a:spAutoFit/>
          </a:bodyPr>
          <a:lstStyle/>
          <a:p>
            <a:r>
              <a:rPr lang="en-GB" sz="4400" dirty="0">
                <a:latin typeface="SassoonCRInfant" panose="02010503020300020003" pitchFamily="2" charset="0"/>
              </a:rPr>
              <a:t>6cm</a:t>
            </a:r>
          </a:p>
        </p:txBody>
      </p:sp>
      <p:sp>
        <p:nvSpPr>
          <p:cNvPr id="9" name="TextBox 8"/>
          <p:cNvSpPr txBox="1"/>
          <p:nvPr/>
        </p:nvSpPr>
        <p:spPr>
          <a:xfrm>
            <a:off x="3431704" y="5267362"/>
            <a:ext cx="1800200" cy="769441"/>
          </a:xfrm>
          <a:prstGeom prst="rect">
            <a:avLst/>
          </a:prstGeom>
          <a:noFill/>
        </p:spPr>
        <p:txBody>
          <a:bodyPr wrap="square" rtlCol="0">
            <a:spAutoFit/>
          </a:bodyPr>
          <a:lstStyle/>
          <a:p>
            <a:r>
              <a:rPr lang="en-GB" sz="4400" dirty="0">
                <a:latin typeface="SassoonCRInfant" panose="02010503020300020003" pitchFamily="2" charset="0"/>
              </a:rPr>
              <a:t>6cm</a:t>
            </a:r>
          </a:p>
        </p:txBody>
      </p:sp>
      <p:sp>
        <p:nvSpPr>
          <p:cNvPr id="10" name="TextBox 9"/>
          <p:cNvSpPr txBox="1"/>
          <p:nvPr/>
        </p:nvSpPr>
        <p:spPr>
          <a:xfrm>
            <a:off x="5447928" y="6041373"/>
            <a:ext cx="1800200" cy="769441"/>
          </a:xfrm>
          <a:prstGeom prst="rect">
            <a:avLst/>
          </a:prstGeom>
          <a:noFill/>
        </p:spPr>
        <p:txBody>
          <a:bodyPr wrap="square" rtlCol="0">
            <a:spAutoFit/>
          </a:bodyPr>
          <a:lstStyle/>
          <a:p>
            <a:r>
              <a:rPr lang="en-GB" sz="4400" dirty="0">
                <a:latin typeface="SassoonCRInfant" panose="02010503020300020003" pitchFamily="2" charset="0"/>
              </a:rPr>
              <a:t>6cm</a:t>
            </a:r>
          </a:p>
        </p:txBody>
      </p:sp>
      <p:sp>
        <p:nvSpPr>
          <p:cNvPr id="11" name="TextBox 10"/>
          <p:cNvSpPr txBox="1"/>
          <p:nvPr/>
        </p:nvSpPr>
        <p:spPr>
          <a:xfrm>
            <a:off x="7032104" y="5371824"/>
            <a:ext cx="1800200" cy="769441"/>
          </a:xfrm>
          <a:prstGeom prst="rect">
            <a:avLst/>
          </a:prstGeom>
          <a:noFill/>
        </p:spPr>
        <p:txBody>
          <a:bodyPr wrap="square" rtlCol="0">
            <a:spAutoFit/>
          </a:bodyPr>
          <a:lstStyle/>
          <a:p>
            <a:r>
              <a:rPr lang="en-GB" sz="4400" dirty="0">
                <a:latin typeface="SassoonCRInfant" panose="02010503020300020003" pitchFamily="2" charset="0"/>
              </a:rPr>
              <a:t>6cm</a:t>
            </a:r>
          </a:p>
        </p:txBody>
      </p:sp>
    </p:spTree>
    <p:extLst>
      <p:ext uri="{BB962C8B-B14F-4D97-AF65-F5344CB8AC3E}">
        <p14:creationId xmlns:p14="http://schemas.microsoft.com/office/powerpoint/2010/main" val="463349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25760"/>
            <a:ext cx="9144000" cy="1143000"/>
          </a:xfrm>
        </p:spPr>
        <p:txBody>
          <a:bodyPr>
            <a:noAutofit/>
          </a:bodyPr>
          <a:lstStyle/>
          <a:p>
            <a:r>
              <a:rPr lang="en-GB" sz="4800" dirty="0">
                <a:latin typeface="Arial Rounded MT Bold" panose="020F0704030504030204" pitchFamily="34" charset="0"/>
              </a:rPr>
              <a:t>What is the perimeter of this regular hexagon?</a:t>
            </a:r>
          </a:p>
        </p:txBody>
      </p:sp>
      <p:pic>
        <p:nvPicPr>
          <p:cNvPr id="4098" name="Picture 2" descr="Image result for regular hexagon clip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11624" y="2276872"/>
            <a:ext cx="4608512" cy="401729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279576" y="2780929"/>
            <a:ext cx="1800200" cy="769441"/>
          </a:xfrm>
          <a:prstGeom prst="rect">
            <a:avLst/>
          </a:prstGeom>
          <a:noFill/>
        </p:spPr>
        <p:txBody>
          <a:bodyPr wrap="square" rtlCol="0">
            <a:spAutoFit/>
          </a:bodyPr>
          <a:lstStyle/>
          <a:p>
            <a:r>
              <a:rPr lang="en-GB" sz="4400" dirty="0">
                <a:latin typeface="SassoonCRInfant" panose="02010503020300020003" pitchFamily="2" charset="0"/>
              </a:rPr>
              <a:t>7cm</a:t>
            </a:r>
          </a:p>
        </p:txBody>
      </p:sp>
    </p:spTree>
    <p:extLst>
      <p:ext uri="{BB962C8B-B14F-4D97-AF65-F5344CB8AC3E}">
        <p14:creationId xmlns:p14="http://schemas.microsoft.com/office/powerpoint/2010/main" val="168953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25760"/>
            <a:ext cx="9144000" cy="1143000"/>
          </a:xfrm>
        </p:spPr>
        <p:txBody>
          <a:bodyPr>
            <a:noAutofit/>
          </a:bodyPr>
          <a:lstStyle/>
          <a:p>
            <a:r>
              <a:rPr lang="en-GB" sz="4800" dirty="0">
                <a:latin typeface="Arial Rounded MT Bold" panose="020F0704030504030204" pitchFamily="34" charset="0"/>
              </a:rPr>
              <a:t>What is the perimeter of this regular hexagon?</a:t>
            </a:r>
          </a:p>
        </p:txBody>
      </p:sp>
      <p:pic>
        <p:nvPicPr>
          <p:cNvPr id="4098" name="Picture 2" descr="Image result for regular hexagon clip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11624" y="2276872"/>
            <a:ext cx="4608512" cy="401729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279576" y="2780929"/>
            <a:ext cx="1800200" cy="769441"/>
          </a:xfrm>
          <a:prstGeom prst="rect">
            <a:avLst/>
          </a:prstGeom>
          <a:noFill/>
        </p:spPr>
        <p:txBody>
          <a:bodyPr wrap="square" rtlCol="0">
            <a:spAutoFit/>
          </a:bodyPr>
          <a:lstStyle/>
          <a:p>
            <a:r>
              <a:rPr lang="en-GB" sz="4400" dirty="0">
                <a:latin typeface="SassoonCRInfant" panose="02010503020300020003" pitchFamily="2" charset="0"/>
              </a:rPr>
              <a:t>7cm</a:t>
            </a:r>
          </a:p>
        </p:txBody>
      </p:sp>
      <p:sp>
        <p:nvSpPr>
          <p:cNvPr id="6" name="TextBox 5">
            <a:extLst>
              <a:ext uri="{FF2B5EF4-FFF2-40B4-BE49-F238E27FC236}">
                <a16:creationId xmlns:a16="http://schemas.microsoft.com/office/drawing/2014/main" id="{51C47E01-8F86-6345-9109-2F742BD25DDB}"/>
              </a:ext>
            </a:extLst>
          </p:cNvPr>
          <p:cNvSpPr txBox="1"/>
          <p:nvPr/>
        </p:nvSpPr>
        <p:spPr>
          <a:xfrm>
            <a:off x="4295800" y="1640124"/>
            <a:ext cx="1800200" cy="769441"/>
          </a:xfrm>
          <a:prstGeom prst="rect">
            <a:avLst/>
          </a:prstGeom>
          <a:noFill/>
        </p:spPr>
        <p:txBody>
          <a:bodyPr wrap="square" rtlCol="0">
            <a:spAutoFit/>
          </a:bodyPr>
          <a:lstStyle/>
          <a:p>
            <a:r>
              <a:rPr lang="en-GB" sz="4400" dirty="0">
                <a:latin typeface="SassoonCRInfant" panose="02010503020300020003" pitchFamily="2" charset="0"/>
              </a:rPr>
              <a:t>7cm</a:t>
            </a:r>
          </a:p>
        </p:txBody>
      </p:sp>
      <p:sp>
        <p:nvSpPr>
          <p:cNvPr id="7" name="TextBox 6">
            <a:extLst>
              <a:ext uri="{FF2B5EF4-FFF2-40B4-BE49-F238E27FC236}">
                <a16:creationId xmlns:a16="http://schemas.microsoft.com/office/drawing/2014/main" id="{564E9544-F5AB-4D49-BEDD-6E554F64E5E2}"/>
              </a:ext>
            </a:extLst>
          </p:cNvPr>
          <p:cNvSpPr txBox="1"/>
          <p:nvPr/>
        </p:nvSpPr>
        <p:spPr>
          <a:xfrm>
            <a:off x="6852084" y="2580790"/>
            <a:ext cx="1800200" cy="769441"/>
          </a:xfrm>
          <a:prstGeom prst="rect">
            <a:avLst/>
          </a:prstGeom>
          <a:noFill/>
        </p:spPr>
        <p:txBody>
          <a:bodyPr wrap="square" rtlCol="0">
            <a:spAutoFit/>
          </a:bodyPr>
          <a:lstStyle/>
          <a:p>
            <a:r>
              <a:rPr lang="en-GB" sz="4400" dirty="0">
                <a:latin typeface="SassoonCRInfant" panose="02010503020300020003" pitchFamily="2" charset="0"/>
              </a:rPr>
              <a:t>7cm</a:t>
            </a:r>
          </a:p>
        </p:txBody>
      </p:sp>
      <p:sp>
        <p:nvSpPr>
          <p:cNvPr id="8" name="TextBox 7">
            <a:extLst>
              <a:ext uri="{FF2B5EF4-FFF2-40B4-BE49-F238E27FC236}">
                <a16:creationId xmlns:a16="http://schemas.microsoft.com/office/drawing/2014/main" id="{5D17ABCE-7766-BF41-890C-867C4C795392}"/>
              </a:ext>
            </a:extLst>
          </p:cNvPr>
          <p:cNvSpPr txBox="1"/>
          <p:nvPr/>
        </p:nvSpPr>
        <p:spPr>
          <a:xfrm>
            <a:off x="6852947" y="5059584"/>
            <a:ext cx="1800200" cy="769441"/>
          </a:xfrm>
          <a:prstGeom prst="rect">
            <a:avLst/>
          </a:prstGeom>
          <a:noFill/>
        </p:spPr>
        <p:txBody>
          <a:bodyPr wrap="square" rtlCol="0">
            <a:spAutoFit/>
          </a:bodyPr>
          <a:lstStyle/>
          <a:p>
            <a:r>
              <a:rPr lang="en-GB" sz="4400" dirty="0">
                <a:latin typeface="SassoonCRInfant" panose="02010503020300020003" pitchFamily="2" charset="0"/>
              </a:rPr>
              <a:t>7cm</a:t>
            </a:r>
          </a:p>
        </p:txBody>
      </p:sp>
      <p:sp>
        <p:nvSpPr>
          <p:cNvPr id="9" name="TextBox 8">
            <a:extLst>
              <a:ext uri="{FF2B5EF4-FFF2-40B4-BE49-F238E27FC236}">
                <a16:creationId xmlns:a16="http://schemas.microsoft.com/office/drawing/2014/main" id="{C8F57269-1EFB-2B48-AADF-6D7B5A27FCDD}"/>
              </a:ext>
            </a:extLst>
          </p:cNvPr>
          <p:cNvSpPr txBox="1"/>
          <p:nvPr/>
        </p:nvSpPr>
        <p:spPr>
          <a:xfrm>
            <a:off x="2002318" y="5105624"/>
            <a:ext cx="1800200" cy="769441"/>
          </a:xfrm>
          <a:prstGeom prst="rect">
            <a:avLst/>
          </a:prstGeom>
          <a:noFill/>
        </p:spPr>
        <p:txBody>
          <a:bodyPr wrap="square" rtlCol="0">
            <a:spAutoFit/>
          </a:bodyPr>
          <a:lstStyle/>
          <a:p>
            <a:r>
              <a:rPr lang="en-GB" sz="4400" dirty="0">
                <a:latin typeface="SassoonCRInfant" panose="02010503020300020003" pitchFamily="2" charset="0"/>
              </a:rPr>
              <a:t>7cm</a:t>
            </a:r>
          </a:p>
        </p:txBody>
      </p:sp>
      <p:sp>
        <p:nvSpPr>
          <p:cNvPr id="3" name="TextBox 2">
            <a:extLst>
              <a:ext uri="{FF2B5EF4-FFF2-40B4-BE49-F238E27FC236}">
                <a16:creationId xmlns:a16="http://schemas.microsoft.com/office/drawing/2014/main" id="{68670CF1-3524-9A4A-9F59-6BFE8A54ED77}"/>
              </a:ext>
            </a:extLst>
          </p:cNvPr>
          <p:cNvSpPr txBox="1"/>
          <p:nvPr/>
        </p:nvSpPr>
        <p:spPr>
          <a:xfrm>
            <a:off x="7752184" y="1443210"/>
            <a:ext cx="3474004" cy="646331"/>
          </a:xfrm>
          <a:prstGeom prst="rect">
            <a:avLst/>
          </a:prstGeom>
          <a:noFill/>
        </p:spPr>
        <p:txBody>
          <a:bodyPr wrap="square" rtlCol="0">
            <a:spAutoFit/>
          </a:bodyPr>
          <a:lstStyle/>
          <a:p>
            <a:r>
              <a:rPr lang="en-US" dirty="0"/>
              <a:t>7 + 7 + 7 + 7 + 7 + 7 = 42cm</a:t>
            </a:r>
          </a:p>
          <a:p>
            <a:r>
              <a:rPr lang="en-US" dirty="0"/>
              <a:t>7 x 6 = 42cm </a:t>
            </a:r>
          </a:p>
        </p:txBody>
      </p:sp>
      <p:sp>
        <p:nvSpPr>
          <p:cNvPr id="10" name="TextBox 9">
            <a:extLst>
              <a:ext uri="{FF2B5EF4-FFF2-40B4-BE49-F238E27FC236}">
                <a16:creationId xmlns:a16="http://schemas.microsoft.com/office/drawing/2014/main" id="{C4FD7FED-3798-B747-B670-94C0D9386C75}"/>
              </a:ext>
            </a:extLst>
          </p:cNvPr>
          <p:cNvSpPr txBox="1"/>
          <p:nvPr/>
        </p:nvSpPr>
        <p:spPr>
          <a:xfrm>
            <a:off x="4427400" y="6088559"/>
            <a:ext cx="1800200" cy="769441"/>
          </a:xfrm>
          <a:prstGeom prst="rect">
            <a:avLst/>
          </a:prstGeom>
          <a:noFill/>
        </p:spPr>
        <p:txBody>
          <a:bodyPr wrap="square" rtlCol="0">
            <a:spAutoFit/>
          </a:bodyPr>
          <a:lstStyle/>
          <a:p>
            <a:r>
              <a:rPr lang="en-GB" sz="4400" dirty="0">
                <a:latin typeface="SassoonCRInfant" panose="02010503020300020003" pitchFamily="2" charset="0"/>
              </a:rPr>
              <a:t>7cm</a:t>
            </a:r>
          </a:p>
        </p:txBody>
      </p:sp>
    </p:spTree>
    <p:extLst>
      <p:ext uri="{BB962C8B-B14F-4D97-AF65-F5344CB8AC3E}">
        <p14:creationId xmlns:p14="http://schemas.microsoft.com/office/powerpoint/2010/main" val="751956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25760"/>
            <a:ext cx="9144000" cy="1143000"/>
          </a:xfrm>
        </p:spPr>
        <p:txBody>
          <a:bodyPr>
            <a:noAutofit/>
          </a:bodyPr>
          <a:lstStyle/>
          <a:p>
            <a:r>
              <a:rPr lang="en-GB" sz="4800" dirty="0">
                <a:latin typeface="Arial Rounded MT Bold" panose="020F0704030504030204" pitchFamily="34" charset="0"/>
              </a:rPr>
              <a:t>What is the perimeter of this regular pentagon?</a:t>
            </a:r>
          </a:p>
        </p:txBody>
      </p:sp>
      <p:sp>
        <p:nvSpPr>
          <p:cNvPr id="5" name="TextBox 4"/>
          <p:cNvSpPr txBox="1"/>
          <p:nvPr/>
        </p:nvSpPr>
        <p:spPr>
          <a:xfrm>
            <a:off x="5159896" y="2204914"/>
            <a:ext cx="1800200" cy="769441"/>
          </a:xfrm>
          <a:prstGeom prst="rect">
            <a:avLst/>
          </a:prstGeom>
          <a:noFill/>
        </p:spPr>
        <p:txBody>
          <a:bodyPr wrap="square" rtlCol="0">
            <a:spAutoFit/>
          </a:bodyPr>
          <a:lstStyle/>
          <a:p>
            <a:r>
              <a:rPr lang="en-GB" sz="4400" dirty="0">
                <a:latin typeface="SassoonCRInfant" panose="02010503020300020003" pitchFamily="2" charset="0"/>
              </a:rPr>
              <a:t>11cm</a:t>
            </a:r>
          </a:p>
        </p:txBody>
      </p:sp>
      <p:sp>
        <p:nvSpPr>
          <p:cNvPr id="3" name="Regular Pentagon 2"/>
          <p:cNvSpPr/>
          <p:nvPr/>
        </p:nvSpPr>
        <p:spPr>
          <a:xfrm>
            <a:off x="2135560" y="2054439"/>
            <a:ext cx="4320000" cy="4320000"/>
          </a:xfrm>
          <a:prstGeom prst="pentagon">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514244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25760"/>
            <a:ext cx="9144000" cy="1143000"/>
          </a:xfrm>
        </p:spPr>
        <p:txBody>
          <a:bodyPr>
            <a:noAutofit/>
          </a:bodyPr>
          <a:lstStyle/>
          <a:p>
            <a:r>
              <a:rPr lang="en-GB" sz="4800" dirty="0">
                <a:latin typeface="Arial Rounded MT Bold" panose="020F0704030504030204" pitchFamily="34" charset="0"/>
              </a:rPr>
              <a:t>What is the perimeter of this regular pentagon?</a:t>
            </a:r>
          </a:p>
        </p:txBody>
      </p:sp>
      <p:sp>
        <p:nvSpPr>
          <p:cNvPr id="5" name="TextBox 4"/>
          <p:cNvSpPr txBox="1"/>
          <p:nvPr/>
        </p:nvSpPr>
        <p:spPr>
          <a:xfrm>
            <a:off x="5159896" y="2204914"/>
            <a:ext cx="1800200" cy="769441"/>
          </a:xfrm>
          <a:prstGeom prst="rect">
            <a:avLst/>
          </a:prstGeom>
          <a:noFill/>
        </p:spPr>
        <p:txBody>
          <a:bodyPr wrap="square" rtlCol="0">
            <a:spAutoFit/>
          </a:bodyPr>
          <a:lstStyle/>
          <a:p>
            <a:r>
              <a:rPr lang="en-GB" sz="4400" dirty="0">
                <a:latin typeface="SassoonCRInfant" panose="02010503020300020003" pitchFamily="2" charset="0"/>
              </a:rPr>
              <a:t>11cm</a:t>
            </a:r>
          </a:p>
        </p:txBody>
      </p:sp>
      <p:sp>
        <p:nvSpPr>
          <p:cNvPr id="3" name="Regular Pentagon 2"/>
          <p:cNvSpPr/>
          <p:nvPr/>
        </p:nvSpPr>
        <p:spPr>
          <a:xfrm>
            <a:off x="2135560" y="2054439"/>
            <a:ext cx="4320000" cy="4320000"/>
          </a:xfrm>
          <a:prstGeom prst="pentagon">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846FC806-C1FF-2946-B956-3666AC44D79A}"/>
              </a:ext>
            </a:extLst>
          </p:cNvPr>
          <p:cNvSpPr txBox="1"/>
          <p:nvPr/>
        </p:nvSpPr>
        <p:spPr>
          <a:xfrm>
            <a:off x="6037638" y="4792042"/>
            <a:ext cx="1800200" cy="769441"/>
          </a:xfrm>
          <a:prstGeom prst="rect">
            <a:avLst/>
          </a:prstGeom>
          <a:noFill/>
        </p:spPr>
        <p:txBody>
          <a:bodyPr wrap="square" rtlCol="0">
            <a:spAutoFit/>
          </a:bodyPr>
          <a:lstStyle/>
          <a:p>
            <a:r>
              <a:rPr lang="en-GB" sz="4400" dirty="0">
                <a:latin typeface="SassoonCRInfant" panose="02010503020300020003" pitchFamily="2" charset="0"/>
              </a:rPr>
              <a:t>11cm</a:t>
            </a:r>
          </a:p>
        </p:txBody>
      </p:sp>
      <p:sp>
        <p:nvSpPr>
          <p:cNvPr id="7" name="TextBox 6">
            <a:extLst>
              <a:ext uri="{FF2B5EF4-FFF2-40B4-BE49-F238E27FC236}">
                <a16:creationId xmlns:a16="http://schemas.microsoft.com/office/drawing/2014/main" id="{7586FB3C-9DA6-9F4D-A066-AFA292E286E2}"/>
              </a:ext>
            </a:extLst>
          </p:cNvPr>
          <p:cNvSpPr txBox="1"/>
          <p:nvPr/>
        </p:nvSpPr>
        <p:spPr>
          <a:xfrm>
            <a:off x="1847528" y="2054439"/>
            <a:ext cx="1800200" cy="769441"/>
          </a:xfrm>
          <a:prstGeom prst="rect">
            <a:avLst/>
          </a:prstGeom>
          <a:noFill/>
        </p:spPr>
        <p:txBody>
          <a:bodyPr wrap="square" rtlCol="0">
            <a:spAutoFit/>
          </a:bodyPr>
          <a:lstStyle/>
          <a:p>
            <a:r>
              <a:rPr lang="en-GB" sz="4400" dirty="0">
                <a:latin typeface="SassoonCRInfant" panose="02010503020300020003" pitchFamily="2" charset="0"/>
              </a:rPr>
              <a:t>11cm</a:t>
            </a:r>
          </a:p>
        </p:txBody>
      </p:sp>
      <p:sp>
        <p:nvSpPr>
          <p:cNvPr id="8" name="TextBox 7">
            <a:extLst>
              <a:ext uri="{FF2B5EF4-FFF2-40B4-BE49-F238E27FC236}">
                <a16:creationId xmlns:a16="http://schemas.microsoft.com/office/drawing/2014/main" id="{D2653181-E3EB-4546-938E-D6A4C4AEC11C}"/>
              </a:ext>
            </a:extLst>
          </p:cNvPr>
          <p:cNvSpPr txBox="1"/>
          <p:nvPr/>
        </p:nvSpPr>
        <p:spPr>
          <a:xfrm>
            <a:off x="1091444" y="4932055"/>
            <a:ext cx="1800200" cy="769441"/>
          </a:xfrm>
          <a:prstGeom prst="rect">
            <a:avLst/>
          </a:prstGeom>
          <a:noFill/>
        </p:spPr>
        <p:txBody>
          <a:bodyPr wrap="square" rtlCol="0">
            <a:spAutoFit/>
          </a:bodyPr>
          <a:lstStyle/>
          <a:p>
            <a:r>
              <a:rPr lang="en-GB" sz="4400" dirty="0">
                <a:latin typeface="SassoonCRInfant" panose="02010503020300020003" pitchFamily="2" charset="0"/>
              </a:rPr>
              <a:t>11cm</a:t>
            </a:r>
          </a:p>
        </p:txBody>
      </p:sp>
      <p:sp>
        <p:nvSpPr>
          <p:cNvPr id="10" name="TextBox 9">
            <a:extLst>
              <a:ext uri="{FF2B5EF4-FFF2-40B4-BE49-F238E27FC236}">
                <a16:creationId xmlns:a16="http://schemas.microsoft.com/office/drawing/2014/main" id="{7192B3E8-5951-574C-A601-CEC99CA4076F}"/>
              </a:ext>
            </a:extLst>
          </p:cNvPr>
          <p:cNvSpPr txBox="1"/>
          <p:nvPr/>
        </p:nvSpPr>
        <p:spPr>
          <a:xfrm>
            <a:off x="3505530" y="6140193"/>
            <a:ext cx="1800200" cy="769441"/>
          </a:xfrm>
          <a:prstGeom prst="rect">
            <a:avLst/>
          </a:prstGeom>
          <a:noFill/>
        </p:spPr>
        <p:txBody>
          <a:bodyPr wrap="square" rtlCol="0">
            <a:spAutoFit/>
          </a:bodyPr>
          <a:lstStyle/>
          <a:p>
            <a:r>
              <a:rPr lang="en-GB" sz="4400" dirty="0">
                <a:latin typeface="SassoonCRInfant" panose="02010503020300020003" pitchFamily="2" charset="0"/>
              </a:rPr>
              <a:t>11cm</a:t>
            </a:r>
          </a:p>
        </p:txBody>
      </p:sp>
      <p:sp>
        <p:nvSpPr>
          <p:cNvPr id="11" name="TextBox 10">
            <a:extLst>
              <a:ext uri="{FF2B5EF4-FFF2-40B4-BE49-F238E27FC236}">
                <a16:creationId xmlns:a16="http://schemas.microsoft.com/office/drawing/2014/main" id="{9EC21AD7-07A0-8C4F-8734-0D6F5AFC31DD}"/>
              </a:ext>
            </a:extLst>
          </p:cNvPr>
          <p:cNvSpPr txBox="1"/>
          <p:nvPr/>
        </p:nvSpPr>
        <p:spPr>
          <a:xfrm>
            <a:off x="7601639" y="1597446"/>
            <a:ext cx="3547431" cy="646331"/>
          </a:xfrm>
          <a:prstGeom prst="rect">
            <a:avLst/>
          </a:prstGeom>
          <a:noFill/>
        </p:spPr>
        <p:txBody>
          <a:bodyPr wrap="square" rtlCol="0">
            <a:spAutoFit/>
          </a:bodyPr>
          <a:lstStyle/>
          <a:p>
            <a:r>
              <a:rPr lang="en-US" dirty="0"/>
              <a:t>11 + 11 + 11 + 11 + 11 = 55cm</a:t>
            </a:r>
          </a:p>
          <a:p>
            <a:r>
              <a:rPr lang="en-US" dirty="0"/>
              <a:t>11 x 5 = 55cm </a:t>
            </a:r>
          </a:p>
        </p:txBody>
      </p:sp>
    </p:spTree>
    <p:extLst>
      <p:ext uri="{BB962C8B-B14F-4D97-AF65-F5344CB8AC3E}">
        <p14:creationId xmlns:p14="http://schemas.microsoft.com/office/powerpoint/2010/main" val="14546379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529</Words>
  <Application>Microsoft Macintosh PowerPoint</Application>
  <PresentationFormat>Widescreen</PresentationFormat>
  <Paragraphs>78</Paragraphs>
  <Slides>14</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 Rounded MT Bold</vt:lpstr>
      <vt:lpstr>Calibri</vt:lpstr>
      <vt:lpstr>Calibri Light</vt:lpstr>
      <vt:lpstr>Franklin Gothic Book</vt:lpstr>
      <vt:lpstr>SassoonCRInfant</vt:lpstr>
      <vt:lpstr>Office Theme</vt:lpstr>
      <vt:lpstr>Year 5 Measure Perimeter</vt:lpstr>
      <vt:lpstr>Perimeter – Key message</vt:lpstr>
      <vt:lpstr>PowerPoint Presentation</vt:lpstr>
      <vt:lpstr>PowerPoint Presentation</vt:lpstr>
      <vt:lpstr>PowerPoint Presentation</vt:lpstr>
      <vt:lpstr>What is the perimeter of this regular hexagon?</vt:lpstr>
      <vt:lpstr>What is the perimeter of this regular hexagon?</vt:lpstr>
      <vt:lpstr>What is the perimeter of this regular pentagon?</vt:lpstr>
      <vt:lpstr>What is the perimeter of this regular pentagon?</vt:lpstr>
      <vt:lpstr>PowerPoint Presentation</vt:lpstr>
      <vt:lpstr>PowerPoint Presentation</vt:lpstr>
      <vt:lpstr>This regular hexagon has a perimeter of 54cm. </vt:lpstr>
      <vt:lpstr>This regular hexagon has a perimeter of 54cm.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5 Measure Volume</dc:title>
  <dc:creator>Benjamin Hunt</dc:creator>
  <cp:lastModifiedBy>Benjamin Hunt</cp:lastModifiedBy>
  <cp:revision>2</cp:revision>
  <dcterms:created xsi:type="dcterms:W3CDTF">2020-05-05T15:35:37Z</dcterms:created>
  <dcterms:modified xsi:type="dcterms:W3CDTF">2020-05-11T12:26:44Z</dcterms:modified>
</cp:coreProperties>
</file>