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92" r:id="rId2"/>
    <p:sldId id="393" r:id="rId3"/>
    <p:sldId id="406" r:id="rId4"/>
    <p:sldId id="388" r:id="rId5"/>
    <p:sldId id="297" r:id="rId6"/>
    <p:sldId id="305" r:id="rId7"/>
    <p:sldId id="306" r:id="rId8"/>
    <p:sldId id="314" r:id="rId9"/>
    <p:sldId id="414" r:id="rId10"/>
    <p:sldId id="316" r:id="rId11"/>
    <p:sldId id="4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/>
  </p:normalViewPr>
  <p:slideViewPr>
    <p:cSldViewPr snapToGrid="0" snapToObjects="1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2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nuisance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1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5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explored this spelling pattern earlier in the year (autumn) but children need to become more confident using this spelling pattern correctly in their writing.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7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how the fronted adverbial can be moved around.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0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Chn</a:t>
            </a:r>
            <a:r>
              <a:rPr lang="en-GB" dirty="0"/>
              <a:t> have a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9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Performance not </a:t>
            </a:r>
            <a:r>
              <a:rPr lang="en-GB" dirty="0" err="1"/>
              <a:t>preformance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6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vegetable</a:t>
            </a:r>
          </a:p>
          <a:p>
            <a:pPr marL="0" indent="0" algn="ctr"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A plant or part of a plant used as food.</a:t>
            </a:r>
            <a:endParaRPr lang="en-GB" sz="72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oup of items on a table&#10;&#10;Description automatically generated">
            <a:extLst>
              <a:ext uri="{FF2B5EF4-FFF2-40B4-BE49-F238E27FC236}">
                <a16:creationId xmlns:a16="http://schemas.microsoft.com/office/drawing/2014/main" id="{05BA8006-696D-0344-BF77-F103F5359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846" y="2358585"/>
            <a:ext cx="2634323" cy="17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Spot the error!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Be prepared to explain and correct it…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 err="1">
                <a:latin typeface="SassoonCRInfant" panose="02010503020300020003" pitchFamily="2" charset="0"/>
              </a:rPr>
              <a:t>newsance</a:t>
            </a:r>
            <a:endParaRPr lang="en-GB" sz="7200" dirty="0">
              <a:latin typeface="SassoonCRInfant" panose="02010503020300020003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533900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5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5AB2D4-4947-9E4D-9CE8-C3D5A370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8" t="71111" r="20284" b="14321"/>
          <a:stretch/>
        </p:blipFill>
        <p:spPr>
          <a:xfrm>
            <a:off x="460309" y="2815166"/>
            <a:ext cx="4577741" cy="1227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E87496-EEE8-3046-9F2C-E29B24966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8" t="5926" r="10225" b="28147"/>
          <a:stretch/>
        </p:blipFill>
        <p:spPr>
          <a:xfrm>
            <a:off x="5401733" y="198834"/>
            <a:ext cx="6036351" cy="64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4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BD5426-A8FF-DA43-AE66-093E4804B247}"/>
              </a:ext>
            </a:extLst>
          </p:cNvPr>
          <p:cNvSpPr txBox="1">
            <a:spLocks/>
          </p:cNvSpPr>
          <p:nvPr/>
        </p:nvSpPr>
        <p:spPr>
          <a:xfrm>
            <a:off x="1523999" y="1600201"/>
            <a:ext cx="9681275" cy="455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vehicle</a:t>
            </a:r>
          </a:p>
          <a:p>
            <a:pPr marL="0" indent="0" algn="ctr">
              <a:buFont typeface="Wingdings 3" charset="2"/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GB" sz="6600" baseline="30000" dirty="0">
                <a:latin typeface="Arial Rounded MT Bold" panose="020F0704030504030204" pitchFamily="34" charset="0"/>
              </a:rPr>
              <a:t>Used for transporting people or goods.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79B905D-3741-F14F-A200-1C435D4263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099"/>
          <a:stretch/>
        </p:blipFill>
        <p:spPr>
          <a:xfrm>
            <a:off x="9120336" y="2039772"/>
            <a:ext cx="3026457" cy="20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59" y="0"/>
            <a:ext cx="9154341" cy="1143000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Year 5/6 word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89240"/>
            <a:ext cx="705187" cy="1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679745"/>
            <a:ext cx="1547664" cy="11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BD5426-A8FF-DA43-AE66-093E4804B247}"/>
              </a:ext>
            </a:extLst>
          </p:cNvPr>
          <p:cNvSpPr txBox="1">
            <a:spLocks/>
          </p:cNvSpPr>
          <p:nvPr/>
        </p:nvSpPr>
        <p:spPr>
          <a:xfrm>
            <a:off x="1524000" y="1600201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11300" dirty="0">
                <a:latin typeface="Arial Rounded MT Bold" panose="020F0704030504030204" pitchFamily="34" charset="0"/>
              </a:rPr>
              <a:t>yacht</a:t>
            </a:r>
          </a:p>
          <a:p>
            <a:pPr marL="0" indent="0" algn="ctr">
              <a:buFont typeface="Wingdings 3" charset="2"/>
              <a:buNone/>
            </a:pPr>
            <a:endParaRPr lang="en-GB" sz="5400" dirty="0">
              <a:latin typeface="Arial Rounded MT Bold" panose="020F070403050403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GB" sz="5400" dirty="0">
                <a:latin typeface="Arial Rounded MT Bold" panose="020F0704030504030204" pitchFamily="34" charset="0"/>
              </a:rPr>
              <a:t>A medium-sized sailing boat equipped for cruising or racing.</a:t>
            </a:r>
            <a:endParaRPr lang="en-GB" sz="7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A blue and white boat sitting next to a body of water&#10;&#10;Description automatically generated">
            <a:extLst>
              <a:ext uri="{FF2B5EF4-FFF2-40B4-BE49-F238E27FC236}">
                <a16:creationId xmlns:a16="http://schemas.microsoft.com/office/drawing/2014/main" id="{A9A4530B-FFB8-5245-A9E6-97BA2C324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001" y="1511921"/>
            <a:ext cx="3967999" cy="20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A992EB4-DF09-F74A-B0F6-C3362B1EEB27}"/>
              </a:ext>
            </a:extLst>
          </p:cNvPr>
          <p:cNvSpPr/>
          <p:nvPr/>
        </p:nvSpPr>
        <p:spPr>
          <a:xfrm>
            <a:off x="1100138" y="685800"/>
            <a:ext cx="9744075" cy="464343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 Rounded MT Bold" panose="020F0704030504030204" pitchFamily="34" charset="77"/>
              </a:rPr>
              <a:t>Can you think of any words that have end with ‘</a:t>
            </a:r>
            <a:r>
              <a:rPr lang="en-US" sz="4400" dirty="0" err="1">
                <a:latin typeface="Arial Rounded MT Bold" panose="020F0704030504030204" pitchFamily="34" charset="77"/>
              </a:rPr>
              <a:t>ance</a:t>
            </a:r>
            <a:r>
              <a:rPr lang="en-US" sz="4400" dirty="0">
                <a:latin typeface="Arial Rounded MT Bold" panose="020F0704030504030204" pitchFamily="34" charset="77"/>
              </a:rPr>
              <a:t>’ or ‘</a:t>
            </a:r>
            <a:r>
              <a:rPr lang="en-US" sz="4400" dirty="0" err="1">
                <a:latin typeface="Arial Rounded MT Bold" panose="020F0704030504030204" pitchFamily="34" charset="77"/>
              </a:rPr>
              <a:t>ancy</a:t>
            </a:r>
            <a:r>
              <a:rPr lang="en-US" sz="4400" dirty="0">
                <a:latin typeface="Arial Rounded MT Bold" panose="020F0704030504030204" pitchFamily="34" charset="77"/>
              </a:rPr>
              <a:t>’?</a:t>
            </a:r>
          </a:p>
        </p:txBody>
      </p:sp>
    </p:spTree>
    <p:extLst>
      <p:ext uri="{BB962C8B-B14F-4D97-AF65-F5344CB8AC3E}">
        <p14:creationId xmlns:p14="http://schemas.microsoft.com/office/powerpoint/2010/main" val="15714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60" y="1856"/>
            <a:ext cx="673224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0"/>
            <a:ext cx="3600400" cy="6858000"/>
          </a:xfrm>
        </p:spPr>
        <p:txBody>
          <a:bodyPr>
            <a:noAutofit/>
          </a:bodyPr>
          <a:lstStyle/>
          <a:p>
            <a:pPr lvl="0"/>
            <a:r>
              <a:rPr lang="en-GB" sz="2400" dirty="0">
                <a:latin typeface="SassoonCRInfant" panose="02010503020300020003" pitchFamily="2" charset="0"/>
              </a:rPr>
              <a:t>significance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elegance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extravagance</a:t>
            </a:r>
          </a:p>
          <a:p>
            <a:r>
              <a:rPr lang="en-GB" sz="2400" dirty="0">
                <a:latin typeface="SassoonCRInfant" panose="02010503020300020003" pitchFamily="2" charset="0"/>
              </a:rPr>
              <a:t>hesitance / hesitancy 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vibrancy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reluctance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vacancy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relevance/ irrelevance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performance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disturbance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importance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advance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guidance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finance  </a:t>
            </a:r>
          </a:p>
          <a:p>
            <a:pPr lvl="0"/>
            <a:r>
              <a:rPr lang="en-GB" sz="2400" dirty="0">
                <a:latin typeface="SassoonCRInfant" panose="02010503020300020003" pitchFamily="2" charset="0"/>
              </a:rPr>
              <a:t>nuisance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97" y="2636912"/>
            <a:ext cx="4044349" cy="380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Some of the –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–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r>
              <a:rPr lang="en-GB" dirty="0">
                <a:latin typeface="Arial Rounded MT Bold" panose="020F0704030504030204" pitchFamily="34" charset="0"/>
              </a:rPr>
              <a:t> words can be used as 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SassoonCRInfant" panose="02010503020300020003" pitchFamily="2" charset="0"/>
              </a:rPr>
              <a:t>with + reluctance</a:t>
            </a:r>
          </a:p>
          <a:p>
            <a:pPr marL="0" indent="0">
              <a:buNone/>
            </a:pPr>
            <a:endParaRPr lang="en-GB" sz="40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000" dirty="0">
                <a:latin typeface="SassoonCRInfant" panose="02010503020300020003" pitchFamily="2" charset="0"/>
              </a:rPr>
              <a:t>With reluctance, Zara went to school.</a:t>
            </a:r>
          </a:p>
          <a:p>
            <a:pPr marL="0" indent="0">
              <a:buNone/>
            </a:pPr>
            <a:endParaRPr lang="en-GB" sz="40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000" dirty="0">
                <a:latin typeface="SassoonCRInfant" panose="02010503020300020003" pitchFamily="2" charset="0"/>
              </a:rPr>
              <a:t>Zara went to school with reluctance. 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9218" name="Picture 2" descr="Image result for chalkboar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54" y="1418790"/>
            <a:ext cx="2098947" cy="16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Some of the –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–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r>
              <a:rPr lang="en-GB" dirty="0">
                <a:latin typeface="Arial Rounded MT Bold" panose="020F0704030504030204" pitchFamily="34" charset="0"/>
              </a:rPr>
              <a:t> words can be used as adverbs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SassoonCRInfant" panose="02010503020300020003" pitchFamily="2" charset="0"/>
              </a:rPr>
              <a:t>with + elegance</a:t>
            </a:r>
          </a:p>
          <a:p>
            <a:pPr marL="0" indent="0">
              <a:buNone/>
            </a:pPr>
            <a:endParaRPr lang="en-GB" sz="40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000" dirty="0">
                <a:latin typeface="SassoonCRInfant" panose="02010503020300020003" pitchFamily="2" charset="0"/>
              </a:rPr>
              <a:t>With elegance, the dancer performed.</a:t>
            </a:r>
          </a:p>
          <a:p>
            <a:pPr marL="0" indent="0">
              <a:buNone/>
            </a:pPr>
            <a:endParaRPr lang="en-GB" sz="40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000" dirty="0">
                <a:latin typeface="SassoonCRInfant" panose="02010503020300020003" pitchFamily="2" charset="0"/>
              </a:rPr>
              <a:t>The dancer performed with elegance.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42" name="Picture 2" descr="Image result for danc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366160"/>
            <a:ext cx="1719709" cy="16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Spot the error!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Be prepared to explain and correct it…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 err="1">
                <a:latin typeface="SassoonCRInfant" panose="02010503020300020003" pitchFamily="2" charset="0"/>
              </a:rPr>
              <a:t>preformance</a:t>
            </a:r>
            <a:endParaRPr lang="en-GB" sz="7200" dirty="0">
              <a:latin typeface="SassoonCRInfant" panose="02010503020300020003" pitchFamily="2" charset="0"/>
            </a:endParaRPr>
          </a:p>
        </p:txBody>
      </p:sp>
      <p:pic>
        <p:nvPicPr>
          <p:cNvPr id="11266" name="Picture 2" descr="Image result for performan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085185"/>
            <a:ext cx="1858332" cy="16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-</a:t>
            </a:r>
            <a:r>
              <a:rPr lang="en-GB" dirty="0" err="1">
                <a:latin typeface="Arial Rounded MT Bold" panose="020F0704030504030204" pitchFamily="34" charset="0"/>
              </a:rPr>
              <a:t>ance</a:t>
            </a:r>
            <a:r>
              <a:rPr lang="en-GB" dirty="0">
                <a:latin typeface="Arial Rounded MT Bold" panose="020F0704030504030204" pitchFamily="34" charset="0"/>
              </a:rPr>
              <a:t> and -</a:t>
            </a:r>
            <a:r>
              <a:rPr lang="en-GB" dirty="0" err="1">
                <a:latin typeface="Arial Rounded MT Bold" panose="020F0704030504030204" pitchFamily="34" charset="0"/>
              </a:rPr>
              <a:t>ancy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Spot the error!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Be prepared to explain and correct it…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7200" dirty="0" err="1">
                <a:latin typeface="SassoonCRInfant" panose="02010503020300020003" pitchFamily="2" charset="0"/>
              </a:rPr>
              <a:t>giudance</a:t>
            </a:r>
            <a:endParaRPr lang="en-GB" sz="7200" dirty="0">
              <a:latin typeface="SassoonCRInfant" panose="02010503020300020003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641359"/>
            <a:ext cx="2088232" cy="197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3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{A47A6DA6-F01C-EB4B-BE75-A910C80A5774}tf10001062</Template>
  <TotalTime>1578</TotalTime>
  <Words>260</Words>
  <Application>Microsoft Office PowerPoint</Application>
  <PresentationFormat>Widescreen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Year 5/6 word list</vt:lpstr>
      <vt:lpstr>Year 5/6 word list</vt:lpstr>
      <vt:lpstr>Year 5/6 word list</vt:lpstr>
      <vt:lpstr>PowerPoint Presentation</vt:lpstr>
      <vt:lpstr>-ance and -ancy </vt:lpstr>
      <vt:lpstr>Some of the –ance and –ancy words can be used as adverbs</vt:lpstr>
      <vt:lpstr>Some of the –ance and –ancy words can be used as adverbs</vt:lpstr>
      <vt:lpstr>-ance and -ancy</vt:lpstr>
      <vt:lpstr>-ance and -ancy</vt:lpstr>
      <vt:lpstr>-ance and -ancy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–ible and –able </dc:title>
  <dc:creator>Microsoft Office User</dc:creator>
  <cp:lastModifiedBy>Abigail Nicholls</cp:lastModifiedBy>
  <cp:revision>39</cp:revision>
  <dcterms:created xsi:type="dcterms:W3CDTF">2020-04-15T13:53:23Z</dcterms:created>
  <dcterms:modified xsi:type="dcterms:W3CDTF">2020-06-23T08:00:02Z</dcterms:modified>
</cp:coreProperties>
</file>