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92" r:id="rId2"/>
    <p:sldId id="393" r:id="rId3"/>
    <p:sldId id="406" r:id="rId4"/>
    <p:sldId id="388" r:id="rId5"/>
    <p:sldId id="407" r:id="rId6"/>
    <p:sldId id="408" r:id="rId7"/>
    <p:sldId id="409" r:id="rId8"/>
    <p:sldId id="342" r:id="rId9"/>
    <p:sldId id="411" r:id="rId10"/>
    <p:sldId id="41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7"/>
  </p:normalViewPr>
  <p:slideViewPr>
    <p:cSldViewPr snapToGrid="0" snapToObjects="1">
      <p:cViewPr>
        <p:scale>
          <a:sx n="65" d="100"/>
          <a:sy n="65" d="100"/>
        </p:scale>
        <p:origin x="64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2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wordsearch</a:t>
            </a:r>
            <a:r>
              <a:rPr lang="en-US" dirty="0"/>
              <a:t> for children to complete to consolidate their learning of –</a:t>
            </a:r>
            <a:r>
              <a:rPr lang="en-US" dirty="0" err="1"/>
              <a:t>cial</a:t>
            </a:r>
            <a:r>
              <a:rPr lang="en-US" dirty="0"/>
              <a:t> and –</a:t>
            </a:r>
            <a:r>
              <a:rPr lang="en-US" dirty="0" err="1"/>
              <a:t>tial</a:t>
            </a:r>
            <a:r>
              <a:rPr lang="en-US" dirty="0"/>
              <a:t> spelling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5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explored this spelling pattern earlier in the year (spring) but children need to become more confident using this spelling pattern correctly in their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general rule which will help children identify if a word should end in –</a:t>
            </a:r>
            <a:r>
              <a:rPr lang="en-US" dirty="0" err="1"/>
              <a:t>cial</a:t>
            </a:r>
            <a:r>
              <a:rPr lang="en-US" dirty="0"/>
              <a:t> or –</a:t>
            </a:r>
            <a:r>
              <a:rPr lang="en-US" dirty="0" err="1"/>
              <a:t>tial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explored this spelling pattern earlier in the year (spring) but children need to become more confident using this spelling pattern correctly in their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endings for each of the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endings for each of the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temperature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A measure of how hot or cold something is.</a:t>
            </a:r>
            <a:endParaRPr lang="en-GB" sz="72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3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ABC68C-54B3-654C-AD52-EB8B870C2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2945" r="31624" b="4586"/>
          <a:stretch/>
        </p:blipFill>
        <p:spPr bwMode="auto">
          <a:xfrm>
            <a:off x="723627" y="5873858"/>
            <a:ext cx="10481647" cy="9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023F2-14D1-9A46-A038-0E66A2F89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8" t="7472" r="35985" b="19019"/>
          <a:stretch/>
        </p:blipFill>
        <p:spPr bwMode="auto">
          <a:xfrm>
            <a:off x="3066267" y="168764"/>
            <a:ext cx="5796366" cy="570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BD5426-A8FF-DA43-AE66-093E4804B247}"/>
              </a:ext>
            </a:extLst>
          </p:cNvPr>
          <p:cNvSpPr txBox="1">
            <a:spLocks/>
          </p:cNvSpPr>
          <p:nvPr/>
        </p:nvSpPr>
        <p:spPr>
          <a:xfrm>
            <a:off x="1524000" y="1600201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twelfth</a:t>
            </a:r>
          </a:p>
          <a:p>
            <a:pPr marL="0" indent="0" algn="ctr">
              <a:buFont typeface="Wingdings 3" charset="2"/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12</a:t>
            </a:r>
            <a:r>
              <a:rPr lang="en-GB" sz="5400" baseline="30000" dirty="0">
                <a:latin typeface="Arial Rounded MT Bold" panose="020F0704030504030204" pitchFamily="34" charset="0"/>
              </a:rPr>
              <a:t>th</a:t>
            </a:r>
          </a:p>
          <a:p>
            <a:pPr marL="0" indent="0" algn="ctr">
              <a:buFont typeface="Wingdings 3" charset="2"/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Coming after the eleventh in a number sequence etc.</a:t>
            </a:r>
            <a:endParaRPr lang="en-GB" sz="5400" baseline="30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4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BD5426-A8FF-DA43-AE66-093E4804B247}"/>
              </a:ext>
            </a:extLst>
          </p:cNvPr>
          <p:cNvSpPr txBox="1">
            <a:spLocks/>
          </p:cNvSpPr>
          <p:nvPr/>
        </p:nvSpPr>
        <p:spPr>
          <a:xfrm>
            <a:off x="1524000" y="1600201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variety</a:t>
            </a:r>
          </a:p>
          <a:p>
            <a:pPr marL="0" indent="0" algn="ctr">
              <a:buFont typeface="Wingdings 3" charset="2"/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Having different forms or types.</a:t>
            </a:r>
          </a:p>
          <a:p>
            <a:pPr marL="0" indent="0" algn="ctr">
              <a:buFont typeface="Wingdings 3" charset="2"/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Diversity</a:t>
            </a:r>
            <a:endParaRPr lang="en-GB" sz="7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5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100138" y="68580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have end with ‘</a:t>
            </a:r>
            <a:r>
              <a:rPr lang="en-US" sz="4400" dirty="0" err="1">
                <a:latin typeface="Arial Rounded MT Bold" panose="020F0704030504030204" pitchFamily="34" charset="77"/>
              </a:rPr>
              <a:t>cial</a:t>
            </a:r>
            <a:r>
              <a:rPr lang="en-US" sz="4400" dirty="0">
                <a:latin typeface="Arial Rounded MT Bold" panose="020F0704030504030204" pitchFamily="34" charset="77"/>
              </a:rPr>
              <a:t>’ or ‘</a:t>
            </a:r>
            <a:r>
              <a:rPr lang="en-US" sz="4400" dirty="0" err="1">
                <a:latin typeface="Arial Rounded MT Bold" panose="020F0704030504030204" pitchFamily="34" charset="77"/>
              </a:rPr>
              <a:t>tial</a:t>
            </a:r>
            <a:r>
              <a:rPr lang="en-US" sz="4400" dirty="0">
                <a:latin typeface="Arial Rounded MT Bold" panose="020F0704030504030204" pitchFamily="34" charset="77"/>
              </a:rPr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15714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1F7B73-58F1-314C-B81D-3006BD4C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 Rounded MT Bold" panose="020F0704030504030204" pitchFamily="34" charset="0"/>
              </a:rPr>
              <a:t>Words that end with –</a:t>
            </a:r>
            <a:r>
              <a:rPr lang="en-GB" b="1" dirty="0" err="1">
                <a:latin typeface="Arial Rounded MT Bold" panose="020F0704030504030204" pitchFamily="34" charset="0"/>
              </a:rPr>
              <a:t>cial</a:t>
            </a:r>
            <a:r>
              <a:rPr lang="en-GB" b="1" dirty="0">
                <a:latin typeface="Arial Rounded MT Bold" panose="020F0704030504030204" pitchFamily="34" charset="0"/>
              </a:rPr>
              <a:t> and –</a:t>
            </a:r>
            <a:r>
              <a:rPr lang="en-GB" b="1" dirty="0" err="1">
                <a:latin typeface="Arial Rounded MT Bold" panose="020F0704030504030204" pitchFamily="34" charset="0"/>
              </a:rPr>
              <a:t>tial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ADB3F-B15D-DC44-A5B2-A8F8C8E6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If the letter before the suffix ends with a vowel (a, e, </a:t>
            </a:r>
            <a:r>
              <a:rPr lang="en-GB" sz="3600" dirty="0" err="1">
                <a:latin typeface="Arial Rounded MT Bold" panose="020F0704030504030204" pitchFamily="34" charset="0"/>
              </a:rPr>
              <a:t>i</a:t>
            </a:r>
            <a:r>
              <a:rPr lang="en-GB" sz="3600" dirty="0">
                <a:latin typeface="Arial Rounded MT Bold" panose="020F0704030504030204" pitchFamily="34" charset="0"/>
              </a:rPr>
              <a:t>, o, u), then it’s –</a:t>
            </a:r>
            <a:r>
              <a:rPr lang="en-GB" sz="3600" dirty="0" err="1">
                <a:latin typeface="Arial Rounded MT Bold" panose="020F0704030504030204" pitchFamily="34" charset="0"/>
              </a:rPr>
              <a:t>cial</a:t>
            </a:r>
            <a:r>
              <a:rPr lang="en-GB" sz="3600" dirty="0">
                <a:latin typeface="Arial Rounded MT Bold" panose="020F0704030504030204" pitchFamily="34" charset="0"/>
              </a:rPr>
              <a:t>.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If the letter before the suffix ends with a consonant, then it’s –</a:t>
            </a:r>
            <a:r>
              <a:rPr lang="en-GB" sz="3600" dirty="0" err="1">
                <a:latin typeface="Arial Rounded MT Bold" panose="020F0704030504030204" pitchFamily="34" charset="0"/>
              </a:rPr>
              <a:t>tial</a:t>
            </a:r>
            <a:r>
              <a:rPr lang="en-GB" sz="3600" dirty="0">
                <a:latin typeface="Arial Rounded MT Bold" panose="020F0704030504030204" pitchFamily="34" charset="0"/>
              </a:rPr>
              <a:t>.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As usual, there are words that break this rule!</a:t>
            </a:r>
          </a:p>
        </p:txBody>
      </p:sp>
    </p:spTree>
    <p:extLst>
      <p:ext uri="{BB962C8B-B14F-4D97-AF65-F5344CB8AC3E}">
        <p14:creationId xmlns:p14="http://schemas.microsoft.com/office/powerpoint/2010/main" val="35502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00F303-5DD2-664D-A1A1-0CFADCB2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226" y="0"/>
            <a:ext cx="5209548" cy="1143000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Arial Rounded MT Bold" panose="020F0704030504030204" pitchFamily="34" charset="77"/>
              </a:rPr>
              <a:t>-</a:t>
            </a:r>
            <a:r>
              <a:rPr lang="en-GB" sz="6000" b="1" dirty="0" err="1">
                <a:latin typeface="Arial Rounded MT Bold" panose="020F0704030504030204" pitchFamily="34" charset="77"/>
              </a:rPr>
              <a:t>cial</a:t>
            </a:r>
            <a:r>
              <a:rPr lang="en-GB" sz="6000" b="1" dirty="0">
                <a:latin typeface="Arial Rounded MT Bold" panose="020F0704030504030204" pitchFamily="34" charset="77"/>
              </a:rPr>
              <a:t> and -</a:t>
            </a:r>
            <a:r>
              <a:rPr lang="en-GB" sz="6000" b="1" dirty="0" err="1">
                <a:latin typeface="Arial Rounded MT Bold" panose="020F0704030504030204" pitchFamily="34" charset="77"/>
              </a:rPr>
              <a:t>tial</a:t>
            </a:r>
            <a:endParaRPr lang="en-GB" sz="6000" b="1"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A04155B-EE85-8343-B81F-B41D48EA4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04010"/>
              </p:ext>
            </p:extLst>
          </p:nvPr>
        </p:nvGraphicFramePr>
        <p:xfrm>
          <a:off x="1703512" y="1412776"/>
          <a:ext cx="878497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cial</a:t>
                      </a:r>
                      <a:endParaRPr lang="en-GB" sz="4800" dirty="0">
                        <a:solidFill>
                          <a:schemeClr val="tx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tial</a:t>
                      </a:r>
                      <a:endParaRPr lang="en-GB" sz="4800" dirty="0">
                        <a:solidFill>
                          <a:schemeClr val="tx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special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beneficial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crucial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financial 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facial 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official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social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confidential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initial</a:t>
                      </a: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influential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 </a:t>
                      </a:r>
                    </a:p>
                    <a:p>
                      <a:pPr algn="ctr"/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substantial</a:t>
                      </a:r>
                    </a:p>
                    <a:p>
                      <a:pPr algn="ctr"/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residential </a:t>
                      </a:r>
                    </a:p>
                    <a:p>
                      <a:pPr algn="ctr"/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potential</a:t>
                      </a:r>
                    </a:p>
                    <a:p>
                      <a:pPr algn="ctr"/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77"/>
                        </a:rPr>
                        <a:t>essential </a:t>
                      </a:r>
                      <a:endParaRPr lang="en-GB" sz="4000" dirty="0">
                        <a:solidFill>
                          <a:schemeClr val="tx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09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57FA-99A3-5548-A832-79F12FDE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738" y="0"/>
            <a:ext cx="4370524" cy="1143000"/>
          </a:xfrm>
        </p:spPr>
        <p:txBody>
          <a:bodyPr/>
          <a:lstStyle/>
          <a:p>
            <a:r>
              <a:rPr lang="en-GB" sz="2800" dirty="0">
                <a:latin typeface="Arial Rounded MT Bold" panose="020F0704030504030204" pitchFamily="34" charset="0"/>
              </a:rPr>
              <a:t>-</a:t>
            </a:r>
            <a:r>
              <a:rPr lang="en-GB" sz="2800" dirty="0" err="1">
                <a:latin typeface="Arial Rounded MT Bold" panose="020F0704030504030204" pitchFamily="34" charset="0"/>
              </a:rPr>
              <a:t>cial</a:t>
            </a:r>
            <a:r>
              <a:rPr lang="en-GB" sz="2800" dirty="0">
                <a:latin typeface="Arial Rounded MT Bold" panose="020F0704030504030204" pitchFamily="34" charset="0"/>
              </a:rPr>
              <a:t> and –</a:t>
            </a:r>
            <a:r>
              <a:rPr lang="en-GB" sz="2800" dirty="0" err="1">
                <a:latin typeface="Arial Rounded MT Bold" panose="020F0704030504030204" pitchFamily="34" charset="0"/>
              </a:rPr>
              <a:t>tial</a:t>
            </a:r>
            <a:r>
              <a:rPr lang="en-GB" sz="2800" dirty="0">
                <a:latin typeface="Arial Rounded MT Bold" panose="020F0704030504030204" pitchFamily="34" charset="0"/>
              </a:rPr>
              <a:t>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C034-5DC1-814B-8EDF-A7A1938C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8322"/>
            <a:ext cx="12042183" cy="6399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special ______________________________________________________________________________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beneficial 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crucial ______________________________________________________________________________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financial 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facial _______________________________________________________________________________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official ______________________________________________________________________________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social _______________________________________________________________________________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confidential 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initial _______________________________________________________________________________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influential 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substantial 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residential 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potential _____________________________________________________________________________</a:t>
            </a:r>
          </a:p>
          <a:p>
            <a:pPr marL="0" indent="0">
              <a:buNone/>
            </a:pPr>
            <a:r>
              <a:rPr lang="en-GB" sz="2200" dirty="0">
                <a:latin typeface="SassoonCRInfant" panose="02010503020300020003" pitchFamily="2" charset="0"/>
              </a:rPr>
              <a:t>essential _____________________________________________________________________________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0111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08" y="-21842"/>
            <a:ext cx="2488601" cy="6879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>
                <a:latin typeface="Arial Rounded MT Bold" panose="020F0704030504030204" pitchFamily="34" charset="77"/>
              </a:rPr>
              <a:t>-</a:t>
            </a:r>
            <a:r>
              <a:rPr lang="en-GB" sz="2400" b="1" u="sng" dirty="0" err="1">
                <a:latin typeface="Arial Rounded MT Bold" panose="020F0704030504030204" pitchFamily="34" charset="77"/>
              </a:rPr>
              <a:t>cial</a:t>
            </a:r>
            <a:r>
              <a:rPr lang="en-GB" sz="2400" b="1" u="sng" dirty="0">
                <a:latin typeface="Arial Rounded MT Bold" panose="020F0704030504030204" pitchFamily="34" charset="77"/>
              </a:rPr>
              <a:t> or –</a:t>
            </a:r>
            <a:r>
              <a:rPr lang="en-GB" sz="2400" b="1" u="sng" dirty="0" err="1">
                <a:latin typeface="Arial Rounded MT Bold" panose="020F0704030504030204" pitchFamily="34" charset="77"/>
              </a:rPr>
              <a:t>tial</a:t>
            </a:r>
            <a:r>
              <a:rPr lang="en-GB" sz="2400" b="1" u="sng" dirty="0">
                <a:latin typeface="Arial Rounded MT Bold" panose="020F0704030504030204" pitchFamily="34" charset="77"/>
              </a:rPr>
              <a:t>?</a:t>
            </a: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Benefi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Essen </a:t>
            </a: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Cru</a:t>
            </a: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Confiden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Poten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Finan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Fa</a:t>
            </a: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Substan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Offi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So</a:t>
            </a: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Ini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Influen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Residen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 err="1">
                <a:latin typeface="Arial Rounded MT Bold" panose="020F0704030504030204" pitchFamily="34" charset="77"/>
              </a:rPr>
              <a:t>Spe</a:t>
            </a:r>
            <a:endParaRPr lang="en-GB" sz="2400" dirty="0">
              <a:latin typeface="Arial Rounded MT Bold" panose="020F0704030504030204" pitchFamily="34" charset="77"/>
            </a:endParaRPr>
          </a:p>
        </p:txBody>
      </p:sp>
      <p:pic>
        <p:nvPicPr>
          <p:cNvPr id="5" name="Picture 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A819B811-AE50-5441-9A6D-B5C59A67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261" y="279400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2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08" y="-21842"/>
            <a:ext cx="2766896" cy="7217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>
                <a:latin typeface="Arial Rounded MT Bold" panose="020F0704030504030204" pitchFamily="34" charset="77"/>
              </a:rPr>
              <a:t>-</a:t>
            </a:r>
            <a:r>
              <a:rPr lang="en-GB" sz="2400" b="1" u="sng" dirty="0" err="1">
                <a:latin typeface="Arial Rounded MT Bold" panose="020F0704030504030204" pitchFamily="34" charset="77"/>
              </a:rPr>
              <a:t>cial</a:t>
            </a:r>
            <a:r>
              <a:rPr lang="en-GB" sz="2400" b="1" u="sng" dirty="0">
                <a:latin typeface="Arial Rounded MT Bold" panose="020F0704030504030204" pitchFamily="34" charset="77"/>
              </a:rPr>
              <a:t> or –</a:t>
            </a:r>
            <a:r>
              <a:rPr lang="en-GB" sz="2400" b="1" u="sng" dirty="0" err="1">
                <a:latin typeface="Arial Rounded MT Bold" panose="020F0704030504030204" pitchFamily="34" charset="77"/>
              </a:rPr>
              <a:t>tial</a:t>
            </a:r>
            <a:r>
              <a:rPr lang="en-GB" sz="2400" b="1" u="sng" dirty="0">
                <a:latin typeface="Arial Rounded MT Bold" panose="020F0704030504030204" pitchFamily="34" charset="77"/>
              </a:rPr>
              <a:t>?</a:t>
            </a: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Benefi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Essen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Cru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Confiden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Poten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Finan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Fa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Substan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Offi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So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Ini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Influen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Residen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tial</a:t>
            </a: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Spe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cial</a:t>
            </a:r>
          </a:p>
        </p:txBody>
      </p:sp>
      <p:pic>
        <p:nvPicPr>
          <p:cNvPr id="5" name="Picture 4" descr="A picture containing food, doughnut&#10;&#10;Description automatically generated">
            <a:extLst>
              <a:ext uri="{FF2B5EF4-FFF2-40B4-BE49-F238E27FC236}">
                <a16:creationId xmlns:a16="http://schemas.microsoft.com/office/drawing/2014/main" id="{F61AC2B8-7523-0647-8528-AB7802CD6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87" y="4148206"/>
            <a:ext cx="3962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1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1566</TotalTime>
  <Words>340</Words>
  <Application>Microsoft Macintosh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Year 5/6 word list</vt:lpstr>
      <vt:lpstr>Year 5/6 word list</vt:lpstr>
      <vt:lpstr>Year 5/6 word list</vt:lpstr>
      <vt:lpstr>PowerPoint Presentation</vt:lpstr>
      <vt:lpstr>Words that end with –cial and –tial </vt:lpstr>
      <vt:lpstr>-cial and -tial</vt:lpstr>
      <vt:lpstr>-cial and –tial dictionary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34</cp:revision>
  <dcterms:created xsi:type="dcterms:W3CDTF">2020-04-15T13:53:23Z</dcterms:created>
  <dcterms:modified xsi:type="dcterms:W3CDTF">2020-06-16T17:56:07Z</dcterms:modified>
</cp:coreProperties>
</file>