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92" r:id="rId2"/>
    <p:sldId id="393" r:id="rId3"/>
    <p:sldId id="347" r:id="rId4"/>
    <p:sldId id="394" r:id="rId5"/>
    <p:sldId id="395" r:id="rId6"/>
    <p:sldId id="346" r:id="rId7"/>
    <p:sldId id="368" r:id="rId8"/>
    <p:sldId id="369" r:id="rId9"/>
    <p:sldId id="370" r:id="rId10"/>
    <p:sldId id="391" r:id="rId11"/>
    <p:sldId id="396" r:id="rId12"/>
    <p:sldId id="397" r:id="rId13"/>
    <p:sldId id="371" r:id="rId14"/>
    <p:sldId id="362" r:id="rId15"/>
    <p:sldId id="34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617"/>
  </p:normalViewPr>
  <p:slideViewPr>
    <p:cSldViewPr snapToGrid="0" snapToObjects="1">
      <p:cViewPr varScale="1">
        <p:scale>
          <a:sx n="84" d="100"/>
          <a:sy n="84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first three slides are some of the year 5/6 statutory words they are due to learn.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They should focus on the spelling and also be able to define the word/identify synonyms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335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give children a mini spelling test to finish off.</a:t>
            </a:r>
          </a:p>
          <a:p>
            <a:r>
              <a:rPr lang="en-GB" dirty="0"/>
              <a:t>Choose 5-10 words (mix of both suffixes)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8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9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Show/explain/demonstrate</a:t>
            </a:r>
            <a:r>
              <a:rPr lang="en-GB" baseline="0" dirty="0"/>
              <a:t> how a lot of these are adverbs of manner.</a:t>
            </a:r>
          </a:p>
          <a:p>
            <a:r>
              <a:rPr lang="en-GB" baseline="0" dirty="0"/>
              <a:t>Adverbs of manner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how something happens.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describes how and in what way a verb is carried out.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1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from last week will help them with the –</a:t>
            </a:r>
            <a:r>
              <a:rPr lang="en-US" dirty="0" err="1"/>
              <a:t>ible</a:t>
            </a:r>
            <a:r>
              <a:rPr lang="en-US" dirty="0"/>
              <a:t> or –able root word section.</a:t>
            </a:r>
          </a:p>
          <a:p>
            <a:r>
              <a:rPr lang="en-US" dirty="0"/>
              <a:t>Children could compare their definitions of –</a:t>
            </a:r>
            <a:r>
              <a:rPr lang="en-US" dirty="0" err="1"/>
              <a:t>ible</a:t>
            </a:r>
            <a:r>
              <a:rPr lang="en-US" dirty="0"/>
              <a:t> or –able words with their -</a:t>
            </a:r>
            <a:r>
              <a:rPr lang="en-US" dirty="0" err="1"/>
              <a:t>ibly</a:t>
            </a:r>
            <a:r>
              <a:rPr lang="en-US" dirty="0"/>
              <a:t> or –ably words.</a:t>
            </a:r>
          </a:p>
          <a:p>
            <a:r>
              <a:rPr lang="en-US" dirty="0"/>
              <a:t>Are there any differences? Why are some similar?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Pick</a:t>
            </a:r>
            <a:r>
              <a:rPr lang="en-GB" baseline="0" dirty="0"/>
              <a:t> a subject (one from list on the right or their own) and incorporate –</a:t>
            </a:r>
            <a:r>
              <a:rPr lang="en-GB" baseline="0" dirty="0" err="1"/>
              <a:t>ibly</a:t>
            </a:r>
            <a:r>
              <a:rPr lang="en-GB" baseline="0" dirty="0"/>
              <a:t>/-ably word into a good sentence.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8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of noun phrase within sentence to describe the criminal.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3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Pick</a:t>
            </a:r>
            <a:r>
              <a:rPr lang="en-GB" baseline="0" dirty="0"/>
              <a:t> a subject (one from list on the right or their own) and incorporate –</a:t>
            </a:r>
            <a:r>
              <a:rPr lang="en-GB" baseline="0" dirty="0" err="1"/>
              <a:t>ibly</a:t>
            </a:r>
            <a:r>
              <a:rPr lang="en-GB" baseline="0" dirty="0"/>
              <a:t>/-ably word into a good sentence.</a:t>
            </a:r>
            <a:br>
              <a:rPr lang="en-GB" baseline="0" dirty="0"/>
            </a:br>
            <a:r>
              <a:rPr lang="en-GB" baseline="0" dirty="0"/>
              <a:t>Try to encourage children to up-level their adjectives where appropriate - don’t just write simple sentences (they could use complex sentences with subordination, begin with a fronted adverbial etc).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8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can have a go at the –</a:t>
            </a:r>
            <a:r>
              <a:rPr lang="en-US" dirty="0" err="1"/>
              <a:t>ibly</a:t>
            </a:r>
            <a:r>
              <a:rPr lang="en-US" dirty="0"/>
              <a:t> –ably </a:t>
            </a:r>
            <a:r>
              <a:rPr lang="en-US" dirty="0" err="1"/>
              <a:t>wordsearch</a:t>
            </a:r>
            <a:r>
              <a:rPr lang="en-US" dirty="0"/>
              <a:t> to consolidate their learning after they have identified definitions.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3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11300" dirty="0">
                <a:latin typeface="Arial Rounded MT Bold" panose="020F0704030504030204" pitchFamily="34" charset="0"/>
              </a:rPr>
              <a:t>recognise</a:t>
            </a:r>
          </a:p>
          <a:p>
            <a:pPr marL="0" indent="0" algn="ctr"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7200" dirty="0">
                <a:latin typeface="Arial Rounded MT Bold" panose="020F0704030504030204" pitchFamily="34" charset="0"/>
              </a:rPr>
              <a:t>Identify someone or something from having seen them before.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A2A99C9-D74E-EE41-BDB1-530648012E09}"/>
              </a:ext>
            </a:extLst>
          </p:cNvPr>
          <p:cNvSpPr txBox="1">
            <a:spLocks/>
          </p:cNvSpPr>
          <p:nvPr/>
        </p:nvSpPr>
        <p:spPr>
          <a:xfrm>
            <a:off x="2783749" y="0"/>
            <a:ext cx="662450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>
                <a:latin typeface="Arial Rounded MT Bold" panose="020F0704030504030204" pitchFamily="34" charset="0"/>
              </a:rPr>
              <a:t>Year 5/6 word list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Add the correct suffix!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03504" y="571500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16600" b="1" dirty="0" err="1">
                <a:solidFill>
                  <a:srgbClr val="00B050"/>
                </a:solidFill>
                <a:latin typeface="Arial Rounded MT Bold" panose="020F0704030504030204" pitchFamily="34" charset="77"/>
              </a:rPr>
              <a:t>ibly</a:t>
            </a:r>
            <a:endParaRPr lang="en-GB" sz="16600" b="1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BB9D5B-0A43-5F42-9469-A5E8DF78A151}"/>
              </a:ext>
            </a:extLst>
          </p:cNvPr>
          <p:cNvSpPr txBox="1">
            <a:spLocks/>
          </p:cNvSpPr>
          <p:nvPr/>
        </p:nvSpPr>
        <p:spPr>
          <a:xfrm>
            <a:off x="1421661" y="1026534"/>
            <a:ext cx="727191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r>
              <a:rPr lang="en-GB" sz="16600" dirty="0" err="1">
                <a:latin typeface="Arial Rounded MT Bold" panose="020F0704030504030204" pitchFamily="34" charset="77"/>
              </a:rPr>
              <a:t>sens</a:t>
            </a:r>
            <a:endParaRPr lang="en-GB" sz="166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93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–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ibly</a:t>
            </a:r>
            <a:r>
              <a:rPr lang="en-GB" sz="4800" b="1" u="sng" dirty="0">
                <a:latin typeface="Arial Rounded MT Bold" panose="020F0704030504030204" pitchFamily="34" charset="0"/>
              </a:rPr>
              <a:t> and –ably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692696"/>
            <a:ext cx="3096344" cy="6165304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latin typeface="SassoonCRInfant" panose="02010503020300020003" pitchFamily="2" charset="0"/>
              </a:rPr>
              <a:t>comfortably</a:t>
            </a:r>
          </a:p>
          <a:p>
            <a:r>
              <a:rPr lang="en-GB" dirty="0">
                <a:latin typeface="SassoonCRInfant" panose="02010503020300020003" pitchFamily="2" charset="0"/>
              </a:rPr>
              <a:t>undeniably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understandably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excitably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reliably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responsibly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legibly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irresistibly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possibly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horribly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terribly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incredibly 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sensibly 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visibly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20136" y="700839"/>
            <a:ext cx="3096344" cy="6165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assoonCRInfant" panose="02010503020300020003" pitchFamily="2" charset="0"/>
              </a:rPr>
              <a:t>Dog</a:t>
            </a:r>
          </a:p>
          <a:p>
            <a:r>
              <a:rPr lang="en-GB" dirty="0">
                <a:latin typeface="SassoonCRInfant" panose="02010503020300020003" pitchFamily="2" charset="0"/>
              </a:rPr>
              <a:t>Driver </a:t>
            </a:r>
          </a:p>
          <a:p>
            <a:r>
              <a:rPr lang="en-GB" dirty="0">
                <a:latin typeface="SassoonCRInfant" panose="02010503020300020003" pitchFamily="2" charset="0"/>
              </a:rPr>
              <a:t>Alien </a:t>
            </a:r>
          </a:p>
          <a:p>
            <a:r>
              <a:rPr lang="en-GB" dirty="0">
                <a:latin typeface="SassoonCRInfant" panose="02010503020300020003" pitchFamily="2" charset="0"/>
              </a:rPr>
              <a:t>Student </a:t>
            </a:r>
          </a:p>
          <a:p>
            <a:r>
              <a:rPr lang="en-GB" dirty="0">
                <a:latin typeface="SassoonCRInfant" panose="02010503020300020003" pitchFamily="2" charset="0"/>
              </a:rPr>
              <a:t>Model </a:t>
            </a:r>
          </a:p>
          <a:p>
            <a:r>
              <a:rPr lang="en-GB" dirty="0">
                <a:latin typeface="SassoonCRInfant" panose="02010503020300020003" pitchFamily="2" charset="0"/>
              </a:rPr>
              <a:t>Weightlifter </a:t>
            </a:r>
          </a:p>
          <a:p>
            <a:r>
              <a:rPr lang="en-GB" dirty="0">
                <a:latin typeface="SassoonCRInfant" panose="02010503020300020003" pitchFamily="2" charset="0"/>
              </a:rPr>
              <a:t>Child </a:t>
            </a:r>
          </a:p>
          <a:p>
            <a:r>
              <a:rPr lang="en-GB" dirty="0">
                <a:latin typeface="SassoonCRInfant" panose="02010503020300020003" pitchFamily="2" charset="0"/>
              </a:rPr>
              <a:t>Author </a:t>
            </a:r>
          </a:p>
          <a:p>
            <a:r>
              <a:rPr lang="en-GB" dirty="0">
                <a:latin typeface="SassoonCRInfant" panose="02010503020300020003" pitchFamily="2" charset="0"/>
              </a:rPr>
              <a:t>Father </a:t>
            </a:r>
          </a:p>
          <a:p>
            <a:r>
              <a:rPr lang="en-GB" dirty="0">
                <a:latin typeface="SassoonCRInfant" panose="02010503020300020003" pitchFamily="2" charset="0"/>
              </a:rPr>
              <a:t>Criminal</a:t>
            </a:r>
          </a:p>
          <a:p>
            <a:r>
              <a:rPr lang="en-GB" dirty="0">
                <a:latin typeface="SassoonCRInfant" panose="02010503020300020003" pitchFamily="2" charset="0"/>
              </a:rPr>
              <a:t>Pilot </a:t>
            </a:r>
          </a:p>
          <a:p>
            <a:r>
              <a:rPr lang="en-GB" dirty="0">
                <a:latin typeface="SassoonCRInfant" panose="02010503020300020003" pitchFamily="2" charset="0"/>
              </a:rPr>
              <a:t>Monster </a:t>
            </a:r>
          </a:p>
          <a:p>
            <a:r>
              <a:rPr lang="en-GB" dirty="0">
                <a:latin typeface="SassoonCRInfant" panose="02010503020300020003" pitchFamily="2" charset="0"/>
              </a:rPr>
              <a:t>Volunteer </a:t>
            </a:r>
          </a:p>
          <a:p>
            <a:r>
              <a:rPr lang="en-GB" dirty="0">
                <a:latin typeface="SassoonCRInfant" panose="02010503020300020003" pitchFamily="2" charset="0"/>
              </a:rPr>
              <a:t>Teacher </a:t>
            </a:r>
          </a:p>
        </p:txBody>
      </p:sp>
    </p:spTree>
    <p:extLst>
      <p:ext uri="{BB962C8B-B14F-4D97-AF65-F5344CB8AC3E}">
        <p14:creationId xmlns:p14="http://schemas.microsoft.com/office/powerpoint/2010/main" val="176456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"/>
            <a:ext cx="9108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>
                <a:latin typeface="SassoonCRInfant" panose="02010503020300020003" pitchFamily="2" charset="0"/>
              </a:rPr>
              <a:t>The dishonest criminal lied </a:t>
            </a:r>
            <a:r>
              <a:rPr lang="en-GB" sz="60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terribly</a:t>
            </a:r>
            <a:r>
              <a:rPr lang="en-GB" sz="6000" dirty="0">
                <a:latin typeface="SassoonCRInfant" panose="02010503020300020003" pitchFamily="2" charset="0"/>
              </a:rPr>
              <a:t> in court so the jury found him guilty!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284984"/>
            <a:ext cx="89249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6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–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ibly</a:t>
            </a:r>
            <a:r>
              <a:rPr lang="en-GB" sz="4800" b="1" u="sng" dirty="0">
                <a:latin typeface="Arial Rounded MT Bold" panose="020F0704030504030204" pitchFamily="34" charset="0"/>
              </a:rPr>
              <a:t> and –ably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692696"/>
            <a:ext cx="3096344" cy="6165304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latin typeface="SassoonCRInfant" panose="02010503020300020003" pitchFamily="2" charset="0"/>
              </a:rPr>
              <a:t>comfortably</a:t>
            </a:r>
          </a:p>
          <a:p>
            <a:r>
              <a:rPr lang="en-GB" dirty="0">
                <a:latin typeface="SassoonCRInfant" panose="02010503020300020003" pitchFamily="2" charset="0"/>
              </a:rPr>
              <a:t>undeniably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understandably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excitably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reliably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responsibly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legibly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irresistibly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possibly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horribly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terribly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incredibly 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sensibly 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visibly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20136" y="700839"/>
            <a:ext cx="3096344" cy="6165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assoonCRInfant" panose="02010503020300020003" pitchFamily="2" charset="0"/>
              </a:rPr>
              <a:t>Dog</a:t>
            </a:r>
          </a:p>
          <a:p>
            <a:r>
              <a:rPr lang="en-GB" dirty="0">
                <a:latin typeface="SassoonCRInfant" panose="02010503020300020003" pitchFamily="2" charset="0"/>
              </a:rPr>
              <a:t>Driver </a:t>
            </a:r>
          </a:p>
          <a:p>
            <a:r>
              <a:rPr lang="en-GB" dirty="0">
                <a:latin typeface="SassoonCRInfant" panose="02010503020300020003" pitchFamily="2" charset="0"/>
              </a:rPr>
              <a:t>Alien </a:t>
            </a:r>
          </a:p>
          <a:p>
            <a:r>
              <a:rPr lang="en-GB" dirty="0">
                <a:latin typeface="SassoonCRInfant" panose="02010503020300020003" pitchFamily="2" charset="0"/>
              </a:rPr>
              <a:t>Student </a:t>
            </a:r>
          </a:p>
          <a:p>
            <a:r>
              <a:rPr lang="en-GB" dirty="0">
                <a:latin typeface="SassoonCRInfant" panose="02010503020300020003" pitchFamily="2" charset="0"/>
              </a:rPr>
              <a:t>Model </a:t>
            </a:r>
          </a:p>
          <a:p>
            <a:r>
              <a:rPr lang="en-GB" dirty="0">
                <a:latin typeface="SassoonCRInfant" panose="02010503020300020003" pitchFamily="2" charset="0"/>
              </a:rPr>
              <a:t>Weightlifter </a:t>
            </a:r>
          </a:p>
          <a:p>
            <a:r>
              <a:rPr lang="en-GB" dirty="0">
                <a:latin typeface="SassoonCRInfant" panose="02010503020300020003" pitchFamily="2" charset="0"/>
              </a:rPr>
              <a:t>Child </a:t>
            </a:r>
          </a:p>
          <a:p>
            <a:r>
              <a:rPr lang="en-GB" dirty="0">
                <a:latin typeface="SassoonCRInfant" panose="02010503020300020003" pitchFamily="2" charset="0"/>
              </a:rPr>
              <a:t>Author </a:t>
            </a:r>
          </a:p>
          <a:p>
            <a:r>
              <a:rPr lang="en-GB" dirty="0">
                <a:latin typeface="SassoonCRInfant" panose="02010503020300020003" pitchFamily="2" charset="0"/>
              </a:rPr>
              <a:t>Father </a:t>
            </a:r>
          </a:p>
          <a:p>
            <a:r>
              <a:rPr lang="en-GB" dirty="0">
                <a:latin typeface="SassoonCRInfant" panose="02010503020300020003" pitchFamily="2" charset="0"/>
              </a:rPr>
              <a:t>Criminal</a:t>
            </a:r>
          </a:p>
          <a:p>
            <a:r>
              <a:rPr lang="en-GB" dirty="0">
                <a:latin typeface="SassoonCRInfant" panose="02010503020300020003" pitchFamily="2" charset="0"/>
              </a:rPr>
              <a:t>Pilot </a:t>
            </a:r>
          </a:p>
          <a:p>
            <a:r>
              <a:rPr lang="en-GB" dirty="0">
                <a:latin typeface="SassoonCRInfant" panose="02010503020300020003" pitchFamily="2" charset="0"/>
              </a:rPr>
              <a:t>Monster </a:t>
            </a:r>
          </a:p>
          <a:p>
            <a:r>
              <a:rPr lang="en-GB" dirty="0">
                <a:latin typeface="SassoonCRInfant" panose="02010503020300020003" pitchFamily="2" charset="0"/>
              </a:rPr>
              <a:t>Volunteer </a:t>
            </a:r>
          </a:p>
          <a:p>
            <a:r>
              <a:rPr lang="en-GB" dirty="0">
                <a:latin typeface="SassoonCRInfant" panose="02010503020300020003" pitchFamily="2" charset="0"/>
              </a:rPr>
              <a:t>Teacher </a:t>
            </a:r>
          </a:p>
        </p:txBody>
      </p:sp>
    </p:spTree>
    <p:extLst>
      <p:ext uri="{BB962C8B-B14F-4D97-AF65-F5344CB8AC3E}">
        <p14:creationId xmlns:p14="http://schemas.microsoft.com/office/powerpoint/2010/main" val="197375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7227" r="36007" b="17559"/>
          <a:stretch/>
        </p:blipFill>
        <p:spPr bwMode="auto">
          <a:xfrm>
            <a:off x="1526956" y="0"/>
            <a:ext cx="4713060" cy="68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824192" y="692696"/>
            <a:ext cx="2843808" cy="6165304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latin typeface="SassoonCRInfant" panose="02010503020300020003" pitchFamily="2" charset="0"/>
              </a:rPr>
              <a:t>comfortably</a:t>
            </a:r>
          </a:p>
          <a:p>
            <a:r>
              <a:rPr lang="en-GB" dirty="0">
                <a:latin typeface="SassoonCRInfant" panose="02010503020300020003" pitchFamily="2" charset="0"/>
              </a:rPr>
              <a:t>undeniably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understandably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excitably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reliably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responsibly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legibly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irresistibly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possibly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horribly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terribly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incredibly 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sensibly 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visibly</a:t>
            </a:r>
          </a:p>
        </p:txBody>
      </p:sp>
    </p:spTree>
    <p:extLst>
      <p:ext uri="{BB962C8B-B14F-4D97-AF65-F5344CB8AC3E}">
        <p14:creationId xmlns:p14="http://schemas.microsoft.com/office/powerpoint/2010/main" val="283989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–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ibly</a:t>
            </a:r>
            <a:r>
              <a:rPr lang="en-GB" sz="4800" b="1" u="sng" dirty="0">
                <a:latin typeface="Arial Rounded MT Bold" panose="020F0704030504030204" pitchFamily="34" charset="0"/>
              </a:rPr>
              <a:t> and –ably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692696"/>
            <a:ext cx="9180512" cy="6165304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latin typeface="SassoonCRInfant" panose="02010503020300020003" pitchFamily="2" charset="0"/>
              </a:rPr>
              <a:t>comfortably</a:t>
            </a:r>
          </a:p>
          <a:p>
            <a:r>
              <a:rPr lang="en-GB" dirty="0">
                <a:latin typeface="SassoonCRInfant" panose="02010503020300020003" pitchFamily="2" charset="0"/>
              </a:rPr>
              <a:t>undeniably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understandably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excitably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reliably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responsibly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legibly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irresistibly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possibly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horribly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terribly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incredibly 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sensibly </a:t>
            </a:r>
          </a:p>
          <a:p>
            <a:pPr marL="285750" indent="-285750"/>
            <a:r>
              <a:rPr lang="en-GB" dirty="0">
                <a:latin typeface="SassoonCRInfant" panose="02010503020300020003" pitchFamily="2" charset="0"/>
              </a:rPr>
              <a:t>visibly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8"/>
          <a:stretch/>
        </p:blipFill>
        <p:spPr bwMode="auto">
          <a:xfrm>
            <a:off x="5369994" y="1275158"/>
            <a:ext cx="5298006" cy="250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24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latin typeface="Arial Rounded MT Bold" panose="020F0704030504030204" pitchFamily="34" charset="0"/>
              </a:rPr>
              <a:t>recommend</a:t>
            </a:r>
          </a:p>
          <a:p>
            <a:pPr marL="0" indent="0" algn="ctr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To approve someone or something. To advise.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624775-4BB0-FD4E-BAFD-0B1383FC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749" y="0"/>
            <a:ext cx="662450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</p:spTree>
    <p:extLst>
      <p:ext uri="{BB962C8B-B14F-4D97-AF65-F5344CB8AC3E}">
        <p14:creationId xmlns:p14="http://schemas.microsoft.com/office/powerpoint/2010/main" val="6479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749" y="0"/>
            <a:ext cx="662450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8800" dirty="0">
                <a:latin typeface="Arial Rounded MT Bold" panose="020F0704030504030204" pitchFamily="34" charset="0"/>
              </a:rPr>
              <a:t>relevant</a:t>
            </a:r>
          </a:p>
          <a:p>
            <a:pPr marL="0" indent="0" algn="ctr"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7200" dirty="0">
                <a:latin typeface="Arial Rounded MT Bold" panose="020F0704030504030204" pitchFamily="34" charset="0"/>
              </a:rPr>
              <a:t>Needed now. Useful now.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62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FA992EB4-DF09-F74A-B0F6-C3362B1EEB27}"/>
              </a:ext>
            </a:extLst>
          </p:cNvPr>
          <p:cNvSpPr/>
          <p:nvPr/>
        </p:nvSpPr>
        <p:spPr>
          <a:xfrm>
            <a:off x="1223962" y="1386840"/>
            <a:ext cx="9744075" cy="464343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Can you think of any words that end in the suffix ‘</a:t>
            </a:r>
            <a:r>
              <a:rPr lang="en-US" sz="4400" dirty="0" err="1">
                <a:latin typeface="Arial Rounded MT Bold" panose="020F0704030504030204" pitchFamily="34" charset="77"/>
              </a:rPr>
              <a:t>ibly</a:t>
            </a:r>
            <a:r>
              <a:rPr lang="en-US" sz="4400" dirty="0">
                <a:latin typeface="Arial Rounded MT Bold" panose="020F0704030504030204" pitchFamily="34" charset="77"/>
              </a:rPr>
              <a:t>’ or ‘ably’?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3F5253-A275-2445-A45F-2D8051BCE39D}"/>
              </a:ext>
            </a:extLst>
          </p:cNvPr>
          <p:cNvSpPr txBox="1"/>
          <p:nvPr/>
        </p:nvSpPr>
        <p:spPr>
          <a:xfrm>
            <a:off x="655320" y="319890"/>
            <a:ext cx="972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77"/>
              </a:rPr>
              <a:t>Last week, you looked at the spelling rule ‘</a:t>
            </a:r>
            <a:r>
              <a:rPr lang="en-US" sz="2000" dirty="0" err="1">
                <a:latin typeface="Arial Rounded MT Bold" panose="020F0704030504030204" pitchFamily="34" charset="77"/>
              </a:rPr>
              <a:t>ible</a:t>
            </a:r>
            <a:r>
              <a:rPr lang="en-US" sz="2000" dirty="0">
                <a:latin typeface="Arial Rounded MT Bold" panose="020F0704030504030204" pitchFamily="34" charset="77"/>
              </a:rPr>
              <a:t>’ and ‘able’ and learnt a range of words with this spelling pattern. This week, we are looking at a similar spelling pattern/words.</a:t>
            </a:r>
          </a:p>
        </p:txBody>
      </p:sp>
    </p:spTree>
    <p:extLst>
      <p:ext uri="{BB962C8B-B14F-4D97-AF65-F5344CB8AC3E}">
        <p14:creationId xmlns:p14="http://schemas.microsoft.com/office/powerpoint/2010/main" val="31941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–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ibly</a:t>
            </a:r>
            <a:r>
              <a:rPr lang="en-GB" sz="4800" b="1" u="sng" dirty="0">
                <a:latin typeface="Arial Rounded MT Bold" panose="020F0704030504030204" pitchFamily="34" charset="0"/>
              </a:rPr>
              <a:t> and –ably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692696"/>
            <a:ext cx="9180512" cy="6165304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comfortably</a:t>
            </a:r>
          </a:p>
          <a:p>
            <a:pPr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undeniably 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understandably 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excitably 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reliably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responsibly</a:t>
            </a:r>
          </a:p>
          <a:p>
            <a:pPr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legibly</a:t>
            </a:r>
          </a:p>
          <a:p>
            <a:pPr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irresistibly</a:t>
            </a:r>
          </a:p>
          <a:p>
            <a:pPr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possibly</a:t>
            </a:r>
          </a:p>
          <a:p>
            <a:pPr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horribly</a:t>
            </a:r>
          </a:p>
          <a:p>
            <a:pPr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terribly</a:t>
            </a:r>
          </a:p>
          <a:p>
            <a:pPr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incredibly </a:t>
            </a:r>
          </a:p>
          <a:p>
            <a:pPr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sensibly </a:t>
            </a:r>
          </a:p>
          <a:p>
            <a:pPr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SassoonCRInfant" panose="02010503020300020003" pitchFamily="2" charset="0"/>
              </a:rPr>
              <a:t>visibly</a:t>
            </a:r>
          </a:p>
        </p:txBody>
      </p:sp>
    </p:spTree>
    <p:extLst>
      <p:ext uri="{BB962C8B-B14F-4D97-AF65-F5344CB8AC3E}">
        <p14:creationId xmlns:p14="http://schemas.microsoft.com/office/powerpoint/2010/main" val="204640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476672"/>
          </a:xfrm>
        </p:spPr>
        <p:txBody>
          <a:bodyPr>
            <a:noAutofit/>
          </a:bodyPr>
          <a:lstStyle/>
          <a:p>
            <a:r>
              <a:rPr lang="en-GB" sz="3200" b="1" u="sng" dirty="0">
                <a:latin typeface="Arial Rounded MT Bold" panose="020F0704030504030204" pitchFamily="34" charset="0"/>
              </a:rPr>
              <a:t>–</a:t>
            </a:r>
            <a:r>
              <a:rPr lang="en-GB" sz="3200" b="1" u="sng" dirty="0" err="1">
                <a:latin typeface="Arial Rounded MT Bold" panose="020F0704030504030204" pitchFamily="34" charset="0"/>
              </a:rPr>
              <a:t>ibly</a:t>
            </a:r>
            <a:r>
              <a:rPr lang="en-GB" sz="3200" b="1" u="sng" dirty="0">
                <a:latin typeface="Arial Rounded MT Bold" panose="020F0704030504030204" pitchFamily="34" charset="0"/>
              </a:rPr>
              <a:t> and –ably dictionary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3513" y="548680"/>
          <a:ext cx="8784977" cy="6121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7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93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Spelling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-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ible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or –able root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lvl="0"/>
                      <a:r>
                        <a:rPr lang="en-GB" dirty="0">
                          <a:latin typeface="SassoonCRInfant" panose="02010503020300020003" pitchFamily="2" charset="0"/>
                        </a:rPr>
                        <a:t>comfortably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comfortable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 be relaxed, contented,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happy or secure.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undeniably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undeniable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Cannot be denied or disputed. Almost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factual.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lvl="0"/>
                      <a:r>
                        <a:rPr lang="en-GB" dirty="0">
                          <a:latin typeface="SassoonCRInfant" panose="02010503020300020003" pitchFamily="2" charset="0"/>
                        </a:rPr>
                        <a:t>understandably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understandable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Clearly or justifiably, for example… After the bad news,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he was understandably upset.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excitably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reliably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responsibly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legibly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irresistibly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possibly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horribly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terribly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incredibly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sensibly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assoonCRInfant" panose="02010503020300020003" pitchFamily="2" charset="0"/>
                        </a:rPr>
                        <a:t>visibly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2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77"/>
              </a:rPr>
              <a:t>Add the correct suffix!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36670" y="2440523"/>
            <a:ext cx="392392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0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ably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FB825F-33DD-054A-9EEE-90D848359BCC}"/>
              </a:ext>
            </a:extLst>
          </p:cNvPr>
          <p:cNvSpPr txBox="1">
            <a:spLocks/>
          </p:cNvSpPr>
          <p:nvPr/>
        </p:nvSpPr>
        <p:spPr>
          <a:xfrm>
            <a:off x="334901" y="1567332"/>
            <a:ext cx="7166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r>
              <a:rPr lang="en-GB" sz="16500" dirty="0">
                <a:latin typeface="Arial Rounded MT Bold" panose="020F0704030504030204" pitchFamily="34" charset="77"/>
              </a:rPr>
              <a:t>comfort</a:t>
            </a:r>
          </a:p>
        </p:txBody>
      </p:sp>
    </p:spTree>
    <p:extLst>
      <p:ext uri="{BB962C8B-B14F-4D97-AF65-F5344CB8AC3E}">
        <p14:creationId xmlns:p14="http://schemas.microsoft.com/office/powerpoint/2010/main" val="397357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77"/>
              </a:rPr>
              <a:t>Add the correct suffix!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756" y="816501"/>
            <a:ext cx="626737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16600" dirty="0" err="1">
                <a:latin typeface="Arial Rounded MT Bold" panose="020F0704030504030204" pitchFamily="34" charset="77"/>
              </a:rPr>
              <a:t>poss</a:t>
            </a:r>
            <a:endParaRPr lang="en-GB" sz="16600" dirty="0">
              <a:latin typeface="Arial Rounded MT Bold" panose="020F0704030504030204" pitchFamily="34" charset="77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49345" y="447513"/>
            <a:ext cx="3923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16600" b="1" dirty="0" err="1">
                <a:solidFill>
                  <a:srgbClr val="00B050"/>
                </a:solidFill>
                <a:latin typeface="Arial Rounded MT Bold" panose="020F0704030504030204" pitchFamily="34" charset="77"/>
              </a:rPr>
              <a:t>ibly</a:t>
            </a:r>
            <a:endParaRPr lang="en-GB" sz="16600" b="1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323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Add the correct suffix!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35752" y="2734993"/>
            <a:ext cx="4464496" cy="2059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0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ably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BB9D5B-0A43-5F42-9469-A5E8DF78A151}"/>
              </a:ext>
            </a:extLst>
          </p:cNvPr>
          <p:cNvSpPr txBox="1">
            <a:spLocks/>
          </p:cNvSpPr>
          <p:nvPr/>
        </p:nvSpPr>
        <p:spPr>
          <a:xfrm>
            <a:off x="621892" y="2734993"/>
            <a:ext cx="1004610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11000" dirty="0">
                <a:latin typeface="Arial Rounded MT Bold" panose="020F0704030504030204" pitchFamily="34" charset="77"/>
              </a:rPr>
              <a:t>understand</a:t>
            </a:r>
          </a:p>
        </p:txBody>
      </p:sp>
    </p:spTree>
    <p:extLst>
      <p:ext uri="{BB962C8B-B14F-4D97-AF65-F5344CB8AC3E}">
        <p14:creationId xmlns:p14="http://schemas.microsoft.com/office/powerpoint/2010/main" val="27245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{A47A6DA6-F01C-EB4B-BE75-A910C80A5774}tf10001062</Template>
  <TotalTime>48</TotalTime>
  <Words>598</Words>
  <Application>Microsoft Macintosh PowerPoint</Application>
  <PresentationFormat>Widescreen</PresentationFormat>
  <Paragraphs>192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Century Gothic</vt:lpstr>
      <vt:lpstr>Courier New</vt:lpstr>
      <vt:lpstr>SassoonCRInfant</vt:lpstr>
      <vt:lpstr>Wingdings 3</vt:lpstr>
      <vt:lpstr>Ion</vt:lpstr>
      <vt:lpstr>PowerPoint Presentation</vt:lpstr>
      <vt:lpstr>Year 5/6 word list</vt:lpstr>
      <vt:lpstr>Year 5/6 word list</vt:lpstr>
      <vt:lpstr>PowerPoint Presentation</vt:lpstr>
      <vt:lpstr>–ibly and –ably </vt:lpstr>
      <vt:lpstr>–ibly and –ably dictionary </vt:lpstr>
      <vt:lpstr>Add the correct suffix!</vt:lpstr>
      <vt:lpstr>Add the correct suffix!</vt:lpstr>
      <vt:lpstr>Add the correct suffix!</vt:lpstr>
      <vt:lpstr>Add the correct suffix!</vt:lpstr>
      <vt:lpstr>–ibly and –ably </vt:lpstr>
      <vt:lpstr>PowerPoint Presentation</vt:lpstr>
      <vt:lpstr>–ibly and –ably </vt:lpstr>
      <vt:lpstr>PowerPoint Presentation</vt:lpstr>
      <vt:lpstr>–ibly and –ably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–ible and –able </dc:title>
  <dc:creator>Microsoft Office User</dc:creator>
  <cp:lastModifiedBy>Microsoft Office User</cp:lastModifiedBy>
  <cp:revision>12</cp:revision>
  <dcterms:created xsi:type="dcterms:W3CDTF">2020-04-15T13:53:23Z</dcterms:created>
  <dcterms:modified xsi:type="dcterms:W3CDTF">2020-04-21T12:47:33Z</dcterms:modified>
</cp:coreProperties>
</file>