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5"/>
  </p:notesMasterIdLst>
  <p:sldIdLst>
    <p:sldId id="256" r:id="rId2"/>
    <p:sldId id="278" r:id="rId3"/>
    <p:sldId id="279" r:id="rId4"/>
    <p:sldId id="280" r:id="rId5"/>
    <p:sldId id="281" r:id="rId6"/>
    <p:sldId id="277" r:id="rId7"/>
    <p:sldId id="282" r:id="rId8"/>
    <p:sldId id="283" r:id="rId9"/>
    <p:sldId id="284" r:id="rId10"/>
    <p:sldId id="285" r:id="rId11"/>
    <p:sldId id="286" r:id="rId12"/>
    <p:sldId id="287" r:id="rId13"/>
    <p:sldId id="28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03"/>
    <p:restoredTop sz="83676"/>
  </p:normalViewPr>
  <p:slideViewPr>
    <p:cSldViewPr snapToGrid="0" snapToObjects="1">
      <p:cViewPr varScale="1">
        <p:scale>
          <a:sx n="46" d="100"/>
          <a:sy n="46" d="100"/>
        </p:scale>
        <p:origin x="184"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5/18/20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2</a:t>
            </a:fld>
            <a:endParaRPr lang="en-GB"/>
          </a:p>
        </p:txBody>
      </p:sp>
    </p:spTree>
    <p:extLst>
      <p:ext uri="{BB962C8B-B14F-4D97-AF65-F5344CB8AC3E}">
        <p14:creationId xmlns:p14="http://schemas.microsoft.com/office/powerpoint/2010/main" val="2259326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12</a:t>
            </a:fld>
            <a:endParaRPr lang="en-GB"/>
          </a:p>
        </p:txBody>
      </p:sp>
    </p:spTree>
    <p:extLst>
      <p:ext uri="{BB962C8B-B14F-4D97-AF65-F5344CB8AC3E}">
        <p14:creationId xmlns:p14="http://schemas.microsoft.com/office/powerpoint/2010/main" val="2812073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3</a:t>
            </a:fld>
            <a:endParaRPr lang="en-GB"/>
          </a:p>
        </p:txBody>
      </p:sp>
    </p:spTree>
    <p:extLst>
      <p:ext uri="{BB962C8B-B14F-4D97-AF65-F5344CB8AC3E}">
        <p14:creationId xmlns:p14="http://schemas.microsoft.com/office/powerpoint/2010/main" val="579679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4</a:t>
            </a:fld>
            <a:endParaRPr lang="en-GB"/>
          </a:p>
        </p:txBody>
      </p:sp>
    </p:spTree>
    <p:extLst>
      <p:ext uri="{BB962C8B-B14F-4D97-AF65-F5344CB8AC3E}">
        <p14:creationId xmlns:p14="http://schemas.microsoft.com/office/powerpoint/2010/main" val="60073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5</a:t>
            </a:fld>
            <a:endParaRPr lang="en-GB"/>
          </a:p>
        </p:txBody>
      </p:sp>
    </p:spTree>
    <p:extLst>
      <p:ext uri="{BB962C8B-B14F-4D97-AF65-F5344CB8AC3E}">
        <p14:creationId xmlns:p14="http://schemas.microsoft.com/office/powerpoint/2010/main" val="1019044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7</a:t>
            </a:fld>
            <a:endParaRPr lang="en-GB"/>
          </a:p>
        </p:txBody>
      </p:sp>
    </p:spTree>
    <p:extLst>
      <p:ext uri="{BB962C8B-B14F-4D97-AF65-F5344CB8AC3E}">
        <p14:creationId xmlns:p14="http://schemas.microsoft.com/office/powerpoint/2010/main" val="2490753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8</a:t>
            </a:fld>
            <a:endParaRPr lang="en-GB"/>
          </a:p>
        </p:txBody>
      </p:sp>
    </p:spTree>
    <p:extLst>
      <p:ext uri="{BB962C8B-B14F-4D97-AF65-F5344CB8AC3E}">
        <p14:creationId xmlns:p14="http://schemas.microsoft.com/office/powerpoint/2010/main" val="4187360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9</a:t>
            </a:fld>
            <a:endParaRPr lang="en-GB"/>
          </a:p>
        </p:txBody>
      </p:sp>
    </p:spTree>
    <p:extLst>
      <p:ext uri="{BB962C8B-B14F-4D97-AF65-F5344CB8AC3E}">
        <p14:creationId xmlns:p14="http://schemas.microsoft.com/office/powerpoint/2010/main" val="1359002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10</a:t>
            </a:fld>
            <a:endParaRPr lang="en-GB"/>
          </a:p>
        </p:txBody>
      </p:sp>
    </p:spTree>
    <p:extLst>
      <p:ext uri="{BB962C8B-B14F-4D97-AF65-F5344CB8AC3E}">
        <p14:creationId xmlns:p14="http://schemas.microsoft.com/office/powerpoint/2010/main" val="3532757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11</a:t>
            </a:fld>
            <a:endParaRPr lang="en-GB"/>
          </a:p>
        </p:txBody>
      </p:sp>
    </p:spTree>
    <p:extLst>
      <p:ext uri="{BB962C8B-B14F-4D97-AF65-F5344CB8AC3E}">
        <p14:creationId xmlns:p14="http://schemas.microsoft.com/office/powerpoint/2010/main" val="160330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18/05/2020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18/05/2020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18/05/2020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18/05/2020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18/05/2020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18/05/2020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Area</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6 Lesson 1 – Area</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252520" cy="1412775"/>
          </a:xfrm>
        </p:spPr>
        <p:txBody>
          <a:bodyPr>
            <a:normAutofit/>
          </a:bodyPr>
          <a:lstStyle/>
          <a:p>
            <a:pPr marL="0" indent="0" algn="ctr">
              <a:buNone/>
            </a:pPr>
            <a:r>
              <a:rPr lang="en-GB" sz="4000" dirty="0">
                <a:latin typeface="Arial Rounded MT Bold" panose="020F0704030504030204" pitchFamily="34" charset="0"/>
              </a:rPr>
              <a:t>What is the area of this rectangle?</a:t>
            </a:r>
          </a:p>
          <a:p>
            <a:pPr marL="0" indent="0" algn="ctr">
              <a:buNone/>
            </a:pPr>
            <a:r>
              <a:rPr lang="en-GB" sz="4000" dirty="0">
                <a:latin typeface="Arial Rounded MT Bold" panose="020F0704030504030204" pitchFamily="34" charset="0"/>
              </a:rPr>
              <a:t>(Not to scale)</a:t>
            </a:r>
          </a:p>
        </p:txBody>
      </p:sp>
      <p:sp>
        <p:nvSpPr>
          <p:cNvPr id="5" name="Rectangle 4"/>
          <p:cNvSpPr/>
          <p:nvPr/>
        </p:nvSpPr>
        <p:spPr>
          <a:xfrm>
            <a:off x="4007768" y="2348880"/>
            <a:ext cx="4176464" cy="2304256"/>
          </a:xfrm>
          <a:prstGeom prst="rect">
            <a:avLst/>
          </a:prstGeom>
          <a:solidFill>
            <a:schemeClr val="accent2"/>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926045" y="5534559"/>
            <a:ext cx="11064567" cy="1323439"/>
          </a:xfrm>
          <a:prstGeom prst="rect">
            <a:avLst/>
          </a:prstGeom>
          <a:noFill/>
        </p:spPr>
        <p:txBody>
          <a:bodyPr wrap="none" lIns="91440" tIns="45720" rIns="91440" bIns="45720">
            <a:spAutoFit/>
          </a:bodyPr>
          <a:lstStyle/>
          <a:p>
            <a:pPr algn="ct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 L x W      AREA = 8 X 4 </a:t>
            </a:r>
          </a:p>
        </p:txBody>
      </p:sp>
      <p:sp>
        <p:nvSpPr>
          <p:cNvPr id="2" name="TextBox 1"/>
          <p:cNvSpPr txBox="1"/>
          <p:nvPr/>
        </p:nvSpPr>
        <p:spPr>
          <a:xfrm>
            <a:off x="5447928" y="1794842"/>
            <a:ext cx="1728192" cy="584775"/>
          </a:xfrm>
          <a:prstGeom prst="rect">
            <a:avLst/>
          </a:prstGeom>
          <a:noFill/>
        </p:spPr>
        <p:txBody>
          <a:bodyPr wrap="square" rtlCol="0">
            <a:spAutoFit/>
          </a:bodyPr>
          <a:lstStyle/>
          <a:p>
            <a:r>
              <a:rPr lang="en-GB" sz="3200" dirty="0">
                <a:latin typeface="SassoonSans" pitchFamily="2" charset="0"/>
              </a:rPr>
              <a:t>8cm</a:t>
            </a:r>
          </a:p>
        </p:txBody>
      </p:sp>
      <p:sp>
        <p:nvSpPr>
          <p:cNvPr id="8" name="TextBox 7"/>
          <p:cNvSpPr txBox="1"/>
          <p:nvPr/>
        </p:nvSpPr>
        <p:spPr>
          <a:xfrm>
            <a:off x="8184232" y="3356993"/>
            <a:ext cx="1728192" cy="584775"/>
          </a:xfrm>
          <a:prstGeom prst="rect">
            <a:avLst/>
          </a:prstGeom>
          <a:noFill/>
        </p:spPr>
        <p:txBody>
          <a:bodyPr wrap="square" rtlCol="0">
            <a:spAutoFit/>
          </a:bodyPr>
          <a:lstStyle/>
          <a:p>
            <a:r>
              <a:rPr lang="en-GB" sz="3200" dirty="0">
                <a:latin typeface="SassoonSans" pitchFamily="2" charset="0"/>
              </a:rPr>
              <a:t>4cm</a:t>
            </a:r>
          </a:p>
        </p:txBody>
      </p:sp>
    </p:spTree>
    <p:extLst>
      <p:ext uri="{BB962C8B-B14F-4D97-AF65-F5344CB8AC3E}">
        <p14:creationId xmlns:p14="http://schemas.microsoft.com/office/powerpoint/2010/main" val="423222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144000" cy="764703"/>
          </a:xfrm>
        </p:spPr>
        <p:txBody>
          <a:bodyPr>
            <a:normAutofit/>
          </a:bodyPr>
          <a:lstStyle/>
          <a:p>
            <a:pPr marL="0" indent="0" algn="ctr">
              <a:buNone/>
            </a:pPr>
            <a:r>
              <a:rPr lang="en-GB" sz="4000" dirty="0">
                <a:latin typeface="Arial Rounded MT Bold" panose="020F0704030504030204" pitchFamily="34" charset="0"/>
              </a:rPr>
              <a:t>What is the missing side?!</a:t>
            </a:r>
          </a:p>
        </p:txBody>
      </p:sp>
      <p:sp>
        <p:nvSpPr>
          <p:cNvPr id="5" name="Rectangle 4"/>
          <p:cNvSpPr/>
          <p:nvPr/>
        </p:nvSpPr>
        <p:spPr>
          <a:xfrm>
            <a:off x="3486747" y="3262969"/>
            <a:ext cx="5616624" cy="2016224"/>
          </a:xfrm>
          <a:prstGeom prst="rect">
            <a:avLst/>
          </a:prstGeom>
          <a:solidFill>
            <a:schemeClr val="accent4"/>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555125" y="5534562"/>
            <a:ext cx="4083170" cy="1323439"/>
          </a:xfrm>
          <a:prstGeom prst="rect">
            <a:avLst/>
          </a:prstGeom>
          <a:noFill/>
        </p:spPr>
        <p:txBody>
          <a:bodyPr wrap="none" lIns="91440" tIns="45720" rIns="91440" bIns="45720">
            <a:spAutoFit/>
          </a:bodyPr>
          <a:lstStyle/>
          <a:p>
            <a:pPr algn="ct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 L x W</a:t>
            </a:r>
          </a:p>
        </p:txBody>
      </p:sp>
      <p:sp>
        <p:nvSpPr>
          <p:cNvPr id="2" name="TextBox 1"/>
          <p:cNvSpPr txBox="1"/>
          <p:nvPr/>
        </p:nvSpPr>
        <p:spPr>
          <a:xfrm>
            <a:off x="4655840" y="2678195"/>
            <a:ext cx="1728192" cy="584775"/>
          </a:xfrm>
          <a:prstGeom prst="rect">
            <a:avLst/>
          </a:prstGeom>
          <a:noFill/>
        </p:spPr>
        <p:txBody>
          <a:bodyPr wrap="square" rtlCol="0">
            <a:spAutoFit/>
          </a:bodyPr>
          <a:lstStyle/>
          <a:p>
            <a:r>
              <a:rPr lang="en-GB" sz="3200" dirty="0">
                <a:latin typeface="SassoonSans" pitchFamily="2" charset="0"/>
              </a:rPr>
              <a:t>10cm</a:t>
            </a:r>
          </a:p>
        </p:txBody>
      </p:sp>
      <p:sp>
        <p:nvSpPr>
          <p:cNvPr id="8" name="TextBox 7"/>
          <p:cNvSpPr txBox="1"/>
          <p:nvPr/>
        </p:nvSpPr>
        <p:spPr>
          <a:xfrm>
            <a:off x="4623745" y="3983593"/>
            <a:ext cx="2969293" cy="584775"/>
          </a:xfrm>
          <a:prstGeom prst="rect">
            <a:avLst/>
          </a:prstGeom>
          <a:noFill/>
        </p:spPr>
        <p:txBody>
          <a:bodyPr wrap="square" rtlCol="0">
            <a:spAutoFit/>
          </a:bodyPr>
          <a:lstStyle/>
          <a:p>
            <a:r>
              <a:rPr lang="en-GB" sz="3200" dirty="0">
                <a:latin typeface="SassoonSans" pitchFamily="2" charset="0"/>
              </a:rPr>
              <a:t>Area = 50cm</a:t>
            </a:r>
            <a:r>
              <a:rPr lang="en-GB" sz="3200" dirty="0">
                <a:latin typeface="Times New Roman"/>
                <a:cs typeface="Times New Roman"/>
              </a:rPr>
              <a:t>²</a:t>
            </a:r>
            <a:endParaRPr lang="en-GB" sz="3200" dirty="0">
              <a:latin typeface="SassoonSans" pitchFamily="2" charset="0"/>
            </a:endParaRPr>
          </a:p>
        </p:txBody>
      </p:sp>
      <p:pic>
        <p:nvPicPr>
          <p:cNvPr id="7" name="Picture 4" descr="Image result for shape character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126" y="674949"/>
            <a:ext cx="2041585" cy="2592489"/>
          </a:xfrm>
          <a:prstGeom prst="rect">
            <a:avLst/>
          </a:prstGeom>
          <a:noFill/>
          <a:extLst>
            <a:ext uri="{909E8E84-426E-40DD-AFC4-6F175D3DCCD1}">
              <a14:hiddenFill xmlns:a14="http://schemas.microsoft.com/office/drawing/2010/main">
                <a:solidFill>
                  <a:srgbClr val="FFFFFF"/>
                </a:solidFill>
              </a14:hiddenFill>
            </a:ext>
          </a:extLst>
        </p:spPr>
      </p:pic>
      <p:sp>
        <p:nvSpPr>
          <p:cNvPr id="9" name="Oval Callout 8"/>
          <p:cNvSpPr/>
          <p:nvPr/>
        </p:nvSpPr>
        <p:spPr>
          <a:xfrm>
            <a:off x="4345667" y="908720"/>
            <a:ext cx="6167031" cy="1817948"/>
          </a:xfrm>
          <a:prstGeom prst="wedgeEllipseCallout">
            <a:avLst>
              <a:gd name="adj1" fmla="val -62157"/>
              <a:gd name="adj2" fmla="val 34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Rounded MT Bold" panose="020F0704030504030204" pitchFamily="34" charset="0"/>
              </a:rPr>
              <a:t>OK, so the area is done for you, as is one side. So, how do you calculate the missing side?</a:t>
            </a:r>
          </a:p>
        </p:txBody>
      </p:sp>
      <p:sp>
        <p:nvSpPr>
          <p:cNvPr id="10" name="TextBox 9"/>
          <p:cNvSpPr txBox="1"/>
          <p:nvPr/>
        </p:nvSpPr>
        <p:spPr>
          <a:xfrm>
            <a:off x="9192344" y="3983593"/>
            <a:ext cx="1224136" cy="584775"/>
          </a:xfrm>
          <a:prstGeom prst="rect">
            <a:avLst/>
          </a:prstGeom>
          <a:noFill/>
        </p:spPr>
        <p:txBody>
          <a:bodyPr wrap="square" rtlCol="0">
            <a:spAutoFit/>
          </a:bodyPr>
          <a:lstStyle/>
          <a:p>
            <a:r>
              <a:rPr lang="en-GB" sz="3200" dirty="0">
                <a:latin typeface="SassoonSans" pitchFamily="2" charset="0"/>
              </a:rPr>
              <a:t>??cm</a:t>
            </a:r>
          </a:p>
        </p:txBody>
      </p:sp>
      <p:sp>
        <p:nvSpPr>
          <p:cNvPr id="4" name="TextBox 3">
            <a:extLst>
              <a:ext uri="{FF2B5EF4-FFF2-40B4-BE49-F238E27FC236}">
                <a16:creationId xmlns:a16="http://schemas.microsoft.com/office/drawing/2014/main" id="{3A7B3DAC-0EE9-A94D-822E-CF450584D5CC}"/>
              </a:ext>
            </a:extLst>
          </p:cNvPr>
          <p:cNvSpPr txBox="1"/>
          <p:nvPr/>
        </p:nvSpPr>
        <p:spPr>
          <a:xfrm>
            <a:off x="5900928" y="5380672"/>
            <a:ext cx="5864352" cy="1323439"/>
          </a:xfrm>
          <a:prstGeom prst="rect">
            <a:avLst/>
          </a:prstGeom>
          <a:noFill/>
        </p:spPr>
        <p:txBody>
          <a:bodyPr wrap="square" rtlCol="0">
            <a:spAutoFit/>
          </a:bodyPr>
          <a:lstStyle/>
          <a:p>
            <a:r>
              <a:rPr lang="en-US" sz="1600" dirty="0">
                <a:latin typeface="Arial Rounded MT Bold" panose="020F0704030504030204" pitchFamily="34" charset="77"/>
              </a:rPr>
              <a:t>By using the information that we have, it is possible to find out the missing side. Rather than multiply to find the area, we are going to do the inverse to find the missing side. </a:t>
            </a:r>
          </a:p>
          <a:p>
            <a:r>
              <a:rPr lang="en-US" sz="1600" dirty="0">
                <a:latin typeface="Arial Rounded MT Bold" panose="020F0704030504030204" pitchFamily="34" charset="77"/>
              </a:rPr>
              <a:t>So </a:t>
            </a:r>
          </a:p>
          <a:p>
            <a:r>
              <a:rPr lang="en-US" sz="1600" dirty="0">
                <a:latin typeface="Arial Rounded MT Bold" panose="020F0704030504030204" pitchFamily="34" charset="77"/>
              </a:rPr>
              <a:t>50 divided by 10 = missing side (5 cm)</a:t>
            </a:r>
          </a:p>
        </p:txBody>
      </p:sp>
    </p:spTree>
    <p:extLst>
      <p:ext uri="{BB962C8B-B14F-4D97-AF65-F5344CB8AC3E}">
        <p14:creationId xmlns:p14="http://schemas.microsoft.com/office/powerpoint/2010/main" val="261635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144000" cy="764703"/>
          </a:xfrm>
        </p:spPr>
        <p:txBody>
          <a:bodyPr>
            <a:normAutofit fontScale="70000" lnSpcReduction="20000"/>
          </a:bodyPr>
          <a:lstStyle/>
          <a:p>
            <a:pPr marL="0" indent="0" algn="ctr">
              <a:buNone/>
            </a:pPr>
            <a:r>
              <a:rPr lang="en-GB" sz="4000" dirty="0">
                <a:latin typeface="Arial Rounded MT Bold" panose="020F0704030504030204" pitchFamily="34" charset="0"/>
              </a:rPr>
              <a:t>What is the missing side?! Use the same rule as last side.</a:t>
            </a:r>
          </a:p>
        </p:txBody>
      </p:sp>
      <p:sp>
        <p:nvSpPr>
          <p:cNvPr id="5" name="Rectangle 4"/>
          <p:cNvSpPr/>
          <p:nvPr/>
        </p:nvSpPr>
        <p:spPr>
          <a:xfrm>
            <a:off x="3300078" y="2244787"/>
            <a:ext cx="5616624" cy="2016224"/>
          </a:xfrm>
          <a:prstGeom prst="rect">
            <a:avLst/>
          </a:prstGeom>
          <a:solidFill>
            <a:srgbClr val="FFFF0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555125" y="5534562"/>
            <a:ext cx="4083170" cy="1323439"/>
          </a:xfrm>
          <a:prstGeom prst="rect">
            <a:avLst/>
          </a:prstGeom>
          <a:noFill/>
        </p:spPr>
        <p:txBody>
          <a:bodyPr wrap="none" lIns="91440" tIns="45720" rIns="91440" bIns="45720">
            <a:spAutoFit/>
          </a:bodyPr>
          <a:lstStyle/>
          <a:p>
            <a:pPr algn="ct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 L x W</a:t>
            </a:r>
          </a:p>
        </p:txBody>
      </p:sp>
      <p:sp>
        <p:nvSpPr>
          <p:cNvPr id="2" name="TextBox 1"/>
          <p:cNvSpPr txBox="1"/>
          <p:nvPr/>
        </p:nvSpPr>
        <p:spPr>
          <a:xfrm>
            <a:off x="4469171" y="1660013"/>
            <a:ext cx="1728192" cy="584775"/>
          </a:xfrm>
          <a:prstGeom prst="rect">
            <a:avLst/>
          </a:prstGeom>
          <a:noFill/>
        </p:spPr>
        <p:txBody>
          <a:bodyPr wrap="square" rtlCol="0">
            <a:spAutoFit/>
          </a:bodyPr>
          <a:lstStyle/>
          <a:p>
            <a:r>
              <a:rPr lang="en-GB" sz="3200" dirty="0">
                <a:latin typeface="SassoonSans" pitchFamily="2" charset="0"/>
              </a:rPr>
              <a:t>??cm</a:t>
            </a:r>
          </a:p>
        </p:txBody>
      </p:sp>
      <p:sp>
        <p:nvSpPr>
          <p:cNvPr id="8" name="TextBox 7"/>
          <p:cNvSpPr txBox="1"/>
          <p:nvPr/>
        </p:nvSpPr>
        <p:spPr>
          <a:xfrm>
            <a:off x="4437076" y="2965411"/>
            <a:ext cx="2969293" cy="584775"/>
          </a:xfrm>
          <a:prstGeom prst="rect">
            <a:avLst/>
          </a:prstGeom>
          <a:noFill/>
        </p:spPr>
        <p:txBody>
          <a:bodyPr wrap="square" rtlCol="0">
            <a:spAutoFit/>
          </a:bodyPr>
          <a:lstStyle/>
          <a:p>
            <a:r>
              <a:rPr lang="en-GB" sz="3200" dirty="0">
                <a:latin typeface="SassoonSans" pitchFamily="2" charset="0"/>
              </a:rPr>
              <a:t>Area = 54cm</a:t>
            </a:r>
            <a:r>
              <a:rPr lang="en-GB" sz="3200" dirty="0">
                <a:latin typeface="Times New Roman"/>
                <a:cs typeface="Times New Roman"/>
              </a:rPr>
              <a:t>²</a:t>
            </a:r>
            <a:endParaRPr lang="en-GB" sz="3200" dirty="0">
              <a:latin typeface="SassoonSans" pitchFamily="2" charset="0"/>
            </a:endParaRPr>
          </a:p>
        </p:txBody>
      </p:sp>
      <p:sp>
        <p:nvSpPr>
          <p:cNvPr id="10" name="TextBox 9"/>
          <p:cNvSpPr txBox="1"/>
          <p:nvPr/>
        </p:nvSpPr>
        <p:spPr>
          <a:xfrm>
            <a:off x="9005675" y="2965411"/>
            <a:ext cx="1224136" cy="584775"/>
          </a:xfrm>
          <a:prstGeom prst="rect">
            <a:avLst/>
          </a:prstGeom>
          <a:noFill/>
        </p:spPr>
        <p:txBody>
          <a:bodyPr wrap="square" rtlCol="0">
            <a:spAutoFit/>
          </a:bodyPr>
          <a:lstStyle/>
          <a:p>
            <a:r>
              <a:rPr lang="en-GB" sz="3200" dirty="0">
                <a:latin typeface="SassoonSans" pitchFamily="2" charset="0"/>
              </a:rPr>
              <a:t>3cm</a:t>
            </a:r>
          </a:p>
        </p:txBody>
      </p:sp>
    </p:spTree>
    <p:extLst>
      <p:ext uri="{BB962C8B-B14F-4D97-AF65-F5344CB8AC3E}">
        <p14:creationId xmlns:p14="http://schemas.microsoft.com/office/powerpoint/2010/main" val="43694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lgn="ctr">
              <a:buNone/>
            </a:pPr>
            <a:r>
              <a:rPr lang="en-GB" sz="5400" b="1" dirty="0">
                <a:latin typeface="Arial Rounded MT Bold" panose="020F0704030504030204" pitchFamily="34" charset="0"/>
              </a:rPr>
              <a:t>Important  to remember.</a:t>
            </a:r>
          </a:p>
          <a:p>
            <a:pPr marL="0" indent="0">
              <a:buNone/>
            </a:pPr>
            <a:endParaRPr lang="en-GB" sz="4400" dirty="0">
              <a:latin typeface="Arial Rounded MT Bold" panose="020F0704030504030204" pitchFamily="34" charset="0"/>
            </a:endParaRPr>
          </a:p>
          <a:p>
            <a:r>
              <a:rPr lang="en-GB" sz="4400" dirty="0">
                <a:latin typeface="Arial Rounded MT Bold" panose="020F0704030504030204" pitchFamily="34" charset="0"/>
              </a:rPr>
              <a:t>counting squares if possible.</a:t>
            </a:r>
          </a:p>
          <a:p>
            <a:r>
              <a:rPr lang="en-GB" sz="4400" dirty="0">
                <a:latin typeface="Arial Rounded MT Bold" panose="020F0704030504030204" pitchFamily="34" charset="0"/>
              </a:rPr>
              <a:t>using the formula A = L x W</a:t>
            </a:r>
          </a:p>
          <a:p>
            <a:r>
              <a:rPr lang="en-GB" sz="4400" dirty="0">
                <a:latin typeface="Arial Rounded MT Bold" panose="020F0704030504030204" pitchFamily="34" charset="0"/>
              </a:rPr>
              <a:t>problem solving by using the inverse.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5304" y="872009"/>
            <a:ext cx="2016224" cy="145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a:extLst>
              <a:ext uri="{FF2B5EF4-FFF2-40B4-BE49-F238E27FC236}">
                <a16:creationId xmlns:a16="http://schemas.microsoft.com/office/drawing/2014/main" id="{816142A2-6BA5-4F4C-8EB8-017FFD6A906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842" t="60388" r="10808" b="-1002"/>
          <a:stretch/>
        </p:blipFill>
        <p:spPr bwMode="auto">
          <a:xfrm>
            <a:off x="9641886" y="4584849"/>
            <a:ext cx="2052228" cy="1473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1521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252520" cy="764703"/>
          </a:xfrm>
        </p:spPr>
        <p:txBody>
          <a:bodyPr>
            <a:normAutofit fontScale="70000" lnSpcReduction="20000"/>
          </a:bodyPr>
          <a:lstStyle/>
          <a:p>
            <a:pPr marL="0" indent="0" algn="ctr">
              <a:buNone/>
            </a:pPr>
            <a:r>
              <a:rPr lang="en-GB" sz="4000" dirty="0">
                <a:latin typeface="Arial Rounded MT Bold" panose="020F0704030504030204" pitchFamily="34" charset="0"/>
              </a:rPr>
              <a:t>What does it mean when asked to find an area of a shape?</a:t>
            </a:r>
          </a:p>
        </p:txBody>
      </p:sp>
      <p:graphicFrame>
        <p:nvGraphicFramePr>
          <p:cNvPr id="4" name="Table 3"/>
          <p:cNvGraphicFramePr>
            <a:graphicFrameLocks noGrp="1"/>
          </p:cNvGraphicFramePr>
          <p:nvPr/>
        </p:nvGraphicFramePr>
        <p:xfrm>
          <a:off x="2279576" y="1700809"/>
          <a:ext cx="7560840" cy="4779531"/>
        </p:xfrm>
        <a:graphic>
          <a:graphicData uri="http://schemas.openxmlformats.org/drawingml/2006/table">
            <a:tbl>
              <a:tblPr firstRow="1" bandRow="1">
                <a:tableStyleId>{5C22544A-7EE6-4342-B048-85BDC9FD1C3A}</a:tableStyleId>
              </a:tblPr>
              <a:tblGrid>
                <a:gridCol w="540060">
                  <a:extLst>
                    <a:ext uri="{9D8B030D-6E8A-4147-A177-3AD203B41FA5}">
                      <a16:colId xmlns:a16="http://schemas.microsoft.com/office/drawing/2014/main" val="20000"/>
                    </a:ext>
                  </a:extLst>
                </a:gridCol>
                <a:gridCol w="540060">
                  <a:extLst>
                    <a:ext uri="{9D8B030D-6E8A-4147-A177-3AD203B41FA5}">
                      <a16:colId xmlns:a16="http://schemas.microsoft.com/office/drawing/2014/main" val="20001"/>
                    </a:ext>
                  </a:extLst>
                </a:gridCol>
                <a:gridCol w="540060">
                  <a:extLst>
                    <a:ext uri="{9D8B030D-6E8A-4147-A177-3AD203B41FA5}">
                      <a16:colId xmlns:a16="http://schemas.microsoft.com/office/drawing/2014/main" val="20002"/>
                    </a:ext>
                  </a:extLst>
                </a:gridCol>
                <a:gridCol w="540060">
                  <a:extLst>
                    <a:ext uri="{9D8B030D-6E8A-4147-A177-3AD203B41FA5}">
                      <a16:colId xmlns:a16="http://schemas.microsoft.com/office/drawing/2014/main" val="20003"/>
                    </a:ext>
                  </a:extLst>
                </a:gridCol>
                <a:gridCol w="540060">
                  <a:extLst>
                    <a:ext uri="{9D8B030D-6E8A-4147-A177-3AD203B41FA5}">
                      <a16:colId xmlns:a16="http://schemas.microsoft.com/office/drawing/2014/main" val="20004"/>
                    </a:ext>
                  </a:extLst>
                </a:gridCol>
                <a:gridCol w="540060">
                  <a:extLst>
                    <a:ext uri="{9D8B030D-6E8A-4147-A177-3AD203B41FA5}">
                      <a16:colId xmlns:a16="http://schemas.microsoft.com/office/drawing/2014/main" val="20005"/>
                    </a:ext>
                  </a:extLst>
                </a:gridCol>
                <a:gridCol w="540060">
                  <a:extLst>
                    <a:ext uri="{9D8B030D-6E8A-4147-A177-3AD203B41FA5}">
                      <a16:colId xmlns:a16="http://schemas.microsoft.com/office/drawing/2014/main" val="20006"/>
                    </a:ext>
                  </a:extLst>
                </a:gridCol>
                <a:gridCol w="540060">
                  <a:extLst>
                    <a:ext uri="{9D8B030D-6E8A-4147-A177-3AD203B41FA5}">
                      <a16:colId xmlns:a16="http://schemas.microsoft.com/office/drawing/2014/main" val="20007"/>
                    </a:ext>
                  </a:extLst>
                </a:gridCol>
                <a:gridCol w="540060">
                  <a:extLst>
                    <a:ext uri="{9D8B030D-6E8A-4147-A177-3AD203B41FA5}">
                      <a16:colId xmlns:a16="http://schemas.microsoft.com/office/drawing/2014/main" val="20008"/>
                    </a:ext>
                  </a:extLst>
                </a:gridCol>
                <a:gridCol w="540060">
                  <a:extLst>
                    <a:ext uri="{9D8B030D-6E8A-4147-A177-3AD203B41FA5}">
                      <a16:colId xmlns:a16="http://schemas.microsoft.com/office/drawing/2014/main" val="20009"/>
                    </a:ext>
                  </a:extLst>
                </a:gridCol>
                <a:gridCol w="540060">
                  <a:extLst>
                    <a:ext uri="{9D8B030D-6E8A-4147-A177-3AD203B41FA5}">
                      <a16:colId xmlns:a16="http://schemas.microsoft.com/office/drawing/2014/main" val="20010"/>
                    </a:ext>
                  </a:extLst>
                </a:gridCol>
                <a:gridCol w="540060">
                  <a:extLst>
                    <a:ext uri="{9D8B030D-6E8A-4147-A177-3AD203B41FA5}">
                      <a16:colId xmlns:a16="http://schemas.microsoft.com/office/drawing/2014/main" val="20011"/>
                    </a:ext>
                  </a:extLst>
                </a:gridCol>
                <a:gridCol w="540060">
                  <a:extLst>
                    <a:ext uri="{9D8B030D-6E8A-4147-A177-3AD203B41FA5}">
                      <a16:colId xmlns:a16="http://schemas.microsoft.com/office/drawing/2014/main" val="20012"/>
                    </a:ext>
                  </a:extLst>
                </a:gridCol>
                <a:gridCol w="540060">
                  <a:extLst>
                    <a:ext uri="{9D8B030D-6E8A-4147-A177-3AD203B41FA5}">
                      <a16:colId xmlns:a16="http://schemas.microsoft.com/office/drawing/2014/main" val="20013"/>
                    </a:ext>
                  </a:extLst>
                </a:gridCol>
              </a:tblGrid>
              <a:tr h="531059">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31059">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5" name="Rectangle 4"/>
          <p:cNvSpPr/>
          <p:nvPr/>
        </p:nvSpPr>
        <p:spPr>
          <a:xfrm>
            <a:off x="3935760" y="2780928"/>
            <a:ext cx="3744416" cy="2088232"/>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64820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809018" cy="1700807"/>
          </a:xfrm>
        </p:spPr>
        <p:txBody>
          <a:bodyPr>
            <a:normAutofit fontScale="25000" lnSpcReduction="20000"/>
          </a:bodyPr>
          <a:lstStyle/>
          <a:p>
            <a:pPr marL="0" indent="0" algn="ctr">
              <a:buNone/>
            </a:pPr>
            <a:r>
              <a:rPr lang="en-GB" sz="4000" dirty="0">
                <a:latin typeface="Arial Rounded MT Bold" panose="020F0704030504030204" pitchFamily="34" charset="0"/>
              </a:rPr>
              <a:t>Area is the section inside the shape. Because we have a square grid, we can easily work out the area of this shape by counting all the boxes that are inside it.</a:t>
            </a:r>
          </a:p>
          <a:p>
            <a:pPr marL="0" indent="0" algn="ctr">
              <a:buNone/>
            </a:pPr>
            <a:r>
              <a:rPr lang="en-GB" sz="4000" dirty="0">
                <a:latin typeface="Arial Rounded MT Bold" panose="020F0704030504030204" pitchFamily="34" charset="0"/>
              </a:rPr>
              <a:t>Another way you could to is find out the length and width of the shape.</a:t>
            </a:r>
          </a:p>
          <a:p>
            <a:pPr marL="0" indent="0" algn="ctr">
              <a:buNone/>
            </a:pPr>
            <a:r>
              <a:rPr lang="en-GB" sz="4000" dirty="0">
                <a:latin typeface="Arial Rounded MT Bold" panose="020F0704030504030204" pitchFamily="34" charset="0"/>
              </a:rPr>
              <a:t>Counting the boxes outside on the outside like last week will give you the length of one side. </a:t>
            </a:r>
          </a:p>
          <a:p>
            <a:pPr marL="0" indent="0" algn="ctr">
              <a:buNone/>
            </a:pPr>
            <a:r>
              <a:rPr lang="en-GB" sz="4000" dirty="0">
                <a:latin typeface="Arial Rounded MT Bold" panose="020F0704030504030204" pitchFamily="34" charset="0"/>
              </a:rPr>
              <a:t>length = 7cm</a:t>
            </a:r>
          </a:p>
          <a:p>
            <a:pPr marL="0" indent="0" algn="ctr">
              <a:buNone/>
            </a:pPr>
            <a:r>
              <a:rPr lang="en-GB" sz="4000" dirty="0">
                <a:latin typeface="Arial Rounded MT Bold" panose="020F0704030504030204" pitchFamily="34" charset="0"/>
              </a:rPr>
              <a:t>Width = 4 cm</a:t>
            </a:r>
          </a:p>
          <a:p>
            <a:pPr marL="0" indent="0" algn="ctr">
              <a:buNone/>
            </a:pPr>
            <a:r>
              <a:rPr lang="en-GB" sz="4000" dirty="0">
                <a:latin typeface="Arial Rounded MT Bold" panose="020F0704030504030204" pitchFamily="34" charset="0"/>
              </a:rPr>
              <a:t>7 x 4 = 28cm</a:t>
            </a:r>
            <a:r>
              <a:rPr lang="en-GB" sz="4000" baseline="30000" dirty="0">
                <a:latin typeface="Arial Rounded MT Bold" panose="020F0704030504030204" pitchFamily="34" charset="0"/>
              </a:rPr>
              <a:t>2</a:t>
            </a:r>
            <a:endParaRPr lang="en-GB" sz="4000" dirty="0">
              <a:latin typeface="Arial Rounded MT Bold" panose="020F0704030504030204" pitchFamily="34" charset="0"/>
            </a:endParaRPr>
          </a:p>
        </p:txBody>
      </p:sp>
      <p:graphicFrame>
        <p:nvGraphicFramePr>
          <p:cNvPr id="4" name="Table 3"/>
          <p:cNvGraphicFramePr>
            <a:graphicFrameLocks noGrp="1"/>
          </p:cNvGraphicFramePr>
          <p:nvPr/>
        </p:nvGraphicFramePr>
        <p:xfrm>
          <a:off x="2279576" y="1700809"/>
          <a:ext cx="7560840" cy="4779531"/>
        </p:xfrm>
        <a:graphic>
          <a:graphicData uri="http://schemas.openxmlformats.org/drawingml/2006/table">
            <a:tbl>
              <a:tblPr firstRow="1" bandRow="1">
                <a:tableStyleId>{5C22544A-7EE6-4342-B048-85BDC9FD1C3A}</a:tableStyleId>
              </a:tblPr>
              <a:tblGrid>
                <a:gridCol w="540060">
                  <a:extLst>
                    <a:ext uri="{9D8B030D-6E8A-4147-A177-3AD203B41FA5}">
                      <a16:colId xmlns:a16="http://schemas.microsoft.com/office/drawing/2014/main" val="20000"/>
                    </a:ext>
                  </a:extLst>
                </a:gridCol>
                <a:gridCol w="540060">
                  <a:extLst>
                    <a:ext uri="{9D8B030D-6E8A-4147-A177-3AD203B41FA5}">
                      <a16:colId xmlns:a16="http://schemas.microsoft.com/office/drawing/2014/main" val="20001"/>
                    </a:ext>
                  </a:extLst>
                </a:gridCol>
                <a:gridCol w="540060">
                  <a:extLst>
                    <a:ext uri="{9D8B030D-6E8A-4147-A177-3AD203B41FA5}">
                      <a16:colId xmlns:a16="http://schemas.microsoft.com/office/drawing/2014/main" val="20002"/>
                    </a:ext>
                  </a:extLst>
                </a:gridCol>
                <a:gridCol w="540060">
                  <a:extLst>
                    <a:ext uri="{9D8B030D-6E8A-4147-A177-3AD203B41FA5}">
                      <a16:colId xmlns:a16="http://schemas.microsoft.com/office/drawing/2014/main" val="20003"/>
                    </a:ext>
                  </a:extLst>
                </a:gridCol>
                <a:gridCol w="540060">
                  <a:extLst>
                    <a:ext uri="{9D8B030D-6E8A-4147-A177-3AD203B41FA5}">
                      <a16:colId xmlns:a16="http://schemas.microsoft.com/office/drawing/2014/main" val="20004"/>
                    </a:ext>
                  </a:extLst>
                </a:gridCol>
                <a:gridCol w="540060">
                  <a:extLst>
                    <a:ext uri="{9D8B030D-6E8A-4147-A177-3AD203B41FA5}">
                      <a16:colId xmlns:a16="http://schemas.microsoft.com/office/drawing/2014/main" val="20005"/>
                    </a:ext>
                  </a:extLst>
                </a:gridCol>
                <a:gridCol w="540060">
                  <a:extLst>
                    <a:ext uri="{9D8B030D-6E8A-4147-A177-3AD203B41FA5}">
                      <a16:colId xmlns:a16="http://schemas.microsoft.com/office/drawing/2014/main" val="20006"/>
                    </a:ext>
                  </a:extLst>
                </a:gridCol>
                <a:gridCol w="540060">
                  <a:extLst>
                    <a:ext uri="{9D8B030D-6E8A-4147-A177-3AD203B41FA5}">
                      <a16:colId xmlns:a16="http://schemas.microsoft.com/office/drawing/2014/main" val="20007"/>
                    </a:ext>
                  </a:extLst>
                </a:gridCol>
                <a:gridCol w="540060">
                  <a:extLst>
                    <a:ext uri="{9D8B030D-6E8A-4147-A177-3AD203B41FA5}">
                      <a16:colId xmlns:a16="http://schemas.microsoft.com/office/drawing/2014/main" val="20008"/>
                    </a:ext>
                  </a:extLst>
                </a:gridCol>
                <a:gridCol w="540060">
                  <a:extLst>
                    <a:ext uri="{9D8B030D-6E8A-4147-A177-3AD203B41FA5}">
                      <a16:colId xmlns:a16="http://schemas.microsoft.com/office/drawing/2014/main" val="20009"/>
                    </a:ext>
                  </a:extLst>
                </a:gridCol>
                <a:gridCol w="540060">
                  <a:extLst>
                    <a:ext uri="{9D8B030D-6E8A-4147-A177-3AD203B41FA5}">
                      <a16:colId xmlns:a16="http://schemas.microsoft.com/office/drawing/2014/main" val="20010"/>
                    </a:ext>
                  </a:extLst>
                </a:gridCol>
                <a:gridCol w="540060">
                  <a:extLst>
                    <a:ext uri="{9D8B030D-6E8A-4147-A177-3AD203B41FA5}">
                      <a16:colId xmlns:a16="http://schemas.microsoft.com/office/drawing/2014/main" val="20011"/>
                    </a:ext>
                  </a:extLst>
                </a:gridCol>
                <a:gridCol w="540060">
                  <a:extLst>
                    <a:ext uri="{9D8B030D-6E8A-4147-A177-3AD203B41FA5}">
                      <a16:colId xmlns:a16="http://schemas.microsoft.com/office/drawing/2014/main" val="20012"/>
                    </a:ext>
                  </a:extLst>
                </a:gridCol>
                <a:gridCol w="540060">
                  <a:extLst>
                    <a:ext uri="{9D8B030D-6E8A-4147-A177-3AD203B41FA5}">
                      <a16:colId xmlns:a16="http://schemas.microsoft.com/office/drawing/2014/main" val="20013"/>
                    </a:ext>
                  </a:extLst>
                </a:gridCol>
              </a:tblGrid>
              <a:tr h="531059">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31059">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5" name="Rectangle 4"/>
          <p:cNvSpPr/>
          <p:nvPr/>
        </p:nvSpPr>
        <p:spPr>
          <a:xfrm>
            <a:off x="3935760" y="2780928"/>
            <a:ext cx="3744416" cy="2088232"/>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Left Arrow 1">
            <a:extLst>
              <a:ext uri="{FF2B5EF4-FFF2-40B4-BE49-F238E27FC236}">
                <a16:creationId xmlns:a16="http://schemas.microsoft.com/office/drawing/2014/main" id="{CCB8C7CA-DE61-E34C-A841-1B957EEC0965}"/>
              </a:ext>
            </a:extLst>
          </p:cNvPr>
          <p:cNvSpPr/>
          <p:nvPr/>
        </p:nvSpPr>
        <p:spPr>
          <a:xfrm rot="10800000">
            <a:off x="4084320" y="2414016"/>
            <a:ext cx="3352800" cy="256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a:extLst>
              <a:ext uri="{FF2B5EF4-FFF2-40B4-BE49-F238E27FC236}">
                <a16:creationId xmlns:a16="http://schemas.microsoft.com/office/drawing/2014/main" id="{B713E6C2-08DE-5847-9AF3-05C00BD180CE}"/>
              </a:ext>
            </a:extLst>
          </p:cNvPr>
          <p:cNvSpPr/>
          <p:nvPr/>
        </p:nvSpPr>
        <p:spPr>
          <a:xfrm rot="16200000">
            <a:off x="2634428" y="3712268"/>
            <a:ext cx="1847088" cy="2255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DAE2C37-1A3F-B641-8BBD-F63500661F07}"/>
              </a:ext>
            </a:extLst>
          </p:cNvPr>
          <p:cNvSpPr txBox="1"/>
          <p:nvPr/>
        </p:nvSpPr>
        <p:spPr>
          <a:xfrm>
            <a:off x="2363156" y="3519334"/>
            <a:ext cx="2389632" cy="461665"/>
          </a:xfrm>
          <a:prstGeom prst="rect">
            <a:avLst/>
          </a:prstGeom>
          <a:noFill/>
        </p:spPr>
        <p:txBody>
          <a:bodyPr wrap="square" rtlCol="0">
            <a:spAutoFit/>
          </a:bodyPr>
          <a:lstStyle/>
          <a:p>
            <a:r>
              <a:rPr lang="en-US" sz="2400" dirty="0">
                <a:latin typeface="Arial Rounded MT Bold" panose="020F0704030504030204" pitchFamily="34" charset="77"/>
              </a:rPr>
              <a:t>Width</a:t>
            </a:r>
          </a:p>
        </p:txBody>
      </p:sp>
      <p:sp>
        <p:nvSpPr>
          <p:cNvPr id="8" name="TextBox 7">
            <a:extLst>
              <a:ext uri="{FF2B5EF4-FFF2-40B4-BE49-F238E27FC236}">
                <a16:creationId xmlns:a16="http://schemas.microsoft.com/office/drawing/2014/main" id="{3D196CC9-BB55-6949-86EB-B8A71C609763}"/>
              </a:ext>
            </a:extLst>
          </p:cNvPr>
          <p:cNvSpPr txBox="1"/>
          <p:nvPr/>
        </p:nvSpPr>
        <p:spPr>
          <a:xfrm>
            <a:off x="4752788" y="1858236"/>
            <a:ext cx="2389632" cy="461665"/>
          </a:xfrm>
          <a:prstGeom prst="rect">
            <a:avLst/>
          </a:prstGeom>
          <a:noFill/>
        </p:spPr>
        <p:txBody>
          <a:bodyPr wrap="square" rtlCol="0">
            <a:spAutoFit/>
          </a:bodyPr>
          <a:lstStyle/>
          <a:p>
            <a:r>
              <a:rPr lang="en-US" sz="2400" dirty="0">
                <a:latin typeface="Arial Rounded MT Bold" panose="020F0704030504030204" pitchFamily="34" charset="77"/>
              </a:rPr>
              <a:t>Length</a:t>
            </a:r>
          </a:p>
        </p:txBody>
      </p:sp>
    </p:spTree>
    <p:extLst>
      <p:ext uri="{BB962C8B-B14F-4D97-AF65-F5344CB8AC3E}">
        <p14:creationId xmlns:p14="http://schemas.microsoft.com/office/powerpoint/2010/main" val="3870141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690" y="273783"/>
            <a:ext cx="9601200" cy="1485900"/>
          </a:xfrm>
        </p:spPr>
        <p:txBody>
          <a:bodyPr>
            <a:normAutofit fontScale="90000"/>
          </a:bodyPr>
          <a:lstStyle/>
          <a:p>
            <a:r>
              <a:rPr lang="en-GB" dirty="0">
                <a:latin typeface="Arial Rounded MT Bold" panose="020F0704030504030204" pitchFamily="34" charset="0"/>
              </a:rPr>
              <a:t>When finding area we always use the little two after the number. Do you remember what it means?</a:t>
            </a:r>
          </a:p>
        </p:txBody>
      </p:sp>
      <p:sp>
        <p:nvSpPr>
          <p:cNvPr id="3" name="Content Placeholder 2"/>
          <p:cNvSpPr>
            <a:spLocks noGrp="1"/>
          </p:cNvSpPr>
          <p:nvPr>
            <p:ph idx="1"/>
          </p:nvPr>
        </p:nvSpPr>
        <p:spPr>
          <a:xfrm>
            <a:off x="1981200" y="2376056"/>
            <a:ext cx="1882552" cy="1324744"/>
          </a:xfrm>
        </p:spPr>
        <p:txBody>
          <a:bodyPr>
            <a:noAutofit/>
          </a:bodyPr>
          <a:lstStyle/>
          <a:p>
            <a:pPr marL="0" indent="0">
              <a:buNone/>
            </a:pPr>
            <a:r>
              <a:rPr lang="en-GB" sz="8800" dirty="0">
                <a:solidFill>
                  <a:schemeClr val="tx1"/>
                </a:solidFill>
                <a:latin typeface="Arial Rounded MT Bold" panose="020F0704030504030204" pitchFamily="34" charset="0"/>
              </a:rPr>
              <a:t>4</a:t>
            </a:r>
            <a:r>
              <a:rPr lang="en-GB" sz="8800" dirty="0">
                <a:solidFill>
                  <a:schemeClr val="tx1"/>
                </a:solidFill>
                <a:latin typeface="SassoonSans" pitchFamily="2" charset="0"/>
                <a:cs typeface="Times New Roman"/>
              </a:rPr>
              <a:t>²</a:t>
            </a:r>
            <a:endParaRPr lang="en-GB" sz="8800" dirty="0">
              <a:solidFill>
                <a:schemeClr val="tx1"/>
              </a:solidFill>
              <a:latin typeface="SassoonSans" pitchFamily="2" charset="0"/>
            </a:endParaRPr>
          </a:p>
        </p:txBody>
      </p:sp>
      <p:sp>
        <p:nvSpPr>
          <p:cNvPr id="4" name="Content Placeholder 2"/>
          <p:cNvSpPr txBox="1">
            <a:spLocks/>
          </p:cNvSpPr>
          <p:nvPr/>
        </p:nvSpPr>
        <p:spPr>
          <a:xfrm>
            <a:off x="3863752" y="4869160"/>
            <a:ext cx="1882552" cy="13247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8800" dirty="0">
                <a:latin typeface="Arial Rounded MT Bold" panose="020F0704030504030204" pitchFamily="34" charset="0"/>
              </a:rPr>
              <a:t>6</a:t>
            </a:r>
            <a:r>
              <a:rPr lang="en-GB" sz="8800" dirty="0">
                <a:latin typeface="SassoonSans" pitchFamily="2" charset="0"/>
                <a:cs typeface="Times New Roman"/>
              </a:rPr>
              <a:t>²</a:t>
            </a:r>
            <a:endParaRPr lang="en-GB" sz="8800" dirty="0">
              <a:latin typeface="SassoonSans" pitchFamily="2" charset="0"/>
            </a:endParaRPr>
          </a:p>
        </p:txBody>
      </p:sp>
      <p:sp>
        <p:nvSpPr>
          <p:cNvPr id="5" name="Content Placeholder 2"/>
          <p:cNvSpPr txBox="1">
            <a:spLocks/>
          </p:cNvSpPr>
          <p:nvPr/>
        </p:nvSpPr>
        <p:spPr>
          <a:xfrm>
            <a:off x="5951984" y="1988840"/>
            <a:ext cx="1882552" cy="13247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8800" dirty="0">
                <a:latin typeface="Arial Rounded MT Bold" panose="020F0704030504030204" pitchFamily="34" charset="0"/>
              </a:rPr>
              <a:t>3</a:t>
            </a:r>
            <a:r>
              <a:rPr lang="en-GB" sz="8800" dirty="0">
                <a:latin typeface="SassoonSans" pitchFamily="2" charset="0"/>
                <a:cs typeface="Times New Roman"/>
              </a:rPr>
              <a:t>²</a:t>
            </a:r>
            <a:endParaRPr lang="en-GB" sz="8800" dirty="0">
              <a:latin typeface="SassoonSans" pitchFamily="2" charset="0"/>
            </a:endParaRPr>
          </a:p>
        </p:txBody>
      </p:sp>
      <p:sp>
        <p:nvSpPr>
          <p:cNvPr id="6" name="Content Placeholder 2"/>
          <p:cNvSpPr txBox="1">
            <a:spLocks/>
          </p:cNvSpPr>
          <p:nvPr/>
        </p:nvSpPr>
        <p:spPr>
          <a:xfrm>
            <a:off x="8184232" y="4797152"/>
            <a:ext cx="1882552" cy="13247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8800" dirty="0">
                <a:latin typeface="Arial Rounded MT Bold" panose="020F0704030504030204" pitchFamily="34" charset="0"/>
              </a:rPr>
              <a:t>5</a:t>
            </a:r>
            <a:r>
              <a:rPr lang="en-GB" sz="8800" dirty="0">
                <a:latin typeface="SassoonSans" pitchFamily="2" charset="0"/>
                <a:cs typeface="Times New Roman"/>
              </a:rPr>
              <a:t>²</a:t>
            </a:r>
            <a:endParaRPr lang="en-GB" sz="8800" dirty="0">
              <a:latin typeface="SassoonSans" pitchFamily="2" charset="0"/>
            </a:endParaRPr>
          </a:p>
        </p:txBody>
      </p:sp>
    </p:spTree>
    <p:extLst>
      <p:ext uri="{BB962C8B-B14F-4D97-AF65-F5344CB8AC3E}">
        <p14:creationId xmlns:p14="http://schemas.microsoft.com/office/powerpoint/2010/main" val="377560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690" y="273783"/>
            <a:ext cx="9601200" cy="1485900"/>
          </a:xfrm>
        </p:spPr>
        <p:txBody>
          <a:bodyPr>
            <a:normAutofit fontScale="90000"/>
          </a:bodyPr>
          <a:lstStyle/>
          <a:p>
            <a:r>
              <a:rPr lang="en-GB" dirty="0">
                <a:latin typeface="Arial Rounded MT Bold" panose="020F0704030504030204" pitchFamily="34" charset="0"/>
              </a:rPr>
              <a:t>The little two (2</a:t>
            </a:r>
            <a:r>
              <a:rPr lang="en-GB" baseline="30000" dirty="0">
                <a:latin typeface="Arial Rounded MT Bold" panose="020F0704030504030204" pitchFamily="34" charset="0"/>
              </a:rPr>
              <a:t>2</a:t>
            </a:r>
            <a:r>
              <a:rPr lang="en-GB" dirty="0">
                <a:latin typeface="Arial Rounded MT Bold" panose="020F0704030504030204" pitchFamily="34" charset="0"/>
              </a:rPr>
              <a:t>) stands for squared. This means that it is multiplied by itself.</a:t>
            </a:r>
            <a:endParaRPr lang="en-GB" baseline="30000" dirty="0">
              <a:latin typeface="Arial Rounded MT Bold" panose="020F0704030504030204" pitchFamily="34" charset="0"/>
            </a:endParaRPr>
          </a:p>
        </p:txBody>
      </p:sp>
      <p:sp>
        <p:nvSpPr>
          <p:cNvPr id="3" name="Content Placeholder 2"/>
          <p:cNvSpPr>
            <a:spLocks noGrp="1"/>
          </p:cNvSpPr>
          <p:nvPr>
            <p:ph idx="1"/>
          </p:nvPr>
        </p:nvSpPr>
        <p:spPr>
          <a:xfrm>
            <a:off x="7301346" y="4206788"/>
            <a:ext cx="1882552" cy="1324744"/>
          </a:xfrm>
        </p:spPr>
        <p:txBody>
          <a:bodyPr>
            <a:noAutofit/>
          </a:bodyPr>
          <a:lstStyle/>
          <a:p>
            <a:pPr marL="0" indent="0">
              <a:buNone/>
            </a:pPr>
            <a:r>
              <a:rPr lang="en-GB" sz="8800" dirty="0">
                <a:solidFill>
                  <a:schemeClr val="tx1"/>
                </a:solidFill>
                <a:latin typeface="Arial Rounded MT Bold" panose="020F0704030504030204" pitchFamily="34" charset="0"/>
              </a:rPr>
              <a:t>4</a:t>
            </a:r>
            <a:r>
              <a:rPr lang="en-GB" sz="8800" dirty="0">
                <a:solidFill>
                  <a:schemeClr val="tx1"/>
                </a:solidFill>
                <a:latin typeface="SassoonSans" pitchFamily="2" charset="0"/>
                <a:cs typeface="Times New Roman"/>
              </a:rPr>
              <a:t>²</a:t>
            </a:r>
            <a:endParaRPr lang="en-GB" sz="8800" dirty="0">
              <a:solidFill>
                <a:schemeClr val="tx1"/>
              </a:solidFill>
              <a:latin typeface="SassoonSans" pitchFamily="2" charset="0"/>
            </a:endParaRPr>
          </a:p>
        </p:txBody>
      </p:sp>
      <p:sp>
        <p:nvSpPr>
          <p:cNvPr id="4" name="Content Placeholder 2"/>
          <p:cNvSpPr txBox="1">
            <a:spLocks/>
          </p:cNvSpPr>
          <p:nvPr/>
        </p:nvSpPr>
        <p:spPr>
          <a:xfrm>
            <a:off x="3863752" y="4869160"/>
            <a:ext cx="1882552" cy="13247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8800" dirty="0">
                <a:latin typeface="Arial Rounded MT Bold" panose="020F0704030504030204" pitchFamily="34" charset="0"/>
              </a:rPr>
              <a:t>6</a:t>
            </a:r>
            <a:r>
              <a:rPr lang="en-GB" sz="8800" dirty="0">
                <a:latin typeface="SassoonSans" pitchFamily="2" charset="0"/>
                <a:cs typeface="Times New Roman"/>
              </a:rPr>
              <a:t>²</a:t>
            </a:r>
            <a:endParaRPr lang="en-GB" sz="8800" dirty="0">
              <a:latin typeface="SassoonSans" pitchFamily="2" charset="0"/>
            </a:endParaRPr>
          </a:p>
        </p:txBody>
      </p:sp>
    </p:spTree>
    <p:extLst>
      <p:ext uri="{BB962C8B-B14F-4D97-AF65-F5344CB8AC3E}">
        <p14:creationId xmlns:p14="http://schemas.microsoft.com/office/powerpoint/2010/main" val="442349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274"/>
            <a:ext cx="9144000" cy="1408502"/>
          </a:xfrm>
        </p:spPr>
        <p:txBody>
          <a:bodyPr>
            <a:noAutofit/>
          </a:bodyPr>
          <a:lstStyle/>
          <a:p>
            <a:r>
              <a:rPr lang="en-GB" sz="8000" b="1" u="sng" dirty="0">
                <a:latin typeface="Arial Rounded MT Bold" panose="020F0704030504030204" pitchFamily="34" charset="0"/>
              </a:rPr>
              <a:t>So Area is ….</a:t>
            </a:r>
          </a:p>
        </p:txBody>
      </p:sp>
      <p:sp>
        <p:nvSpPr>
          <p:cNvPr id="3" name="Content Placeholder 2"/>
          <p:cNvSpPr>
            <a:spLocks noGrp="1"/>
          </p:cNvSpPr>
          <p:nvPr>
            <p:ph idx="1"/>
          </p:nvPr>
        </p:nvSpPr>
        <p:spPr>
          <a:xfrm>
            <a:off x="1524000" y="1600201"/>
            <a:ext cx="4427984" cy="4525963"/>
          </a:xfrm>
        </p:spPr>
        <p:txBody>
          <a:bodyPr>
            <a:normAutofit fontScale="85000" lnSpcReduction="10000"/>
          </a:bodyPr>
          <a:lstStyle/>
          <a:p>
            <a:pPr marL="0" indent="0" algn="ctr">
              <a:buNone/>
            </a:pPr>
            <a:r>
              <a:rPr lang="en-GB" sz="4800" dirty="0">
                <a:latin typeface="Arial Rounded MT Bold" panose="020F0704030504030204" pitchFamily="34" charset="0"/>
              </a:rPr>
              <a:t>When we measure all of the inside space in a shape.</a:t>
            </a:r>
          </a:p>
          <a:p>
            <a:pPr marL="0" indent="0" algn="ctr">
              <a:buNone/>
            </a:pPr>
            <a:r>
              <a:rPr lang="en-GB" sz="4800" dirty="0">
                <a:latin typeface="Arial Rounded MT Bold" panose="020F0704030504030204" pitchFamily="34" charset="0"/>
              </a:rPr>
              <a:t>Below is a formula to follow to find area.</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42" t="60388" r="10808" b="-1002"/>
          <a:stretch/>
        </p:blipFill>
        <p:spPr bwMode="auto">
          <a:xfrm>
            <a:off x="6240016" y="2132857"/>
            <a:ext cx="4104456" cy="2947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555125" y="5534562"/>
            <a:ext cx="4083170" cy="1323439"/>
          </a:xfrm>
          <a:prstGeom prst="rect">
            <a:avLst/>
          </a:prstGeom>
          <a:noFill/>
        </p:spPr>
        <p:txBody>
          <a:bodyPr wrap="none" lIns="91440" tIns="45720" rIns="91440" bIns="45720">
            <a:spAutoFit/>
          </a:bodyPr>
          <a:lstStyle/>
          <a:p>
            <a:pPr algn="ct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 L x W</a:t>
            </a:r>
          </a:p>
        </p:txBody>
      </p:sp>
    </p:spTree>
    <p:extLst>
      <p:ext uri="{BB962C8B-B14F-4D97-AF65-F5344CB8AC3E}">
        <p14:creationId xmlns:p14="http://schemas.microsoft.com/office/powerpoint/2010/main" val="251028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252520" cy="764703"/>
          </a:xfrm>
        </p:spPr>
        <p:txBody>
          <a:bodyPr>
            <a:normAutofit/>
          </a:bodyPr>
          <a:lstStyle/>
          <a:p>
            <a:pPr marL="0" indent="0" algn="ctr">
              <a:buNone/>
            </a:pPr>
            <a:r>
              <a:rPr lang="en-GB" sz="4000" dirty="0">
                <a:latin typeface="Arial Rounded MT Bold" panose="020F0704030504030204" pitchFamily="34" charset="0"/>
              </a:rPr>
              <a:t>What is the area of this rectangle?</a:t>
            </a:r>
          </a:p>
        </p:txBody>
      </p:sp>
      <p:graphicFrame>
        <p:nvGraphicFramePr>
          <p:cNvPr id="4" name="Table 3"/>
          <p:cNvGraphicFramePr>
            <a:graphicFrameLocks noGrp="1"/>
          </p:cNvGraphicFramePr>
          <p:nvPr/>
        </p:nvGraphicFramePr>
        <p:xfrm>
          <a:off x="2279576" y="1700809"/>
          <a:ext cx="7560840" cy="4779531"/>
        </p:xfrm>
        <a:graphic>
          <a:graphicData uri="http://schemas.openxmlformats.org/drawingml/2006/table">
            <a:tbl>
              <a:tblPr firstRow="1" bandRow="1">
                <a:tableStyleId>{5C22544A-7EE6-4342-B048-85BDC9FD1C3A}</a:tableStyleId>
              </a:tblPr>
              <a:tblGrid>
                <a:gridCol w="540060">
                  <a:extLst>
                    <a:ext uri="{9D8B030D-6E8A-4147-A177-3AD203B41FA5}">
                      <a16:colId xmlns:a16="http://schemas.microsoft.com/office/drawing/2014/main" val="20000"/>
                    </a:ext>
                  </a:extLst>
                </a:gridCol>
                <a:gridCol w="540060">
                  <a:extLst>
                    <a:ext uri="{9D8B030D-6E8A-4147-A177-3AD203B41FA5}">
                      <a16:colId xmlns:a16="http://schemas.microsoft.com/office/drawing/2014/main" val="20001"/>
                    </a:ext>
                  </a:extLst>
                </a:gridCol>
                <a:gridCol w="540060">
                  <a:extLst>
                    <a:ext uri="{9D8B030D-6E8A-4147-A177-3AD203B41FA5}">
                      <a16:colId xmlns:a16="http://schemas.microsoft.com/office/drawing/2014/main" val="20002"/>
                    </a:ext>
                  </a:extLst>
                </a:gridCol>
                <a:gridCol w="540060">
                  <a:extLst>
                    <a:ext uri="{9D8B030D-6E8A-4147-A177-3AD203B41FA5}">
                      <a16:colId xmlns:a16="http://schemas.microsoft.com/office/drawing/2014/main" val="20003"/>
                    </a:ext>
                  </a:extLst>
                </a:gridCol>
                <a:gridCol w="540060">
                  <a:extLst>
                    <a:ext uri="{9D8B030D-6E8A-4147-A177-3AD203B41FA5}">
                      <a16:colId xmlns:a16="http://schemas.microsoft.com/office/drawing/2014/main" val="20004"/>
                    </a:ext>
                  </a:extLst>
                </a:gridCol>
                <a:gridCol w="540060">
                  <a:extLst>
                    <a:ext uri="{9D8B030D-6E8A-4147-A177-3AD203B41FA5}">
                      <a16:colId xmlns:a16="http://schemas.microsoft.com/office/drawing/2014/main" val="20005"/>
                    </a:ext>
                  </a:extLst>
                </a:gridCol>
                <a:gridCol w="540060">
                  <a:extLst>
                    <a:ext uri="{9D8B030D-6E8A-4147-A177-3AD203B41FA5}">
                      <a16:colId xmlns:a16="http://schemas.microsoft.com/office/drawing/2014/main" val="20006"/>
                    </a:ext>
                  </a:extLst>
                </a:gridCol>
                <a:gridCol w="540060">
                  <a:extLst>
                    <a:ext uri="{9D8B030D-6E8A-4147-A177-3AD203B41FA5}">
                      <a16:colId xmlns:a16="http://schemas.microsoft.com/office/drawing/2014/main" val="20007"/>
                    </a:ext>
                  </a:extLst>
                </a:gridCol>
                <a:gridCol w="540060">
                  <a:extLst>
                    <a:ext uri="{9D8B030D-6E8A-4147-A177-3AD203B41FA5}">
                      <a16:colId xmlns:a16="http://schemas.microsoft.com/office/drawing/2014/main" val="20008"/>
                    </a:ext>
                  </a:extLst>
                </a:gridCol>
                <a:gridCol w="540060">
                  <a:extLst>
                    <a:ext uri="{9D8B030D-6E8A-4147-A177-3AD203B41FA5}">
                      <a16:colId xmlns:a16="http://schemas.microsoft.com/office/drawing/2014/main" val="20009"/>
                    </a:ext>
                  </a:extLst>
                </a:gridCol>
                <a:gridCol w="540060">
                  <a:extLst>
                    <a:ext uri="{9D8B030D-6E8A-4147-A177-3AD203B41FA5}">
                      <a16:colId xmlns:a16="http://schemas.microsoft.com/office/drawing/2014/main" val="20010"/>
                    </a:ext>
                  </a:extLst>
                </a:gridCol>
                <a:gridCol w="540060">
                  <a:extLst>
                    <a:ext uri="{9D8B030D-6E8A-4147-A177-3AD203B41FA5}">
                      <a16:colId xmlns:a16="http://schemas.microsoft.com/office/drawing/2014/main" val="20011"/>
                    </a:ext>
                  </a:extLst>
                </a:gridCol>
                <a:gridCol w="540060">
                  <a:extLst>
                    <a:ext uri="{9D8B030D-6E8A-4147-A177-3AD203B41FA5}">
                      <a16:colId xmlns:a16="http://schemas.microsoft.com/office/drawing/2014/main" val="20012"/>
                    </a:ext>
                  </a:extLst>
                </a:gridCol>
                <a:gridCol w="540060">
                  <a:extLst>
                    <a:ext uri="{9D8B030D-6E8A-4147-A177-3AD203B41FA5}">
                      <a16:colId xmlns:a16="http://schemas.microsoft.com/office/drawing/2014/main" val="20013"/>
                    </a:ext>
                  </a:extLst>
                </a:gridCol>
              </a:tblGrid>
              <a:tr h="531059">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31059">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5" name="Rectangle 4"/>
          <p:cNvSpPr/>
          <p:nvPr/>
        </p:nvSpPr>
        <p:spPr>
          <a:xfrm>
            <a:off x="5015880" y="3861048"/>
            <a:ext cx="2664296" cy="1584176"/>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0325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252520" cy="1700807"/>
          </a:xfrm>
        </p:spPr>
        <p:txBody>
          <a:bodyPr>
            <a:normAutofit fontScale="62500" lnSpcReduction="20000"/>
          </a:bodyPr>
          <a:lstStyle/>
          <a:p>
            <a:pPr marL="0" indent="0" algn="ctr">
              <a:buNone/>
            </a:pPr>
            <a:r>
              <a:rPr lang="en-GB" sz="4000" dirty="0">
                <a:latin typeface="Arial Rounded MT Bold" panose="020F0704030504030204" pitchFamily="34" charset="0"/>
              </a:rPr>
              <a:t>Two ways:</a:t>
            </a:r>
          </a:p>
          <a:p>
            <a:pPr marL="0" indent="0" algn="ctr">
              <a:buNone/>
            </a:pPr>
            <a:r>
              <a:rPr lang="en-GB" sz="4000" dirty="0">
                <a:latin typeface="Arial Rounded MT Bold" panose="020F0704030504030204" pitchFamily="34" charset="0"/>
              </a:rPr>
              <a:t>Count the squares on the inside of the shape</a:t>
            </a:r>
          </a:p>
          <a:p>
            <a:pPr marL="0" indent="0" algn="ctr">
              <a:buNone/>
            </a:pPr>
            <a:r>
              <a:rPr lang="en-GB" sz="4000" dirty="0">
                <a:latin typeface="Arial Rounded MT Bold" panose="020F0704030504030204" pitchFamily="34" charset="0"/>
              </a:rPr>
              <a:t>Or</a:t>
            </a:r>
          </a:p>
          <a:p>
            <a:pPr marL="0" indent="0" algn="ctr">
              <a:buNone/>
            </a:pPr>
            <a:r>
              <a:rPr lang="en-GB" sz="4000" dirty="0">
                <a:latin typeface="Arial Rounded MT Bold" panose="020F0704030504030204" pitchFamily="34" charset="0"/>
              </a:rPr>
              <a:t>Finding the length and width (more effective method)</a:t>
            </a:r>
          </a:p>
        </p:txBody>
      </p:sp>
      <p:graphicFrame>
        <p:nvGraphicFramePr>
          <p:cNvPr id="4" name="Table 3"/>
          <p:cNvGraphicFramePr>
            <a:graphicFrameLocks noGrp="1"/>
          </p:cNvGraphicFramePr>
          <p:nvPr/>
        </p:nvGraphicFramePr>
        <p:xfrm>
          <a:off x="2279576" y="1700809"/>
          <a:ext cx="7560840" cy="4779531"/>
        </p:xfrm>
        <a:graphic>
          <a:graphicData uri="http://schemas.openxmlformats.org/drawingml/2006/table">
            <a:tbl>
              <a:tblPr firstRow="1" bandRow="1">
                <a:tableStyleId>{5C22544A-7EE6-4342-B048-85BDC9FD1C3A}</a:tableStyleId>
              </a:tblPr>
              <a:tblGrid>
                <a:gridCol w="540060">
                  <a:extLst>
                    <a:ext uri="{9D8B030D-6E8A-4147-A177-3AD203B41FA5}">
                      <a16:colId xmlns:a16="http://schemas.microsoft.com/office/drawing/2014/main" val="20000"/>
                    </a:ext>
                  </a:extLst>
                </a:gridCol>
                <a:gridCol w="540060">
                  <a:extLst>
                    <a:ext uri="{9D8B030D-6E8A-4147-A177-3AD203B41FA5}">
                      <a16:colId xmlns:a16="http://schemas.microsoft.com/office/drawing/2014/main" val="20001"/>
                    </a:ext>
                  </a:extLst>
                </a:gridCol>
                <a:gridCol w="540060">
                  <a:extLst>
                    <a:ext uri="{9D8B030D-6E8A-4147-A177-3AD203B41FA5}">
                      <a16:colId xmlns:a16="http://schemas.microsoft.com/office/drawing/2014/main" val="20002"/>
                    </a:ext>
                  </a:extLst>
                </a:gridCol>
                <a:gridCol w="540060">
                  <a:extLst>
                    <a:ext uri="{9D8B030D-6E8A-4147-A177-3AD203B41FA5}">
                      <a16:colId xmlns:a16="http://schemas.microsoft.com/office/drawing/2014/main" val="20003"/>
                    </a:ext>
                  </a:extLst>
                </a:gridCol>
                <a:gridCol w="540060">
                  <a:extLst>
                    <a:ext uri="{9D8B030D-6E8A-4147-A177-3AD203B41FA5}">
                      <a16:colId xmlns:a16="http://schemas.microsoft.com/office/drawing/2014/main" val="20004"/>
                    </a:ext>
                  </a:extLst>
                </a:gridCol>
                <a:gridCol w="540060">
                  <a:extLst>
                    <a:ext uri="{9D8B030D-6E8A-4147-A177-3AD203B41FA5}">
                      <a16:colId xmlns:a16="http://schemas.microsoft.com/office/drawing/2014/main" val="20005"/>
                    </a:ext>
                  </a:extLst>
                </a:gridCol>
                <a:gridCol w="540060">
                  <a:extLst>
                    <a:ext uri="{9D8B030D-6E8A-4147-A177-3AD203B41FA5}">
                      <a16:colId xmlns:a16="http://schemas.microsoft.com/office/drawing/2014/main" val="20006"/>
                    </a:ext>
                  </a:extLst>
                </a:gridCol>
                <a:gridCol w="540060">
                  <a:extLst>
                    <a:ext uri="{9D8B030D-6E8A-4147-A177-3AD203B41FA5}">
                      <a16:colId xmlns:a16="http://schemas.microsoft.com/office/drawing/2014/main" val="20007"/>
                    </a:ext>
                  </a:extLst>
                </a:gridCol>
                <a:gridCol w="540060">
                  <a:extLst>
                    <a:ext uri="{9D8B030D-6E8A-4147-A177-3AD203B41FA5}">
                      <a16:colId xmlns:a16="http://schemas.microsoft.com/office/drawing/2014/main" val="20008"/>
                    </a:ext>
                  </a:extLst>
                </a:gridCol>
                <a:gridCol w="540060">
                  <a:extLst>
                    <a:ext uri="{9D8B030D-6E8A-4147-A177-3AD203B41FA5}">
                      <a16:colId xmlns:a16="http://schemas.microsoft.com/office/drawing/2014/main" val="20009"/>
                    </a:ext>
                  </a:extLst>
                </a:gridCol>
                <a:gridCol w="540060">
                  <a:extLst>
                    <a:ext uri="{9D8B030D-6E8A-4147-A177-3AD203B41FA5}">
                      <a16:colId xmlns:a16="http://schemas.microsoft.com/office/drawing/2014/main" val="20010"/>
                    </a:ext>
                  </a:extLst>
                </a:gridCol>
                <a:gridCol w="540060">
                  <a:extLst>
                    <a:ext uri="{9D8B030D-6E8A-4147-A177-3AD203B41FA5}">
                      <a16:colId xmlns:a16="http://schemas.microsoft.com/office/drawing/2014/main" val="20011"/>
                    </a:ext>
                  </a:extLst>
                </a:gridCol>
                <a:gridCol w="540060">
                  <a:extLst>
                    <a:ext uri="{9D8B030D-6E8A-4147-A177-3AD203B41FA5}">
                      <a16:colId xmlns:a16="http://schemas.microsoft.com/office/drawing/2014/main" val="20012"/>
                    </a:ext>
                  </a:extLst>
                </a:gridCol>
                <a:gridCol w="540060">
                  <a:extLst>
                    <a:ext uri="{9D8B030D-6E8A-4147-A177-3AD203B41FA5}">
                      <a16:colId xmlns:a16="http://schemas.microsoft.com/office/drawing/2014/main" val="20013"/>
                    </a:ext>
                  </a:extLst>
                </a:gridCol>
              </a:tblGrid>
              <a:tr h="531059">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31059">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31059">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5" name="Rectangle 4"/>
          <p:cNvSpPr/>
          <p:nvPr/>
        </p:nvSpPr>
        <p:spPr>
          <a:xfrm>
            <a:off x="5015880" y="3861048"/>
            <a:ext cx="2664296" cy="1584176"/>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Left Arrow 5">
            <a:extLst>
              <a:ext uri="{FF2B5EF4-FFF2-40B4-BE49-F238E27FC236}">
                <a16:creationId xmlns:a16="http://schemas.microsoft.com/office/drawing/2014/main" id="{C6D5DA7E-6D33-8944-8FC1-1DDD27D654C5}"/>
              </a:ext>
            </a:extLst>
          </p:cNvPr>
          <p:cNvSpPr/>
          <p:nvPr/>
        </p:nvSpPr>
        <p:spPr>
          <a:xfrm rot="10800000">
            <a:off x="5015880" y="3300984"/>
            <a:ext cx="2664296" cy="256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55C66C-9178-1846-AC4E-83783B55580F}"/>
              </a:ext>
            </a:extLst>
          </p:cNvPr>
          <p:cNvSpPr txBox="1"/>
          <p:nvPr/>
        </p:nvSpPr>
        <p:spPr>
          <a:xfrm>
            <a:off x="2984948" y="4422303"/>
            <a:ext cx="2389632" cy="461665"/>
          </a:xfrm>
          <a:prstGeom prst="rect">
            <a:avLst/>
          </a:prstGeom>
          <a:noFill/>
        </p:spPr>
        <p:txBody>
          <a:bodyPr wrap="square" rtlCol="0">
            <a:spAutoFit/>
          </a:bodyPr>
          <a:lstStyle/>
          <a:p>
            <a:r>
              <a:rPr lang="en-US" sz="2400" dirty="0">
                <a:latin typeface="Arial Rounded MT Bold" panose="020F0704030504030204" pitchFamily="34" charset="77"/>
              </a:rPr>
              <a:t>Width</a:t>
            </a:r>
          </a:p>
        </p:txBody>
      </p:sp>
      <p:sp>
        <p:nvSpPr>
          <p:cNvPr id="8" name="TextBox 7">
            <a:extLst>
              <a:ext uri="{FF2B5EF4-FFF2-40B4-BE49-F238E27FC236}">
                <a16:creationId xmlns:a16="http://schemas.microsoft.com/office/drawing/2014/main" id="{F36514AA-3810-4B4F-834A-D758205651B5}"/>
              </a:ext>
            </a:extLst>
          </p:cNvPr>
          <p:cNvSpPr txBox="1"/>
          <p:nvPr/>
        </p:nvSpPr>
        <p:spPr>
          <a:xfrm>
            <a:off x="5642804" y="2766118"/>
            <a:ext cx="2389632" cy="461665"/>
          </a:xfrm>
          <a:prstGeom prst="rect">
            <a:avLst/>
          </a:prstGeom>
          <a:noFill/>
        </p:spPr>
        <p:txBody>
          <a:bodyPr wrap="square" rtlCol="0">
            <a:spAutoFit/>
          </a:bodyPr>
          <a:lstStyle/>
          <a:p>
            <a:r>
              <a:rPr lang="en-US" sz="2400" dirty="0">
                <a:latin typeface="Arial Rounded MT Bold" panose="020F0704030504030204" pitchFamily="34" charset="77"/>
              </a:rPr>
              <a:t>Length</a:t>
            </a:r>
          </a:p>
        </p:txBody>
      </p:sp>
      <p:sp>
        <p:nvSpPr>
          <p:cNvPr id="9" name="Left Arrow 8">
            <a:extLst>
              <a:ext uri="{FF2B5EF4-FFF2-40B4-BE49-F238E27FC236}">
                <a16:creationId xmlns:a16="http://schemas.microsoft.com/office/drawing/2014/main" id="{F7B1D13F-E7B7-D443-B210-B9C1DDE8907F}"/>
              </a:ext>
            </a:extLst>
          </p:cNvPr>
          <p:cNvSpPr/>
          <p:nvPr/>
        </p:nvSpPr>
        <p:spPr>
          <a:xfrm rot="16200000">
            <a:off x="3714548" y="4540359"/>
            <a:ext cx="1847088" cy="2255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C32174F-B558-684A-9DF0-447FF5BDCC8E}"/>
              </a:ext>
            </a:extLst>
          </p:cNvPr>
          <p:cNvSpPr txBox="1"/>
          <p:nvPr/>
        </p:nvSpPr>
        <p:spPr>
          <a:xfrm>
            <a:off x="9912424" y="2036064"/>
            <a:ext cx="1816280" cy="1477328"/>
          </a:xfrm>
          <a:prstGeom prst="rect">
            <a:avLst/>
          </a:prstGeom>
          <a:noFill/>
        </p:spPr>
        <p:txBody>
          <a:bodyPr wrap="square" rtlCol="0">
            <a:spAutoFit/>
          </a:bodyPr>
          <a:lstStyle/>
          <a:p>
            <a:r>
              <a:rPr lang="en-US" dirty="0">
                <a:latin typeface="Arial Rounded MT Bold" panose="020F0704030504030204" pitchFamily="34" charset="77"/>
              </a:rPr>
              <a:t>Length = 5 cm</a:t>
            </a:r>
          </a:p>
          <a:p>
            <a:r>
              <a:rPr lang="en-US" dirty="0">
                <a:latin typeface="Arial Rounded MT Bold" panose="020F0704030504030204" pitchFamily="34" charset="77"/>
              </a:rPr>
              <a:t>Width = 3 cm</a:t>
            </a:r>
          </a:p>
          <a:p>
            <a:endParaRPr lang="en-US" dirty="0">
              <a:latin typeface="Arial Rounded MT Bold" panose="020F0704030504030204" pitchFamily="34" charset="77"/>
            </a:endParaRPr>
          </a:p>
          <a:p>
            <a:r>
              <a:rPr lang="en-US" dirty="0">
                <a:latin typeface="Arial Rounded MT Bold" panose="020F0704030504030204" pitchFamily="34" charset="77"/>
              </a:rPr>
              <a:t>L x W = 3 x 5 </a:t>
            </a:r>
          </a:p>
          <a:p>
            <a:r>
              <a:rPr lang="en-US" dirty="0">
                <a:latin typeface="Arial Rounded MT Bold" panose="020F0704030504030204" pitchFamily="34" charset="77"/>
              </a:rPr>
              <a:t> area = 15cm</a:t>
            </a:r>
            <a:r>
              <a:rPr lang="en-US" baseline="30000" dirty="0">
                <a:latin typeface="Arial Rounded MT Bold" panose="020F0704030504030204" pitchFamily="34" charset="77"/>
              </a:rPr>
              <a:t>2</a:t>
            </a:r>
            <a:endParaRPr lang="en-US" dirty="0">
              <a:latin typeface="Arial Rounded MT Bold" panose="020F0704030504030204" pitchFamily="34" charset="77"/>
            </a:endParaRPr>
          </a:p>
        </p:txBody>
      </p:sp>
    </p:spTree>
    <p:extLst>
      <p:ext uri="{BB962C8B-B14F-4D97-AF65-F5344CB8AC3E}">
        <p14:creationId xmlns:p14="http://schemas.microsoft.com/office/powerpoint/2010/main" val="1163977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252520" cy="764703"/>
          </a:xfrm>
        </p:spPr>
        <p:txBody>
          <a:bodyPr>
            <a:normAutofit/>
          </a:bodyPr>
          <a:lstStyle/>
          <a:p>
            <a:pPr marL="0" indent="0" algn="ctr">
              <a:buNone/>
            </a:pPr>
            <a:r>
              <a:rPr lang="en-GB" sz="4000" dirty="0">
                <a:latin typeface="Arial Rounded MT Bold" panose="020F0704030504030204" pitchFamily="34" charset="0"/>
              </a:rPr>
              <a:t>The squares wont always be there!</a:t>
            </a:r>
          </a:p>
        </p:txBody>
      </p:sp>
      <p:sp>
        <p:nvSpPr>
          <p:cNvPr id="5" name="Rectangle 4"/>
          <p:cNvSpPr/>
          <p:nvPr/>
        </p:nvSpPr>
        <p:spPr>
          <a:xfrm>
            <a:off x="5015880" y="3861048"/>
            <a:ext cx="2664296" cy="1584176"/>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shape character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537" y="962980"/>
            <a:ext cx="2636443" cy="3347864"/>
          </a:xfrm>
          <a:prstGeom prst="rect">
            <a:avLst/>
          </a:prstGeom>
          <a:noFill/>
          <a:extLst>
            <a:ext uri="{909E8E84-426E-40DD-AFC4-6F175D3DCCD1}">
              <a14:hiddenFill xmlns:a14="http://schemas.microsoft.com/office/drawing/2010/main">
                <a:solidFill>
                  <a:srgbClr val="FFFFFF"/>
                </a:solidFill>
              </a14:hiddenFill>
            </a:ext>
          </a:extLst>
        </p:spPr>
      </p:pic>
      <p:sp>
        <p:nvSpPr>
          <p:cNvPr id="2" name="Oval Callout 1"/>
          <p:cNvSpPr/>
          <p:nvPr/>
        </p:nvSpPr>
        <p:spPr>
          <a:xfrm>
            <a:off x="5375920" y="1124744"/>
            <a:ext cx="4896544" cy="2448272"/>
          </a:xfrm>
          <a:prstGeom prst="wedgeEllipseCallout">
            <a:avLst>
              <a:gd name="adj1" fmla="val -65177"/>
              <a:gd name="adj2" fmla="val 17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Rounded MT Bold" panose="020F0704030504030204" pitchFamily="34" charset="0"/>
              </a:rPr>
              <a:t>When the squares go, don’t frown! Just use the length and width measurements in the formula.</a:t>
            </a:r>
          </a:p>
        </p:txBody>
      </p:sp>
      <p:sp>
        <p:nvSpPr>
          <p:cNvPr id="6" name="Rectangle 5"/>
          <p:cNvSpPr/>
          <p:nvPr/>
        </p:nvSpPr>
        <p:spPr>
          <a:xfrm>
            <a:off x="1555125" y="5534562"/>
            <a:ext cx="4083170" cy="1323439"/>
          </a:xfrm>
          <a:prstGeom prst="rect">
            <a:avLst/>
          </a:prstGeom>
          <a:noFill/>
        </p:spPr>
        <p:txBody>
          <a:bodyPr wrap="none" lIns="91440" tIns="45720" rIns="91440" bIns="45720">
            <a:spAutoFit/>
          </a:bodyPr>
          <a:lstStyle/>
          <a:p>
            <a:pPr algn="ct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 L x W</a:t>
            </a:r>
          </a:p>
        </p:txBody>
      </p:sp>
    </p:spTree>
    <p:extLst>
      <p:ext uri="{BB962C8B-B14F-4D97-AF65-F5344CB8AC3E}">
        <p14:creationId xmlns:p14="http://schemas.microsoft.com/office/powerpoint/2010/main" val="81465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443</Words>
  <Application>Microsoft Macintosh PowerPoint</Application>
  <PresentationFormat>Widescreen</PresentationFormat>
  <Paragraphs>72</Paragraphs>
  <Slides>13</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Rounded MT Bold</vt:lpstr>
      <vt:lpstr>Calibri</vt:lpstr>
      <vt:lpstr>Calibri Light</vt:lpstr>
      <vt:lpstr>Franklin Gothic Book</vt:lpstr>
      <vt:lpstr>SassoonSans</vt:lpstr>
      <vt:lpstr>Times New Roman</vt:lpstr>
      <vt:lpstr>Office Theme</vt:lpstr>
      <vt:lpstr>Year 5 Measure Area</vt:lpstr>
      <vt:lpstr>PowerPoint Presentation</vt:lpstr>
      <vt:lpstr>PowerPoint Presentation</vt:lpstr>
      <vt:lpstr>When finding area we always use the little two after the number. Do you remember what it means?</vt:lpstr>
      <vt:lpstr>The little two (22) stands for squared. This means that it is multiplied by itself.</vt:lpstr>
      <vt:lpstr>So Area is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Volume</dc:title>
  <dc:creator>Benjamin Hunt</dc:creator>
  <cp:lastModifiedBy>Benjamin Hunt</cp:lastModifiedBy>
  <cp:revision>10</cp:revision>
  <dcterms:created xsi:type="dcterms:W3CDTF">2020-05-05T15:35:37Z</dcterms:created>
  <dcterms:modified xsi:type="dcterms:W3CDTF">2020-05-18T12:07:01Z</dcterms:modified>
</cp:coreProperties>
</file>