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65" r:id="rId2"/>
    <p:sldId id="264" r:id="rId3"/>
    <p:sldId id="267" r:id="rId4"/>
    <p:sldId id="266" r:id="rId5"/>
    <p:sldId id="26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0535"/>
  </p:normalViewPr>
  <p:slideViewPr>
    <p:cSldViewPr snapToGrid="0" snapToObjects="1">
      <p:cViewPr varScale="1">
        <p:scale>
          <a:sx n="78" d="100"/>
          <a:sy n="78"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F55A26-3D26-4541-866B-A32F8109BCD8}" type="datetimeFigureOut">
              <a:rPr lang="en-US" smtClean="0"/>
              <a:t>5/25/2020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43A15-3835-D041-BBC0-8305408061B1}" type="slidenum">
              <a:rPr lang="en-US" smtClean="0"/>
              <a:t>‹#›</a:t>
            </a:fld>
            <a:endParaRPr lang="en-US"/>
          </a:p>
        </p:txBody>
      </p:sp>
    </p:spTree>
    <p:extLst>
      <p:ext uri="{BB962C8B-B14F-4D97-AF65-F5344CB8AC3E}">
        <p14:creationId xmlns:p14="http://schemas.microsoft.com/office/powerpoint/2010/main" val="3763848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haven’t explored poetry much this year so I have given them a poem to answer questions from. When finished, you might want to encourage children to perform/read aloud the poem for expression.</a:t>
            </a:r>
          </a:p>
        </p:txBody>
      </p:sp>
      <p:sp>
        <p:nvSpPr>
          <p:cNvPr id="4" name="Slide Number Placeholder 3"/>
          <p:cNvSpPr>
            <a:spLocks noGrp="1"/>
          </p:cNvSpPr>
          <p:nvPr>
            <p:ph type="sldNum" sz="quarter" idx="5"/>
          </p:nvPr>
        </p:nvSpPr>
        <p:spPr/>
        <p:txBody>
          <a:bodyPr/>
          <a:lstStyle/>
          <a:p>
            <a:fld id="{48243A15-3835-D041-BBC0-8305408061B1}" type="slidenum">
              <a:rPr lang="en-US" smtClean="0"/>
              <a:t>2</a:t>
            </a:fld>
            <a:endParaRPr lang="en-US"/>
          </a:p>
        </p:txBody>
      </p:sp>
    </p:spTree>
    <p:extLst>
      <p:ext uri="{BB962C8B-B14F-4D97-AF65-F5344CB8AC3E}">
        <p14:creationId xmlns:p14="http://schemas.microsoft.com/office/powerpoint/2010/main" val="1458657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haven’t explored poetry much this year so I have given them a poem to answer questions from. When finished, you might want to encourage children to perform/read aloud the poem for expression.</a:t>
            </a:r>
          </a:p>
        </p:txBody>
      </p:sp>
      <p:sp>
        <p:nvSpPr>
          <p:cNvPr id="4" name="Slide Number Placeholder 3"/>
          <p:cNvSpPr>
            <a:spLocks noGrp="1"/>
          </p:cNvSpPr>
          <p:nvPr>
            <p:ph type="sldNum" sz="quarter" idx="5"/>
          </p:nvPr>
        </p:nvSpPr>
        <p:spPr/>
        <p:txBody>
          <a:bodyPr/>
          <a:lstStyle/>
          <a:p>
            <a:fld id="{48243A15-3835-D041-BBC0-8305408061B1}" type="slidenum">
              <a:rPr lang="en-US" smtClean="0"/>
              <a:t>3</a:t>
            </a:fld>
            <a:endParaRPr lang="en-US"/>
          </a:p>
        </p:txBody>
      </p:sp>
    </p:spTree>
    <p:extLst>
      <p:ext uri="{BB962C8B-B14F-4D97-AF65-F5344CB8AC3E}">
        <p14:creationId xmlns:p14="http://schemas.microsoft.com/office/powerpoint/2010/main" val="3686279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Normally the children would have the text printed in front of them or able to scan with their fingers directly. I would encourage the children to identify the key words in the question and understand what the question is asking them to do. Then, go back to the text and scan for those key words (sometimes synonyms could be used to test children’s knowledge).</a:t>
            </a:r>
          </a:p>
          <a:p>
            <a:r>
              <a:rPr lang="en-US" dirty="0"/>
              <a:t>The answers can be found in the text or you can access the answer sheet.</a:t>
            </a:r>
          </a:p>
        </p:txBody>
      </p:sp>
      <p:sp>
        <p:nvSpPr>
          <p:cNvPr id="4" name="Slide Number Placeholder 3"/>
          <p:cNvSpPr>
            <a:spLocks noGrp="1"/>
          </p:cNvSpPr>
          <p:nvPr>
            <p:ph type="sldNum" sz="quarter" idx="5"/>
          </p:nvPr>
        </p:nvSpPr>
        <p:spPr/>
        <p:txBody>
          <a:bodyPr/>
          <a:lstStyle/>
          <a:p>
            <a:fld id="{48243A15-3835-D041-BBC0-8305408061B1}" type="slidenum">
              <a:rPr lang="en-US" smtClean="0"/>
              <a:t>4</a:t>
            </a:fld>
            <a:endParaRPr lang="en-US"/>
          </a:p>
        </p:txBody>
      </p:sp>
    </p:spTree>
    <p:extLst>
      <p:ext uri="{BB962C8B-B14F-4D97-AF65-F5344CB8AC3E}">
        <p14:creationId xmlns:p14="http://schemas.microsoft.com/office/powerpoint/2010/main" val="12710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243A15-3835-D041-BBC0-8305408061B1}" type="slidenum">
              <a:rPr lang="en-US" smtClean="0"/>
              <a:t>5</a:t>
            </a:fld>
            <a:endParaRPr lang="en-US"/>
          </a:p>
        </p:txBody>
      </p:sp>
    </p:spTree>
    <p:extLst>
      <p:ext uri="{BB962C8B-B14F-4D97-AF65-F5344CB8AC3E}">
        <p14:creationId xmlns:p14="http://schemas.microsoft.com/office/powerpoint/2010/main" val="1226696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13640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A4B2650-1950-A14E-94B5-D8310FBDAE70}"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112526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GB"/>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429671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GB"/>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GB"/>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140457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1181377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472382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775523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267270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327578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40475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86573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A4B2650-1950-A14E-94B5-D8310FBDAE70}"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408855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A4B2650-1950-A14E-94B5-D8310FBDAE70}" type="datetimeFigureOut">
              <a:rPr lang="en-US" smtClean="0"/>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2532052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2"/>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12349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72373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7" name="Date Placeholder 4"/>
          <p:cNvSpPr>
            <a:spLocks noGrp="1"/>
          </p:cNvSpPr>
          <p:nvPr>
            <p:ph type="dt" sz="half" idx="10"/>
          </p:nvPr>
        </p:nvSpPr>
        <p:spPr/>
        <p:txBody>
          <a:bodyPr/>
          <a:lstStyle/>
          <a:p>
            <a:fld id="{8A4B2650-1950-A14E-94B5-D8310FBDAE70}" type="datetimeFigureOut">
              <a:rPr lang="en-US" smtClean="0"/>
              <a:t>5/25/2020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08758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A4B2650-1950-A14E-94B5-D8310FBDAE70}"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667708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A4B2650-1950-A14E-94B5-D8310FBDAE70}" type="datetimeFigureOut">
              <a:rPr lang="en-US" smtClean="0"/>
              <a:t>5/25/2020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80A653A-524E-CB4A-AB35-052358FCCEDE}" type="slidenum">
              <a:rPr lang="en-US" smtClean="0"/>
              <a:t>‹#›</a:t>
            </a:fld>
            <a:endParaRPr lang="en-US"/>
          </a:p>
        </p:txBody>
      </p:sp>
    </p:spTree>
    <p:extLst>
      <p:ext uri="{BB962C8B-B14F-4D97-AF65-F5344CB8AC3E}">
        <p14:creationId xmlns:p14="http://schemas.microsoft.com/office/powerpoint/2010/main" val="3028869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6BC274-572F-244A-BB77-E46B40866FA8}"/>
              </a:ext>
            </a:extLst>
          </p:cNvPr>
          <p:cNvPicPr/>
          <p:nvPr/>
        </p:nvPicPr>
        <p:blipFill rotWithShape="1">
          <a:blip r:embed="rId2">
            <a:extLst>
              <a:ext uri="{28A0092B-C50C-407E-A947-70E740481C1C}">
                <a14:useLocalDpi xmlns:a14="http://schemas.microsoft.com/office/drawing/2010/main" val="0"/>
              </a:ext>
            </a:extLst>
          </a:blip>
          <a:srcRect l="22601" t="23645" r="53302" b="13104"/>
          <a:stretch/>
        </p:blipFill>
        <p:spPr bwMode="auto">
          <a:xfrm>
            <a:off x="7251032" y="0"/>
            <a:ext cx="4940968" cy="6858000"/>
          </a:xfrm>
          <a:prstGeom prst="rect">
            <a:avLst/>
          </a:prstGeom>
          <a:ln w="38100"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
        <p:nvSpPr>
          <p:cNvPr id="5" name="TextBox 4">
            <a:extLst>
              <a:ext uri="{FF2B5EF4-FFF2-40B4-BE49-F238E27FC236}">
                <a16:creationId xmlns:a16="http://schemas.microsoft.com/office/drawing/2014/main" id="{AA4877BB-08BC-7F42-84AC-C30D9711914B}"/>
              </a:ext>
            </a:extLst>
          </p:cNvPr>
          <p:cNvSpPr txBox="1"/>
          <p:nvPr/>
        </p:nvSpPr>
        <p:spPr>
          <a:xfrm>
            <a:off x="176463" y="160421"/>
            <a:ext cx="6625390" cy="5693866"/>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Arial Rounded MT Bold" panose="020F0704030504030204" pitchFamily="34" charset="77"/>
              </a:rPr>
              <a:t>The focus for reading this week is retrieval.</a:t>
            </a:r>
          </a:p>
          <a:p>
            <a:pPr marL="342900" indent="-342900">
              <a:buFont typeface="Arial" panose="020B0604020202020204" pitchFamily="34" charset="0"/>
              <a:buChar char="•"/>
            </a:pPr>
            <a:endParaRPr lang="en-US" sz="2800" dirty="0">
              <a:latin typeface="Arial Rounded MT Bold" panose="020F0704030504030204" pitchFamily="34" charset="77"/>
            </a:endParaRPr>
          </a:p>
          <a:p>
            <a:pPr marL="342900" indent="-342900">
              <a:buFont typeface="Arial" panose="020B0604020202020204" pitchFamily="34" charset="0"/>
              <a:buChar char="•"/>
            </a:pPr>
            <a:r>
              <a:rPr lang="en-US" sz="2800" dirty="0">
                <a:latin typeface="Arial Rounded MT Bold" panose="020F0704030504030204" pitchFamily="34" charset="77"/>
              </a:rPr>
              <a:t>This is where we will find the information directly in the text.</a:t>
            </a:r>
          </a:p>
          <a:p>
            <a:pPr marL="342900" indent="-342900">
              <a:buFont typeface="Arial" panose="020B0604020202020204" pitchFamily="34" charset="0"/>
              <a:buChar char="•"/>
            </a:pPr>
            <a:endParaRPr lang="en-US" sz="2800" dirty="0">
              <a:latin typeface="Arial Rounded MT Bold" panose="020F0704030504030204" pitchFamily="34" charset="77"/>
            </a:endParaRPr>
          </a:p>
          <a:p>
            <a:pPr marL="342900" indent="-342900">
              <a:buFont typeface="Arial" panose="020B0604020202020204" pitchFamily="34" charset="0"/>
              <a:buChar char="•"/>
            </a:pPr>
            <a:r>
              <a:rPr lang="en-US" sz="2800" dirty="0">
                <a:latin typeface="Arial Rounded MT Bold" panose="020F0704030504030204" pitchFamily="34" charset="77"/>
              </a:rPr>
              <a:t>Reggie ‘fishes’ for the answers and pulls it out.</a:t>
            </a:r>
          </a:p>
          <a:p>
            <a:pPr marL="342900" indent="-342900">
              <a:buFont typeface="Arial" panose="020B0604020202020204" pitchFamily="34" charset="0"/>
              <a:buChar char="•"/>
            </a:pPr>
            <a:endParaRPr lang="en-US" sz="2800" dirty="0">
              <a:latin typeface="Arial Rounded MT Bold" panose="020F0704030504030204" pitchFamily="34" charset="77"/>
            </a:endParaRPr>
          </a:p>
          <a:p>
            <a:pPr marL="342900" indent="-342900">
              <a:buFont typeface="Arial" panose="020B0604020202020204" pitchFamily="34" charset="0"/>
              <a:buChar char="•"/>
            </a:pPr>
            <a:r>
              <a:rPr lang="en-GB" sz="2800" dirty="0">
                <a:latin typeface="Arial Rounded MT Bold" panose="020F0704030504030204" pitchFamily="34" charset="77"/>
              </a:rPr>
              <a:t>Read the poem attached. Then, carefully answer the questions. Remember to check your answers by scanning back through the text.</a:t>
            </a:r>
          </a:p>
        </p:txBody>
      </p:sp>
    </p:spTree>
    <p:extLst>
      <p:ext uri="{BB962C8B-B14F-4D97-AF65-F5344CB8AC3E}">
        <p14:creationId xmlns:p14="http://schemas.microsoft.com/office/powerpoint/2010/main" val="325811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ED95EC-D3B9-374A-B1D9-A5BD223B70ED}"/>
              </a:ext>
            </a:extLst>
          </p:cNvPr>
          <p:cNvSpPr/>
          <p:nvPr/>
        </p:nvSpPr>
        <p:spPr>
          <a:xfrm>
            <a:off x="176463" y="267978"/>
            <a:ext cx="6096000" cy="6247864"/>
          </a:xfrm>
          <a:prstGeom prst="rect">
            <a:avLst/>
          </a:prstGeom>
        </p:spPr>
        <p:txBody>
          <a:bodyPr>
            <a:spAutoFit/>
          </a:bodyPr>
          <a:lstStyle/>
          <a:p>
            <a:r>
              <a:rPr lang="en-GB" sz="2000" u="sng" dirty="0">
                <a:latin typeface="Arial Rounded MT Bold" panose="020F0704030504030204" pitchFamily="34" charset="77"/>
              </a:rPr>
              <a:t>How the leaves came down – Susan Coolidge</a:t>
            </a:r>
          </a:p>
          <a:p>
            <a:endParaRPr lang="en-GB" sz="2000" dirty="0">
              <a:latin typeface="Arial Rounded MT Bold" panose="020F0704030504030204" pitchFamily="34" charset="77"/>
            </a:endParaRPr>
          </a:p>
          <a:p>
            <a:r>
              <a:rPr lang="en-GB" sz="2000" dirty="0">
                <a:latin typeface="Arial Rounded MT Bold" panose="020F0704030504030204" pitchFamily="34" charset="77"/>
              </a:rPr>
              <a:t>"I'll tell you how the leaves came down," The great Tree to his children said: "You're getting sleepy, Yellow and Brown, Yes, very sleepy, little Red. </a:t>
            </a:r>
          </a:p>
          <a:p>
            <a:r>
              <a:rPr lang="en-GB" sz="2000" dirty="0">
                <a:latin typeface="Arial Rounded MT Bold" panose="020F0704030504030204" pitchFamily="34" charset="77"/>
              </a:rPr>
              <a:t>It is quite time to go to bed.”</a:t>
            </a:r>
          </a:p>
          <a:p>
            <a:endParaRPr lang="en-GB" sz="2000" dirty="0">
              <a:latin typeface="Arial Rounded MT Bold" panose="020F0704030504030204" pitchFamily="34" charset="77"/>
            </a:endParaRPr>
          </a:p>
          <a:p>
            <a:r>
              <a:rPr lang="en-GB" sz="2000" dirty="0">
                <a:latin typeface="Arial Rounded MT Bold" panose="020F0704030504030204" pitchFamily="34" charset="77"/>
              </a:rPr>
              <a:t>"Ah!" begged each silly, pouting leaf, "Let us a little longer stay;</a:t>
            </a:r>
            <a:br>
              <a:rPr lang="en-GB" sz="2000" dirty="0">
                <a:latin typeface="Arial Rounded MT Bold" panose="020F0704030504030204" pitchFamily="34" charset="77"/>
              </a:rPr>
            </a:br>
            <a:r>
              <a:rPr lang="en-GB" sz="2000" dirty="0">
                <a:latin typeface="Arial Rounded MT Bold" panose="020F0704030504030204" pitchFamily="34" charset="77"/>
              </a:rPr>
              <a:t>Dear Father Tree, behold our grief! </a:t>
            </a:r>
            <a:r>
              <a:rPr lang="en-GB" sz="2000" dirty="0" err="1">
                <a:latin typeface="Arial Rounded MT Bold" panose="020F0704030504030204" pitchFamily="34" charset="77"/>
              </a:rPr>
              <a:t>'Tis</a:t>
            </a:r>
            <a:r>
              <a:rPr lang="en-GB" sz="2000" dirty="0">
                <a:latin typeface="Arial Rounded MT Bold" panose="020F0704030504030204" pitchFamily="34" charset="77"/>
              </a:rPr>
              <a:t> such a very pleasant day, </a:t>
            </a:r>
          </a:p>
          <a:p>
            <a:r>
              <a:rPr lang="en-GB" sz="2000" dirty="0">
                <a:latin typeface="Arial Rounded MT Bold" panose="020F0704030504030204" pitchFamily="34" charset="77"/>
              </a:rPr>
              <a:t>We do not want to go away." </a:t>
            </a:r>
          </a:p>
          <a:p>
            <a:endParaRPr lang="en-GB" sz="2000" dirty="0">
              <a:latin typeface="Arial Rounded MT Bold" panose="020F0704030504030204" pitchFamily="34" charset="77"/>
            </a:endParaRPr>
          </a:p>
          <a:p>
            <a:r>
              <a:rPr lang="en-GB" sz="2000" dirty="0">
                <a:latin typeface="Arial Rounded MT Bold" panose="020F0704030504030204" pitchFamily="34" charset="77"/>
              </a:rPr>
              <a:t>So, for just one more merry day</a:t>
            </a:r>
            <a:br>
              <a:rPr lang="en-GB" sz="2000" dirty="0">
                <a:latin typeface="Arial Rounded MT Bold" panose="020F0704030504030204" pitchFamily="34" charset="77"/>
              </a:rPr>
            </a:br>
            <a:r>
              <a:rPr lang="en-GB" sz="2000" dirty="0">
                <a:latin typeface="Arial Rounded MT Bold" panose="020F0704030504030204" pitchFamily="34" charset="77"/>
              </a:rPr>
              <a:t>To the great Tree the leaflets clung, Frolicked and danced, and had their way, Upon the autumn breezes swung, Whispering all their sports among— </a:t>
            </a:r>
          </a:p>
          <a:p>
            <a:r>
              <a:rPr lang="en-GB" sz="2000" dirty="0">
                <a:latin typeface="Arial Rounded MT Bold" panose="020F0704030504030204" pitchFamily="34" charset="77"/>
              </a:rPr>
              <a:t> </a:t>
            </a:r>
          </a:p>
        </p:txBody>
      </p:sp>
      <p:pic>
        <p:nvPicPr>
          <p:cNvPr id="4" name="Picture 3" descr="A close up of a flower&#10;&#10;Description automatically generated">
            <a:extLst>
              <a:ext uri="{FF2B5EF4-FFF2-40B4-BE49-F238E27FC236}">
                <a16:creationId xmlns:a16="http://schemas.microsoft.com/office/drawing/2014/main" id="{4BB7DB78-9551-BF4B-B1B0-9B9B2927C70E}"/>
              </a:ext>
            </a:extLst>
          </p:cNvPr>
          <p:cNvPicPr>
            <a:picLocks noChangeAspect="1"/>
          </p:cNvPicPr>
          <p:nvPr/>
        </p:nvPicPr>
        <p:blipFill rotWithShape="1">
          <a:blip r:embed="rId3"/>
          <a:srcRect l="12500" r="12500"/>
          <a:stretch/>
        </p:blipFill>
        <p:spPr>
          <a:xfrm>
            <a:off x="6785810" y="2009274"/>
            <a:ext cx="4486442" cy="3364831"/>
          </a:xfrm>
          <a:prstGeom prst="rect">
            <a:avLst/>
          </a:prstGeom>
        </p:spPr>
      </p:pic>
    </p:spTree>
    <p:extLst>
      <p:ext uri="{BB962C8B-B14F-4D97-AF65-F5344CB8AC3E}">
        <p14:creationId xmlns:p14="http://schemas.microsoft.com/office/powerpoint/2010/main" val="121173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ED95EC-D3B9-374A-B1D9-A5BD223B70ED}"/>
              </a:ext>
            </a:extLst>
          </p:cNvPr>
          <p:cNvSpPr/>
          <p:nvPr/>
        </p:nvSpPr>
        <p:spPr>
          <a:xfrm>
            <a:off x="176463" y="267978"/>
            <a:ext cx="6096000" cy="6463308"/>
          </a:xfrm>
          <a:prstGeom prst="rect">
            <a:avLst/>
          </a:prstGeom>
        </p:spPr>
        <p:txBody>
          <a:bodyPr wrap="square">
            <a:spAutoFit/>
          </a:bodyPr>
          <a:lstStyle/>
          <a:p>
            <a:r>
              <a:rPr lang="en-GB" dirty="0">
                <a:latin typeface="Arial Rounded MT Bold" panose="020F0704030504030204" pitchFamily="34" charset="77"/>
              </a:rPr>
              <a:t>"Perhaps the great Tree will forget, And let us stay until the spring,</a:t>
            </a:r>
            <a:br>
              <a:rPr lang="en-GB" dirty="0">
                <a:latin typeface="Arial Rounded MT Bold" panose="020F0704030504030204" pitchFamily="34" charset="77"/>
              </a:rPr>
            </a:br>
            <a:r>
              <a:rPr lang="en-GB" dirty="0">
                <a:latin typeface="Arial Rounded MT Bold" panose="020F0704030504030204" pitchFamily="34" charset="77"/>
              </a:rPr>
              <a:t>If we all beg, and coax, and fret." But the great Tree did no such thing; He smiled to hear their whispering. </a:t>
            </a:r>
          </a:p>
          <a:p>
            <a:endParaRPr lang="en-GB" dirty="0">
              <a:latin typeface="Arial Rounded MT Bold" panose="020F0704030504030204" pitchFamily="34" charset="77"/>
            </a:endParaRPr>
          </a:p>
          <a:p>
            <a:r>
              <a:rPr lang="en-GB" dirty="0">
                <a:latin typeface="Arial Rounded MT Bold" panose="020F0704030504030204" pitchFamily="34" charset="77"/>
              </a:rPr>
              <a:t>"Come, children, all to bed," he cried;</a:t>
            </a:r>
            <a:br>
              <a:rPr lang="en-GB" dirty="0">
                <a:latin typeface="Arial Rounded MT Bold" panose="020F0704030504030204" pitchFamily="34" charset="77"/>
              </a:rPr>
            </a:br>
            <a:r>
              <a:rPr lang="en-GB" dirty="0">
                <a:latin typeface="Arial Rounded MT Bold" panose="020F0704030504030204" pitchFamily="34" charset="77"/>
              </a:rPr>
              <a:t>And ere the leaves could urge their prayer, He shook his head, and far and wide, Fluttering and rustling everywhere,</a:t>
            </a:r>
            <a:br>
              <a:rPr lang="en-GB" dirty="0">
                <a:latin typeface="Arial Rounded MT Bold" panose="020F0704030504030204" pitchFamily="34" charset="77"/>
              </a:rPr>
            </a:br>
            <a:r>
              <a:rPr lang="en-GB" dirty="0">
                <a:latin typeface="Arial Rounded MT Bold" panose="020F0704030504030204" pitchFamily="34" charset="77"/>
              </a:rPr>
              <a:t>Down sped the leaflets through the air. </a:t>
            </a:r>
          </a:p>
          <a:p>
            <a:endParaRPr lang="en-GB" dirty="0">
              <a:latin typeface="Arial Rounded MT Bold" panose="020F0704030504030204" pitchFamily="34" charset="77"/>
            </a:endParaRPr>
          </a:p>
          <a:p>
            <a:r>
              <a:rPr lang="en-GB" dirty="0">
                <a:latin typeface="Arial Rounded MT Bold" panose="020F0704030504030204" pitchFamily="34" charset="77"/>
              </a:rPr>
              <a:t>I saw them; on the ground they lay, Golden and red, a huddled swarm,</a:t>
            </a:r>
            <a:br>
              <a:rPr lang="en-GB" dirty="0">
                <a:latin typeface="Arial Rounded MT Bold" panose="020F0704030504030204" pitchFamily="34" charset="77"/>
              </a:rPr>
            </a:br>
            <a:r>
              <a:rPr lang="en-GB" dirty="0">
                <a:latin typeface="Arial Rounded MT Bold" panose="020F0704030504030204" pitchFamily="34" charset="77"/>
              </a:rPr>
              <a:t>Waiting till one from far away,</a:t>
            </a:r>
            <a:br>
              <a:rPr lang="en-GB" dirty="0">
                <a:latin typeface="Arial Rounded MT Bold" panose="020F0704030504030204" pitchFamily="34" charset="77"/>
              </a:rPr>
            </a:br>
            <a:r>
              <a:rPr lang="en-GB" dirty="0">
                <a:latin typeface="Arial Rounded MT Bold" panose="020F0704030504030204" pitchFamily="34" charset="77"/>
              </a:rPr>
              <a:t>White bedclothes heaped upon her arm, Should come to wrap them safe and warm. </a:t>
            </a:r>
          </a:p>
          <a:p>
            <a:endParaRPr lang="en-GB" dirty="0">
              <a:latin typeface="Arial Rounded MT Bold" panose="020F0704030504030204" pitchFamily="34" charset="77"/>
            </a:endParaRPr>
          </a:p>
          <a:p>
            <a:r>
              <a:rPr lang="en-GB" dirty="0">
                <a:latin typeface="Arial Rounded MT Bold" panose="020F0704030504030204" pitchFamily="34" charset="77"/>
              </a:rPr>
              <a:t>The great bare Tree looked down and smiled. "Good-night, dear little leaves," he said.</a:t>
            </a:r>
            <a:br>
              <a:rPr lang="en-GB" dirty="0">
                <a:latin typeface="Arial Rounded MT Bold" panose="020F0704030504030204" pitchFamily="34" charset="77"/>
              </a:rPr>
            </a:br>
            <a:r>
              <a:rPr lang="en-GB" dirty="0">
                <a:latin typeface="Arial Rounded MT Bold" panose="020F0704030504030204" pitchFamily="34" charset="77"/>
              </a:rPr>
              <a:t>And from below each sleepy child</a:t>
            </a:r>
            <a:br>
              <a:rPr lang="en-GB" dirty="0">
                <a:latin typeface="Arial Rounded MT Bold" panose="020F0704030504030204" pitchFamily="34" charset="77"/>
              </a:rPr>
            </a:br>
            <a:r>
              <a:rPr lang="en-GB" dirty="0">
                <a:latin typeface="Arial Rounded MT Bold" panose="020F0704030504030204" pitchFamily="34" charset="77"/>
              </a:rPr>
              <a:t>Replied, "Good-night," and murmured, </a:t>
            </a:r>
          </a:p>
          <a:p>
            <a:r>
              <a:rPr lang="en-GB" dirty="0">
                <a:latin typeface="Arial Rounded MT Bold" panose="020F0704030504030204" pitchFamily="34" charset="77"/>
              </a:rPr>
              <a:t>"It is so nice to go to bed!" </a:t>
            </a:r>
          </a:p>
          <a:p>
            <a:r>
              <a:rPr lang="en-GB" dirty="0">
                <a:latin typeface="Arial Rounded MT Bold" panose="020F0704030504030204" pitchFamily="34" charset="77"/>
              </a:rPr>
              <a:t> </a:t>
            </a:r>
          </a:p>
        </p:txBody>
      </p:sp>
      <p:pic>
        <p:nvPicPr>
          <p:cNvPr id="3" name="Picture 2" descr="A close up of a flower&#10;&#10;Description automatically generated">
            <a:extLst>
              <a:ext uri="{FF2B5EF4-FFF2-40B4-BE49-F238E27FC236}">
                <a16:creationId xmlns:a16="http://schemas.microsoft.com/office/drawing/2014/main" id="{594FEC2B-D4E1-4B40-8B9B-C229ED49D9C3}"/>
              </a:ext>
            </a:extLst>
          </p:cNvPr>
          <p:cNvPicPr>
            <a:picLocks noChangeAspect="1"/>
          </p:cNvPicPr>
          <p:nvPr/>
        </p:nvPicPr>
        <p:blipFill rotWithShape="1">
          <a:blip r:embed="rId3"/>
          <a:srcRect l="12500" r="12500"/>
          <a:stretch/>
        </p:blipFill>
        <p:spPr>
          <a:xfrm>
            <a:off x="6785810" y="2009274"/>
            <a:ext cx="4486442" cy="3364831"/>
          </a:xfrm>
          <a:prstGeom prst="rect">
            <a:avLst/>
          </a:prstGeom>
        </p:spPr>
      </p:pic>
    </p:spTree>
    <p:extLst>
      <p:ext uri="{BB962C8B-B14F-4D97-AF65-F5344CB8AC3E}">
        <p14:creationId xmlns:p14="http://schemas.microsoft.com/office/powerpoint/2010/main" val="491767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4877BB-08BC-7F42-84AC-C30D9711914B}"/>
              </a:ext>
            </a:extLst>
          </p:cNvPr>
          <p:cNvSpPr txBox="1"/>
          <p:nvPr/>
        </p:nvSpPr>
        <p:spPr>
          <a:xfrm>
            <a:off x="0" y="1075815"/>
            <a:ext cx="11774905" cy="5324535"/>
          </a:xfrm>
          <a:prstGeom prst="rect">
            <a:avLst/>
          </a:prstGeom>
          <a:noFill/>
        </p:spPr>
        <p:txBody>
          <a:bodyPr wrap="square" rtlCol="0">
            <a:spAutoFit/>
          </a:bodyPr>
          <a:lstStyle/>
          <a:p>
            <a:pPr marL="514350" indent="-514350">
              <a:buFont typeface="+mj-lt"/>
              <a:buAutoNum type="arabicPeriod"/>
            </a:pPr>
            <a:r>
              <a:rPr lang="en-GB" sz="2000" dirty="0">
                <a:latin typeface="Arial Rounded MT Bold" panose="020F0704030504030204" pitchFamily="34" charset="77"/>
              </a:rPr>
              <a:t>What were the </a:t>
            </a:r>
            <a:r>
              <a:rPr lang="en-GB" sz="2000" u="sng" dirty="0">
                <a:latin typeface="Arial Rounded MT Bold" panose="020F0704030504030204" pitchFamily="34" charset="77"/>
              </a:rPr>
              <a:t>three</a:t>
            </a:r>
            <a:r>
              <a:rPr lang="en-GB" sz="2000" dirty="0">
                <a:latin typeface="Arial Rounded MT Bold" panose="020F0704030504030204" pitchFamily="34" charset="77"/>
              </a:rPr>
              <a:t> colours of the leaves?</a:t>
            </a:r>
            <a:br>
              <a:rPr lang="en-GB" sz="2000" dirty="0">
                <a:latin typeface="Arial Rounded MT Bold" panose="020F0704030504030204" pitchFamily="34" charset="77"/>
              </a:rPr>
            </a:br>
            <a:endParaRPr lang="en-GB" sz="2000" dirty="0">
              <a:latin typeface="Arial Rounded MT Bold" panose="020F0704030504030204" pitchFamily="34" charset="77"/>
            </a:endParaRPr>
          </a:p>
          <a:p>
            <a:pPr marL="514350" indent="-514350">
              <a:buFont typeface="+mj-lt"/>
              <a:buAutoNum type="arabicPeriod"/>
            </a:pPr>
            <a:r>
              <a:rPr lang="en-GB" sz="2000" dirty="0">
                <a:latin typeface="Arial Rounded MT Bold" panose="020F0704030504030204" pitchFamily="34" charset="77"/>
              </a:rPr>
              <a:t>Why did the leaves not want to go to bed?</a:t>
            </a:r>
            <a:br>
              <a:rPr lang="en-GB" sz="2000" dirty="0">
                <a:latin typeface="Arial Rounded MT Bold" panose="020F0704030504030204" pitchFamily="34" charset="77"/>
              </a:rPr>
            </a:br>
            <a:endParaRPr lang="en-GB" sz="2000" dirty="0">
              <a:latin typeface="Arial Rounded MT Bold" panose="020F0704030504030204" pitchFamily="34" charset="77"/>
            </a:endParaRPr>
          </a:p>
          <a:p>
            <a:pPr marL="514350" indent="-514350">
              <a:buFont typeface="+mj-lt"/>
              <a:buAutoNum type="arabicPeriod"/>
            </a:pPr>
            <a:r>
              <a:rPr lang="en-GB" sz="2000" dirty="0">
                <a:latin typeface="Arial Rounded MT Bold" panose="020F0704030504030204" pitchFamily="34" charset="77"/>
              </a:rPr>
              <a:t>For how many days did the leaves manage to stay on the tree for? Circle one.</a:t>
            </a:r>
            <a:br>
              <a:rPr lang="en-GB" sz="2000" dirty="0">
                <a:latin typeface="Arial Rounded MT Bold" panose="020F0704030504030204" pitchFamily="34" charset="77"/>
              </a:rPr>
            </a:br>
            <a:r>
              <a:rPr lang="en-GB" sz="2000" dirty="0">
                <a:latin typeface="Arial Rounded MT Bold" panose="020F0704030504030204" pitchFamily="34" charset="77"/>
              </a:rPr>
              <a:t>one           two             three              four</a:t>
            </a:r>
            <a:br>
              <a:rPr lang="en-GB" sz="2000" dirty="0">
                <a:latin typeface="Arial Rounded MT Bold" panose="020F0704030504030204" pitchFamily="34" charset="77"/>
              </a:rPr>
            </a:br>
            <a:endParaRPr lang="en-GB" sz="2000" dirty="0">
              <a:latin typeface="Arial Rounded MT Bold" panose="020F0704030504030204" pitchFamily="34" charset="77"/>
            </a:endParaRPr>
          </a:p>
          <a:p>
            <a:pPr marL="514350" indent="-514350">
              <a:buFont typeface="+mj-lt"/>
              <a:buAutoNum type="arabicPeriod"/>
            </a:pPr>
            <a:r>
              <a:rPr lang="en-GB" sz="2000" dirty="0">
                <a:latin typeface="Arial Rounded MT Bold" panose="020F0704030504030204" pitchFamily="34" charset="77"/>
              </a:rPr>
              <a:t>Identify </a:t>
            </a:r>
            <a:r>
              <a:rPr lang="en-GB" sz="2000" u="sng" dirty="0">
                <a:latin typeface="Arial Rounded MT Bold" panose="020F0704030504030204" pitchFamily="34" charset="77"/>
              </a:rPr>
              <a:t>two</a:t>
            </a:r>
            <a:r>
              <a:rPr lang="en-GB" sz="2000" dirty="0">
                <a:latin typeface="Arial Rounded MT Bold" panose="020F0704030504030204" pitchFamily="34" charset="77"/>
              </a:rPr>
              <a:t> things the leaflets did on their last day on the tree.</a:t>
            </a:r>
            <a:br>
              <a:rPr lang="en-GB" sz="2000" dirty="0">
                <a:latin typeface="Arial Rounded MT Bold" panose="020F0704030504030204" pitchFamily="34" charset="77"/>
              </a:rPr>
            </a:br>
            <a:endParaRPr lang="en-GB" sz="2000" dirty="0">
              <a:latin typeface="Arial Rounded MT Bold" panose="020F0704030504030204" pitchFamily="34" charset="77"/>
            </a:endParaRPr>
          </a:p>
          <a:p>
            <a:pPr marL="514350" indent="-514350">
              <a:buFont typeface="+mj-lt"/>
              <a:buAutoNum type="arabicPeriod"/>
            </a:pPr>
            <a:r>
              <a:rPr lang="en-GB" sz="2000" dirty="0">
                <a:latin typeface="Arial Rounded MT Bold" panose="020F0704030504030204" pitchFamily="34" charset="77"/>
              </a:rPr>
              <a:t>What did the great Tree do when he heard the leaflets whispering?</a:t>
            </a:r>
            <a:br>
              <a:rPr lang="en-GB" sz="2000" dirty="0">
                <a:latin typeface="Arial Rounded MT Bold" panose="020F0704030504030204" pitchFamily="34" charset="77"/>
              </a:rPr>
            </a:br>
            <a:endParaRPr lang="en-GB" sz="2000" dirty="0">
              <a:latin typeface="Arial Rounded MT Bold" panose="020F0704030504030204" pitchFamily="34" charset="77"/>
            </a:endParaRPr>
          </a:p>
          <a:p>
            <a:pPr marL="514350" indent="-514350">
              <a:buFont typeface="+mj-lt"/>
              <a:buAutoNum type="arabicPeriod"/>
            </a:pPr>
            <a:r>
              <a:rPr lang="en-GB" sz="2000" dirty="0">
                <a:latin typeface="Arial Rounded MT Bold" panose="020F0704030504030204" pitchFamily="34" charset="77"/>
              </a:rPr>
              <a:t>In what way did the great Tree ask the children to go to bed? </a:t>
            </a:r>
            <a:br>
              <a:rPr lang="en-GB" sz="2000" dirty="0">
                <a:latin typeface="Arial Rounded MT Bold" panose="020F0704030504030204" pitchFamily="34" charset="77"/>
              </a:rPr>
            </a:br>
            <a:endParaRPr lang="en-GB" sz="2000" dirty="0">
              <a:latin typeface="Arial Rounded MT Bold" panose="020F0704030504030204" pitchFamily="34" charset="77"/>
            </a:endParaRPr>
          </a:p>
          <a:p>
            <a:pPr marL="514350" indent="-514350">
              <a:buFont typeface="+mj-lt"/>
              <a:buAutoNum type="arabicPeriod"/>
            </a:pPr>
            <a:r>
              <a:rPr lang="en-GB" sz="2000" dirty="0">
                <a:latin typeface="Arial Rounded MT Bold" panose="020F0704030504030204" pitchFamily="34" charset="77"/>
              </a:rPr>
              <a:t>What adjective is used to describe the great Tree in the last stanza?</a:t>
            </a:r>
            <a:br>
              <a:rPr lang="en-GB" sz="2000" dirty="0">
                <a:latin typeface="Arial Rounded MT Bold" panose="020F0704030504030204" pitchFamily="34" charset="77"/>
              </a:rPr>
            </a:br>
            <a:endParaRPr lang="en-GB" sz="2000" dirty="0">
              <a:latin typeface="Arial Rounded MT Bold" panose="020F0704030504030204" pitchFamily="34" charset="77"/>
            </a:endParaRPr>
          </a:p>
          <a:p>
            <a:pPr marL="514350" indent="-514350">
              <a:buFont typeface="+mj-lt"/>
              <a:buAutoNum type="arabicPeriod"/>
            </a:pPr>
            <a:r>
              <a:rPr lang="en-GB" sz="2000" dirty="0">
                <a:latin typeface="Arial Rounded MT Bold" panose="020F0704030504030204" pitchFamily="34" charset="77"/>
              </a:rPr>
              <a:t>What did the great Tree call the leaflets in the last stanza?</a:t>
            </a:r>
            <a:br>
              <a:rPr lang="en-GB" sz="2000" dirty="0">
                <a:latin typeface="Arial Rounded MT Bold" panose="020F0704030504030204" pitchFamily="34" charset="77"/>
              </a:rPr>
            </a:br>
            <a:endParaRPr lang="en-GB" sz="2000" dirty="0">
              <a:latin typeface="Arial Rounded MT Bold" panose="020F0704030504030204" pitchFamily="34" charset="77"/>
            </a:endParaRPr>
          </a:p>
        </p:txBody>
      </p:sp>
      <p:sp>
        <p:nvSpPr>
          <p:cNvPr id="6" name="TextBox 5">
            <a:extLst>
              <a:ext uri="{FF2B5EF4-FFF2-40B4-BE49-F238E27FC236}">
                <a16:creationId xmlns:a16="http://schemas.microsoft.com/office/drawing/2014/main" id="{FBCAE1DF-59C8-CC4B-B442-BEE74FC38886}"/>
              </a:ext>
            </a:extLst>
          </p:cNvPr>
          <p:cNvSpPr txBox="1"/>
          <p:nvPr/>
        </p:nvSpPr>
        <p:spPr>
          <a:xfrm>
            <a:off x="2101515" y="96252"/>
            <a:ext cx="7571873" cy="646331"/>
          </a:xfrm>
          <a:prstGeom prst="rect">
            <a:avLst/>
          </a:prstGeom>
          <a:noFill/>
        </p:spPr>
        <p:txBody>
          <a:bodyPr wrap="square" rtlCol="0">
            <a:spAutoFit/>
          </a:bodyPr>
          <a:lstStyle/>
          <a:p>
            <a:pPr algn="ctr"/>
            <a:r>
              <a:rPr lang="en-US" sz="3600" dirty="0">
                <a:solidFill>
                  <a:srgbClr val="0070C0"/>
                </a:solidFill>
                <a:latin typeface="Arial Rounded MT Bold" panose="020F0704030504030204" pitchFamily="34" charset="77"/>
              </a:rPr>
              <a:t>How the Leaves Came Down</a:t>
            </a:r>
          </a:p>
        </p:txBody>
      </p:sp>
    </p:spTree>
    <p:extLst>
      <p:ext uri="{BB962C8B-B14F-4D97-AF65-F5344CB8AC3E}">
        <p14:creationId xmlns:p14="http://schemas.microsoft.com/office/powerpoint/2010/main" val="3645467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4877BB-08BC-7F42-84AC-C30D9711914B}"/>
              </a:ext>
            </a:extLst>
          </p:cNvPr>
          <p:cNvSpPr txBox="1"/>
          <p:nvPr/>
        </p:nvSpPr>
        <p:spPr>
          <a:xfrm>
            <a:off x="0" y="1075815"/>
            <a:ext cx="11774905" cy="5324535"/>
          </a:xfrm>
          <a:prstGeom prst="rect">
            <a:avLst/>
          </a:prstGeom>
          <a:noFill/>
        </p:spPr>
        <p:txBody>
          <a:bodyPr wrap="square" rtlCol="0">
            <a:spAutoFit/>
          </a:bodyPr>
          <a:lstStyle/>
          <a:p>
            <a:pPr marL="514350" indent="-514350">
              <a:buFont typeface="+mj-lt"/>
              <a:buAutoNum type="arabicPeriod"/>
            </a:pPr>
            <a:r>
              <a:rPr lang="en-GB" sz="2000" dirty="0">
                <a:latin typeface="Arial Rounded MT Bold" panose="020F0704030504030204" pitchFamily="34" charset="77"/>
              </a:rPr>
              <a:t>What were the </a:t>
            </a:r>
            <a:r>
              <a:rPr lang="en-GB" sz="2000" u="sng" dirty="0">
                <a:latin typeface="Arial Rounded MT Bold" panose="020F0704030504030204" pitchFamily="34" charset="77"/>
              </a:rPr>
              <a:t>three</a:t>
            </a:r>
            <a:r>
              <a:rPr lang="en-GB" sz="2000" dirty="0">
                <a:latin typeface="Arial Rounded MT Bold" panose="020F0704030504030204" pitchFamily="34" charset="77"/>
              </a:rPr>
              <a:t> colours of the leaves?</a:t>
            </a:r>
            <a:br>
              <a:rPr lang="en-GB" sz="2000" dirty="0">
                <a:latin typeface="Arial Rounded MT Bold" panose="020F0704030504030204" pitchFamily="34" charset="77"/>
              </a:rPr>
            </a:br>
            <a:r>
              <a:rPr lang="en-GB" sz="2000" dirty="0">
                <a:solidFill>
                  <a:srgbClr val="0070C0"/>
                </a:solidFill>
                <a:latin typeface="Arial Rounded MT Bold" panose="020F0704030504030204" pitchFamily="34" charset="77"/>
              </a:rPr>
              <a:t>red, yellow and brown</a:t>
            </a:r>
          </a:p>
          <a:p>
            <a:pPr marL="514350" indent="-514350">
              <a:buFont typeface="+mj-lt"/>
              <a:buAutoNum type="arabicPeriod"/>
            </a:pPr>
            <a:r>
              <a:rPr lang="en-GB" sz="2000" dirty="0">
                <a:latin typeface="Arial Rounded MT Bold" panose="020F0704030504030204" pitchFamily="34" charset="77"/>
              </a:rPr>
              <a:t>Why did the leaves not want to go to bed?</a:t>
            </a:r>
            <a:br>
              <a:rPr lang="en-GB" sz="2000" dirty="0">
                <a:latin typeface="Arial Rounded MT Bold" panose="020F0704030504030204" pitchFamily="34" charset="77"/>
              </a:rPr>
            </a:br>
            <a:r>
              <a:rPr lang="en-GB" sz="2000" dirty="0">
                <a:solidFill>
                  <a:srgbClr val="0070C0"/>
                </a:solidFill>
                <a:latin typeface="Arial Rounded MT Bold" panose="020F0704030504030204" pitchFamily="34" charset="77"/>
              </a:rPr>
              <a:t>E.g. because it was such a pleasant day.</a:t>
            </a:r>
          </a:p>
          <a:p>
            <a:pPr marL="514350" indent="-514350">
              <a:buFont typeface="+mj-lt"/>
              <a:buAutoNum type="arabicPeriod"/>
            </a:pPr>
            <a:r>
              <a:rPr lang="en-GB" sz="2000" dirty="0">
                <a:latin typeface="Arial Rounded MT Bold" panose="020F0704030504030204" pitchFamily="34" charset="77"/>
              </a:rPr>
              <a:t>For how many days did the leaves manage to stay on the tree for? Circle one.</a:t>
            </a:r>
            <a:br>
              <a:rPr lang="en-GB" sz="2000" dirty="0">
                <a:latin typeface="Arial Rounded MT Bold" panose="020F0704030504030204" pitchFamily="34" charset="77"/>
              </a:rPr>
            </a:br>
            <a:r>
              <a:rPr lang="en-GB" sz="2000" dirty="0">
                <a:solidFill>
                  <a:srgbClr val="0070C0"/>
                </a:solidFill>
                <a:latin typeface="Arial Rounded MT Bold" panose="020F0704030504030204" pitchFamily="34" charset="77"/>
              </a:rPr>
              <a:t>one</a:t>
            </a:r>
          </a:p>
          <a:p>
            <a:pPr marL="514350" indent="-514350">
              <a:buFont typeface="+mj-lt"/>
              <a:buAutoNum type="arabicPeriod"/>
            </a:pPr>
            <a:r>
              <a:rPr lang="en-GB" sz="2000" dirty="0">
                <a:latin typeface="Arial Rounded MT Bold" panose="020F0704030504030204" pitchFamily="34" charset="77"/>
              </a:rPr>
              <a:t>Identify </a:t>
            </a:r>
            <a:r>
              <a:rPr lang="en-GB" sz="2000" u="sng" dirty="0">
                <a:latin typeface="Arial Rounded MT Bold" panose="020F0704030504030204" pitchFamily="34" charset="77"/>
              </a:rPr>
              <a:t>two</a:t>
            </a:r>
            <a:r>
              <a:rPr lang="en-GB" sz="2000" dirty="0">
                <a:latin typeface="Arial Rounded MT Bold" panose="020F0704030504030204" pitchFamily="34" charset="77"/>
              </a:rPr>
              <a:t> things the leaflets did on their last day on the tree.</a:t>
            </a:r>
            <a:br>
              <a:rPr lang="en-GB" sz="2000" dirty="0">
                <a:latin typeface="Arial Rounded MT Bold" panose="020F0704030504030204" pitchFamily="34" charset="77"/>
              </a:rPr>
            </a:br>
            <a:r>
              <a:rPr lang="en-GB" sz="2000" dirty="0">
                <a:solidFill>
                  <a:srgbClr val="0070C0"/>
                </a:solidFill>
                <a:latin typeface="Arial Rounded MT Bold" panose="020F0704030504030204" pitchFamily="34" charset="77"/>
              </a:rPr>
              <a:t>They begged Father Tree to stay/ they clung to the tree/ they frolicked/ they danced/they whispered. </a:t>
            </a:r>
          </a:p>
          <a:p>
            <a:pPr marL="514350" indent="-514350">
              <a:buFont typeface="+mj-lt"/>
              <a:buAutoNum type="arabicPeriod"/>
            </a:pPr>
            <a:r>
              <a:rPr lang="en-GB" sz="2000" dirty="0">
                <a:latin typeface="Arial Rounded MT Bold" panose="020F0704030504030204" pitchFamily="34" charset="77"/>
              </a:rPr>
              <a:t>What did the great Tree do when he heard the leaflets whispering?</a:t>
            </a:r>
            <a:br>
              <a:rPr lang="en-GB" sz="2000" dirty="0">
                <a:latin typeface="Arial Rounded MT Bold" panose="020F0704030504030204" pitchFamily="34" charset="77"/>
              </a:rPr>
            </a:br>
            <a:r>
              <a:rPr lang="en-GB" sz="2000" dirty="0">
                <a:solidFill>
                  <a:srgbClr val="0070C0"/>
                </a:solidFill>
                <a:latin typeface="Arial Rounded MT Bold" panose="020F0704030504030204" pitchFamily="34" charset="77"/>
              </a:rPr>
              <a:t>E.g. He smiled.</a:t>
            </a:r>
          </a:p>
          <a:p>
            <a:pPr marL="514350" indent="-514350">
              <a:buFont typeface="+mj-lt"/>
              <a:buAutoNum type="arabicPeriod"/>
            </a:pPr>
            <a:r>
              <a:rPr lang="en-GB" sz="2000" dirty="0">
                <a:latin typeface="Arial Rounded MT Bold" panose="020F0704030504030204" pitchFamily="34" charset="77"/>
              </a:rPr>
              <a:t>In what way did the great Tree ask the children to go to bed? </a:t>
            </a:r>
            <a:br>
              <a:rPr lang="en-GB" sz="2000" dirty="0">
                <a:latin typeface="Arial Rounded MT Bold" panose="020F0704030504030204" pitchFamily="34" charset="77"/>
              </a:rPr>
            </a:br>
            <a:r>
              <a:rPr lang="en-GB" sz="2000" dirty="0">
                <a:solidFill>
                  <a:srgbClr val="0070C0"/>
                </a:solidFill>
                <a:latin typeface="Arial Rounded MT Bold" panose="020F0704030504030204" pitchFamily="34" charset="77"/>
              </a:rPr>
              <a:t>cried</a:t>
            </a:r>
          </a:p>
          <a:p>
            <a:pPr marL="514350" indent="-514350">
              <a:buFont typeface="+mj-lt"/>
              <a:buAutoNum type="arabicPeriod"/>
            </a:pPr>
            <a:r>
              <a:rPr lang="en-GB" sz="2000" dirty="0">
                <a:latin typeface="Arial Rounded MT Bold" panose="020F0704030504030204" pitchFamily="34" charset="77"/>
              </a:rPr>
              <a:t>What adjective is used to describe the great Tree in the last stanza?</a:t>
            </a:r>
            <a:br>
              <a:rPr lang="en-GB" sz="2000" dirty="0">
                <a:latin typeface="Arial Rounded MT Bold" panose="020F0704030504030204" pitchFamily="34" charset="77"/>
              </a:rPr>
            </a:br>
            <a:r>
              <a:rPr lang="en-GB" sz="2000" dirty="0">
                <a:solidFill>
                  <a:srgbClr val="0070C0"/>
                </a:solidFill>
                <a:latin typeface="Arial Rounded MT Bold" panose="020F0704030504030204" pitchFamily="34" charset="77"/>
              </a:rPr>
              <a:t>bare</a:t>
            </a:r>
          </a:p>
          <a:p>
            <a:pPr marL="514350" indent="-514350">
              <a:buFont typeface="+mj-lt"/>
              <a:buAutoNum type="arabicPeriod"/>
            </a:pPr>
            <a:r>
              <a:rPr lang="en-GB" sz="2000" dirty="0">
                <a:latin typeface="Arial Rounded MT Bold" panose="020F0704030504030204" pitchFamily="34" charset="77"/>
              </a:rPr>
              <a:t>What did the great Tree call the leaflets in the last stanza?</a:t>
            </a:r>
            <a:br>
              <a:rPr lang="en-GB" sz="2000" dirty="0">
                <a:latin typeface="Arial Rounded MT Bold" panose="020F0704030504030204" pitchFamily="34" charset="77"/>
              </a:rPr>
            </a:br>
            <a:r>
              <a:rPr lang="en-GB" sz="2000" dirty="0">
                <a:solidFill>
                  <a:srgbClr val="0070C0"/>
                </a:solidFill>
                <a:latin typeface="Arial Rounded MT Bold" panose="020F0704030504030204" pitchFamily="34" charset="77"/>
              </a:rPr>
              <a:t>dear little leaves</a:t>
            </a:r>
          </a:p>
        </p:txBody>
      </p:sp>
      <p:sp>
        <p:nvSpPr>
          <p:cNvPr id="6" name="TextBox 5">
            <a:extLst>
              <a:ext uri="{FF2B5EF4-FFF2-40B4-BE49-F238E27FC236}">
                <a16:creationId xmlns:a16="http://schemas.microsoft.com/office/drawing/2014/main" id="{FBCAE1DF-59C8-CC4B-B442-BEE74FC38886}"/>
              </a:ext>
            </a:extLst>
          </p:cNvPr>
          <p:cNvSpPr txBox="1"/>
          <p:nvPr/>
        </p:nvSpPr>
        <p:spPr>
          <a:xfrm>
            <a:off x="2101515" y="96252"/>
            <a:ext cx="7571873" cy="646331"/>
          </a:xfrm>
          <a:prstGeom prst="rect">
            <a:avLst/>
          </a:prstGeom>
          <a:noFill/>
        </p:spPr>
        <p:txBody>
          <a:bodyPr wrap="square" rtlCol="0">
            <a:spAutoFit/>
          </a:bodyPr>
          <a:lstStyle/>
          <a:p>
            <a:pPr algn="ctr"/>
            <a:r>
              <a:rPr lang="en-US" sz="3600" dirty="0">
                <a:solidFill>
                  <a:srgbClr val="0070C0"/>
                </a:solidFill>
                <a:latin typeface="Arial Rounded MT Bold" panose="020F0704030504030204" pitchFamily="34" charset="77"/>
              </a:rPr>
              <a:t>How the Leaves Came Down</a:t>
            </a:r>
          </a:p>
        </p:txBody>
      </p:sp>
    </p:spTree>
    <p:extLst>
      <p:ext uri="{BB962C8B-B14F-4D97-AF65-F5344CB8AC3E}">
        <p14:creationId xmlns:p14="http://schemas.microsoft.com/office/powerpoint/2010/main" val="3264249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TotalTime>
  <Words>337</Words>
  <Application>Microsoft Office PowerPoint</Application>
  <PresentationFormat>Widescreen</PresentationFormat>
  <Paragraphs>52</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Century Gothic</vt:lpstr>
      <vt:lpstr>Wingdings 3</vt:lpstr>
      <vt:lpstr>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–ible and –able </dc:title>
  <dc:creator>Microsoft Office User</dc:creator>
  <cp:lastModifiedBy>Jay Lacey</cp:lastModifiedBy>
  <cp:revision>38</cp:revision>
  <dcterms:created xsi:type="dcterms:W3CDTF">2020-04-15T13:53:23Z</dcterms:created>
  <dcterms:modified xsi:type="dcterms:W3CDTF">2020-05-25T12:20:00Z</dcterms:modified>
</cp:coreProperties>
</file>