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2"/>
  </p:notesMasterIdLst>
  <p:sldIdLst>
    <p:sldId id="256" r:id="rId2"/>
    <p:sldId id="275" r:id="rId3"/>
    <p:sldId id="261" r:id="rId4"/>
    <p:sldId id="262" r:id="rId5"/>
    <p:sldId id="266" r:id="rId6"/>
    <p:sldId id="267" r:id="rId7"/>
    <p:sldId id="258" r:id="rId8"/>
    <p:sldId id="260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669" autoAdjust="0"/>
    <p:restoredTop sz="92169"/>
  </p:normalViewPr>
  <p:slideViewPr>
    <p:cSldViewPr snapToGrid="0">
      <p:cViewPr varScale="1">
        <p:scale>
          <a:sx n="47" d="100"/>
          <a:sy n="47" d="100"/>
        </p:scale>
        <p:origin x="224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4/27/20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Print back2back for the </a:t>
            </a:r>
            <a:r>
              <a:rPr lang="en-GB" dirty="0" err="1"/>
              <a:t>chn</a:t>
            </a:r>
            <a:r>
              <a:rPr lang="en-GB" dirty="0"/>
              <a:t> to use if needed.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469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Print back2back for the </a:t>
            </a:r>
            <a:r>
              <a:rPr lang="en-GB" dirty="0" err="1"/>
              <a:t>chn</a:t>
            </a:r>
            <a:r>
              <a:rPr lang="en-GB" dirty="0"/>
              <a:t> to use if needed.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678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 Measure</a:t>
            </a:r>
            <a:br>
              <a:rPr lang="en-GB" sz="6000" dirty="0"/>
            </a:br>
            <a:r>
              <a:rPr lang="en-GB" sz="6000" dirty="0"/>
              <a:t>Weight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 fontScale="92500" lnSpcReduction="10000"/>
          </a:bodyPr>
          <a:lstStyle/>
          <a:p>
            <a:r>
              <a:rPr lang="en-GB" dirty="0"/>
              <a:t>Week 3 Lesson 4 – converting units of measurement</a:t>
            </a:r>
          </a:p>
          <a:p>
            <a:r>
              <a:rPr lang="en-GB" dirty="0"/>
              <a:t>G to KG</a:t>
            </a:r>
          </a:p>
          <a:p>
            <a:r>
              <a:rPr lang="en-GB" dirty="0"/>
              <a:t>KG to G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1132DE-F451-5741-B01C-A00E17B906F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7" y="109690"/>
            <a:ext cx="5256583" cy="1231079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D1132DE-F451-5741-B01C-A00E17B906F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4" y="1844825"/>
            <a:ext cx="5256583" cy="1231079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D1132DE-F451-5741-B01C-A00E17B906F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5" y="3501009"/>
            <a:ext cx="5256583" cy="1231079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D1132DE-F451-5741-B01C-A00E17B906F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8" y="5222258"/>
            <a:ext cx="5256583" cy="1231079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32870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CAF2D-C76C-4346-9020-649F38A0E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From what we have done the last week or so, converting between grams and kilograms will be very similar. As you can see from the table, it is like M to KM. This is because 1KG = 1,000G.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DC98C28-4BD1-FC44-B8B2-5CF0249A9A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231253"/>
              </p:ext>
            </p:extLst>
          </p:nvPr>
        </p:nvGraphicFramePr>
        <p:xfrm>
          <a:off x="1779712" y="4061729"/>
          <a:ext cx="8784976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KG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÷ 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KG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X 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1,000G</a:t>
                      </a:r>
                      <a:r>
                        <a:rPr lang="en-GB" sz="2800" b="0" baseline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 = 1KG</a:t>
                      </a:r>
                    </a:p>
                    <a:p>
                      <a:pPr algn="ctr"/>
                      <a:r>
                        <a:rPr lang="en-GB" sz="2800" b="0" baseline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1kG = 1,000G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171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084" y="201166"/>
            <a:ext cx="9601200" cy="1485900"/>
          </a:xfrm>
        </p:spPr>
        <p:txBody>
          <a:bodyPr>
            <a:noAutofit/>
          </a:bodyPr>
          <a:lstStyle/>
          <a:p>
            <a:r>
              <a:rPr lang="en-GB" sz="2000" dirty="0">
                <a:latin typeface="Arial Rounded MT Bold" panose="020F0704030504030204" pitchFamily="34" charset="0"/>
              </a:rPr>
              <a:t>Similar to last week’s last two lessons, we will be using a method we have learnt before to apply to the context of measurement.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2484" y="2390274"/>
            <a:ext cx="4724400" cy="125028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6600" dirty="0">
                <a:latin typeface="Arial Rounded MT Bold" panose="020F0704030504030204" pitchFamily="34" charset="0"/>
              </a:rPr>
              <a:t>85kg x 1,000=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1132DE-F451-5741-B01C-A00E17B906F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076" y="4205275"/>
            <a:ext cx="6997268" cy="1800000"/>
          </a:xfrm>
          <a:prstGeom prst="rect">
            <a:avLst/>
          </a:prstGeom>
        </p:spPr>
      </p:pic>
      <p:sp>
        <p:nvSpPr>
          <p:cNvPr id="5" name="Left Arrow 4">
            <a:extLst>
              <a:ext uri="{FF2B5EF4-FFF2-40B4-BE49-F238E27FC236}">
                <a16:creationId xmlns:a16="http://schemas.microsoft.com/office/drawing/2014/main" id="{F2D9AF53-634E-4B4C-91DA-B99598065C11}"/>
              </a:ext>
            </a:extLst>
          </p:cNvPr>
          <p:cNvSpPr/>
          <p:nvPr/>
        </p:nvSpPr>
        <p:spPr>
          <a:xfrm>
            <a:off x="10254344" y="4585911"/>
            <a:ext cx="1219199" cy="8763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A887A2-508D-2D44-8B3C-F07789742EB4}"/>
              </a:ext>
            </a:extLst>
          </p:cNvPr>
          <p:cNvSpPr txBox="1"/>
          <p:nvPr/>
        </p:nvSpPr>
        <p:spPr>
          <a:xfrm>
            <a:off x="10612890" y="4401245"/>
            <a:ext cx="1721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Place value grid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71969A-E79B-1345-BC7A-24B8C46BC235}"/>
              </a:ext>
            </a:extLst>
          </p:cNvPr>
          <p:cNvSpPr txBox="1"/>
          <p:nvPr/>
        </p:nvSpPr>
        <p:spPr>
          <a:xfrm>
            <a:off x="912638" y="2686516"/>
            <a:ext cx="225047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Have a look at the number sentence that you have. </a:t>
            </a:r>
          </a:p>
          <a:p>
            <a:r>
              <a:rPr lang="en-US" b="1" dirty="0"/>
              <a:t>If we are multiplying are we getting bigger or smaller? </a:t>
            </a:r>
          </a:p>
          <a:p>
            <a:r>
              <a:rPr lang="en-US" b="1" dirty="0"/>
              <a:t>How many times are we getting bigger or smaller?  </a:t>
            </a:r>
          </a:p>
          <a:p>
            <a:r>
              <a:rPr lang="en-US" b="1" dirty="0"/>
              <a:t>The number sentence can answer both these questions.</a:t>
            </a:r>
          </a:p>
          <a:p>
            <a:endParaRPr lang="en-US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560396-B557-EC4C-ACD5-B515BCA8AC4A}"/>
              </a:ext>
            </a:extLst>
          </p:cNvPr>
          <p:cNvSpPr txBox="1"/>
          <p:nvPr/>
        </p:nvSpPr>
        <p:spPr>
          <a:xfrm>
            <a:off x="7700211" y="1408805"/>
            <a:ext cx="40105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Multiplying means that we are getting bigger so the place value grid we would move to the left.</a:t>
            </a:r>
          </a:p>
          <a:p>
            <a:r>
              <a:rPr lang="en-US" b="1" dirty="0"/>
              <a:t>If we are multiplying/dividing by 1,000 we would move three place value.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DEBB60-29F3-1942-A659-261556566C0E}"/>
              </a:ext>
            </a:extLst>
          </p:cNvPr>
          <p:cNvSpPr txBox="1"/>
          <p:nvPr/>
        </p:nvSpPr>
        <p:spPr>
          <a:xfrm>
            <a:off x="6859089" y="5112073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A07E7C-8407-2945-A233-C6524DDE7273}"/>
              </a:ext>
            </a:extLst>
          </p:cNvPr>
          <p:cNvSpPr txBox="1"/>
          <p:nvPr/>
        </p:nvSpPr>
        <p:spPr>
          <a:xfrm>
            <a:off x="6174435" y="5118875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663656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921418"/>
            <a:ext cx="6216316" cy="125028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6600" dirty="0">
                <a:latin typeface="Arial Rounded MT Bold" panose="020F0704030504030204" pitchFamily="34" charset="0"/>
              </a:rPr>
              <a:t>85 x 1,000 = 85,000g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1132DE-F451-5741-B01C-A00E17B906F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076" y="4205275"/>
            <a:ext cx="6997268" cy="1800000"/>
          </a:xfrm>
          <a:prstGeom prst="rect">
            <a:avLst/>
          </a:prstGeom>
        </p:spPr>
      </p:pic>
      <p:sp>
        <p:nvSpPr>
          <p:cNvPr id="5" name="Left Arrow 4">
            <a:extLst>
              <a:ext uri="{FF2B5EF4-FFF2-40B4-BE49-F238E27FC236}">
                <a16:creationId xmlns:a16="http://schemas.microsoft.com/office/drawing/2014/main" id="{F2D9AF53-634E-4B4C-91DA-B99598065C11}"/>
              </a:ext>
            </a:extLst>
          </p:cNvPr>
          <p:cNvSpPr/>
          <p:nvPr/>
        </p:nvSpPr>
        <p:spPr>
          <a:xfrm>
            <a:off x="10254344" y="4585911"/>
            <a:ext cx="1219199" cy="8763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A887A2-508D-2D44-8B3C-F07789742EB4}"/>
              </a:ext>
            </a:extLst>
          </p:cNvPr>
          <p:cNvSpPr txBox="1"/>
          <p:nvPr/>
        </p:nvSpPr>
        <p:spPr>
          <a:xfrm>
            <a:off x="10612890" y="4401245"/>
            <a:ext cx="1721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Place value grid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DEBB60-29F3-1942-A659-261556566C0E}"/>
              </a:ext>
            </a:extLst>
          </p:cNvPr>
          <p:cNvSpPr txBox="1"/>
          <p:nvPr/>
        </p:nvSpPr>
        <p:spPr>
          <a:xfrm>
            <a:off x="3512937" y="5024061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8292F2-70DC-DA45-9FDC-55DB86AACE09}"/>
              </a:ext>
            </a:extLst>
          </p:cNvPr>
          <p:cNvSpPr txBox="1"/>
          <p:nvPr/>
        </p:nvSpPr>
        <p:spPr>
          <a:xfrm>
            <a:off x="4367381" y="5018922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592A3A6-C264-9E42-BDBB-0E4A832ADAE3}"/>
              </a:ext>
            </a:extLst>
          </p:cNvPr>
          <p:cNvSpPr txBox="1"/>
          <p:nvPr/>
        </p:nvSpPr>
        <p:spPr>
          <a:xfrm>
            <a:off x="6972324" y="5105275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9A1CA2-AB1B-074F-99E8-3D9D76F6D057}"/>
              </a:ext>
            </a:extLst>
          </p:cNvPr>
          <p:cNvSpPr txBox="1"/>
          <p:nvPr/>
        </p:nvSpPr>
        <p:spPr>
          <a:xfrm>
            <a:off x="3879171" y="2547808"/>
            <a:ext cx="48587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 have moved three to the left. </a:t>
            </a:r>
          </a:p>
          <a:p>
            <a:r>
              <a:rPr lang="en-US" b="1" dirty="0"/>
              <a:t>As you can see, I have added a 0 into the ones column, the tens and the hundreds. This acts as a place holder as we have no other number to put there and we cannot leave this value blank.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8319BA1-2377-164A-ACF2-F16F2082DF3F}"/>
              </a:ext>
            </a:extLst>
          </p:cNvPr>
          <p:cNvSpPr txBox="1"/>
          <p:nvPr/>
        </p:nvSpPr>
        <p:spPr>
          <a:xfrm>
            <a:off x="6188662" y="5079956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F6CFB4-87B6-6247-BDF3-E5865F9438BA}"/>
              </a:ext>
            </a:extLst>
          </p:cNvPr>
          <p:cNvSpPr txBox="1"/>
          <p:nvPr/>
        </p:nvSpPr>
        <p:spPr>
          <a:xfrm>
            <a:off x="5280673" y="5079955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136052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What about this time?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>
                <a:latin typeface="Arial Rounded MT Bold" panose="020F0704030504030204" pitchFamily="34" charset="0"/>
              </a:rPr>
              <a:t>87,961 ÷ 1,000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1132DE-F451-5741-B01C-A00E17B906F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818" y="3339600"/>
            <a:ext cx="8938363" cy="288988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7647AA-7DFB-2B47-9A1B-BAE4AB1A5D49}"/>
              </a:ext>
            </a:extLst>
          </p:cNvPr>
          <p:cNvSpPr txBox="1"/>
          <p:nvPr/>
        </p:nvSpPr>
        <p:spPr>
          <a:xfrm>
            <a:off x="7333226" y="1248370"/>
            <a:ext cx="48587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Are we multiplying or dividing?</a:t>
            </a:r>
          </a:p>
          <a:p>
            <a:r>
              <a:rPr lang="en-US" b="1" dirty="0"/>
              <a:t>What are we multiplying or dividing by (means the amount of place values we are moving)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F04C9B-28DB-624B-B433-647265861144}"/>
              </a:ext>
            </a:extLst>
          </p:cNvPr>
          <p:cNvSpPr txBox="1"/>
          <p:nvPr/>
        </p:nvSpPr>
        <p:spPr>
          <a:xfrm>
            <a:off x="3140153" y="4784543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6C225F-A0C6-6849-A1C6-DCB7E7BF211B}"/>
              </a:ext>
            </a:extLst>
          </p:cNvPr>
          <p:cNvSpPr txBox="1"/>
          <p:nvPr/>
        </p:nvSpPr>
        <p:spPr>
          <a:xfrm>
            <a:off x="5503720" y="4749102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54BEDD-C10F-1444-8F7C-322BE0A6D614}"/>
              </a:ext>
            </a:extLst>
          </p:cNvPr>
          <p:cNvSpPr txBox="1"/>
          <p:nvPr/>
        </p:nvSpPr>
        <p:spPr>
          <a:xfrm>
            <a:off x="6530414" y="4733059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764738-94D8-714B-BF83-727A1D64A17A}"/>
              </a:ext>
            </a:extLst>
          </p:cNvPr>
          <p:cNvSpPr txBox="1"/>
          <p:nvPr/>
        </p:nvSpPr>
        <p:spPr>
          <a:xfrm>
            <a:off x="2113459" y="4749101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D89091-3752-7E49-9CC0-889AEF0C2B72}"/>
              </a:ext>
            </a:extLst>
          </p:cNvPr>
          <p:cNvSpPr txBox="1"/>
          <p:nvPr/>
        </p:nvSpPr>
        <p:spPr>
          <a:xfrm>
            <a:off x="4321936" y="4784543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027727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730" y="252291"/>
            <a:ext cx="9601200" cy="1205925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6600" dirty="0">
                <a:latin typeface="Arial Rounded MT Bold" panose="020F0704030504030204" pitchFamily="34" charset="0"/>
              </a:rPr>
              <a:t>87,961 ÷ 1,000 = 87.961KG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1132DE-F451-5741-B01C-A00E17B906F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037" y="3221178"/>
            <a:ext cx="8938363" cy="288988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5E8BD41-7AA8-A742-97CA-86B14895B6DF}"/>
              </a:ext>
            </a:extLst>
          </p:cNvPr>
          <p:cNvSpPr txBox="1"/>
          <p:nvPr/>
        </p:nvSpPr>
        <p:spPr>
          <a:xfrm>
            <a:off x="5670884" y="4815009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386BBA-8050-2841-AF9F-D6D8BD6050C9}"/>
              </a:ext>
            </a:extLst>
          </p:cNvPr>
          <p:cNvSpPr txBox="1"/>
          <p:nvPr/>
        </p:nvSpPr>
        <p:spPr>
          <a:xfrm>
            <a:off x="6738962" y="4815009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716268-5A54-0E48-BD8D-E08871394E06}"/>
              </a:ext>
            </a:extLst>
          </p:cNvPr>
          <p:cNvSpPr txBox="1"/>
          <p:nvPr/>
        </p:nvSpPr>
        <p:spPr>
          <a:xfrm>
            <a:off x="7807040" y="4815009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DDCE75-28DC-4E48-A523-63B591939A03}"/>
              </a:ext>
            </a:extLst>
          </p:cNvPr>
          <p:cNvSpPr txBox="1"/>
          <p:nvPr/>
        </p:nvSpPr>
        <p:spPr>
          <a:xfrm>
            <a:off x="3005161" y="1739532"/>
            <a:ext cx="62243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As you can see, we are dividing this means now we are moving to the right because we are getting smaller.</a:t>
            </a:r>
          </a:p>
          <a:p>
            <a:r>
              <a:rPr lang="en-US" b="1" dirty="0"/>
              <a:t>We are dividing by 1,000 so we are moving three place values to the right.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193AC1-E7A9-F345-A516-E76AF086B7F9}"/>
              </a:ext>
            </a:extLst>
          </p:cNvPr>
          <p:cNvSpPr txBox="1"/>
          <p:nvPr/>
        </p:nvSpPr>
        <p:spPr>
          <a:xfrm>
            <a:off x="9884847" y="4815009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335205-F528-6E47-8578-E5A2401286F8}"/>
              </a:ext>
            </a:extLst>
          </p:cNvPr>
          <p:cNvSpPr txBox="1"/>
          <p:nvPr/>
        </p:nvSpPr>
        <p:spPr>
          <a:xfrm>
            <a:off x="8875118" y="4811562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20130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Autofit/>
          </a:bodyPr>
          <a:lstStyle/>
          <a:p>
            <a:r>
              <a:rPr lang="en-GB" sz="3600" dirty="0">
                <a:latin typeface="Arial Rounded MT Bold" panose="020F0704030504030204" pitchFamily="34" charset="0"/>
              </a:rPr>
              <a:t>We need to convert between these two measurements when comparing!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03512" y="1484784"/>
          <a:ext cx="8784976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8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KG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÷ 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8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KG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X 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GB" sz="5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1,000G</a:t>
                      </a:r>
                      <a:r>
                        <a:rPr lang="en-GB" sz="5400" b="0" baseline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 = 1KG</a:t>
                      </a:r>
                    </a:p>
                    <a:p>
                      <a:pPr algn="ctr"/>
                      <a:r>
                        <a:rPr lang="en-GB" sz="5400" b="0" baseline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1kG = 1,000G</a:t>
                      </a:r>
                      <a:endParaRPr lang="en-GB" sz="5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3575720" y="1922344"/>
            <a:ext cx="26642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>
            <a:off x="3647728" y="3616473"/>
            <a:ext cx="26642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44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>
                <a:latin typeface="Arial Rounded MT Bold" panose="020F0704030504030204" pitchFamily="34" charset="0"/>
              </a:rPr>
              <a:t>Today’s rule.</a:t>
            </a:r>
          </a:p>
          <a:p>
            <a:pPr marL="0" indent="0">
              <a:buNone/>
            </a:pPr>
            <a:endParaRPr lang="en-GB" sz="44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44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44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36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3600" dirty="0">
              <a:latin typeface="Arial Rounded MT Bold" panose="020F0704030504030204" pitchFamily="34" charset="0"/>
            </a:endParaRPr>
          </a:p>
          <a:p>
            <a:r>
              <a:rPr lang="en-GB" sz="3600" dirty="0">
                <a:latin typeface="Arial Rounded MT Bold" panose="020F0704030504030204" pitchFamily="34" charset="0"/>
              </a:rPr>
              <a:t>÷ by 1,000 when converting G to KG.</a:t>
            </a:r>
          </a:p>
          <a:p>
            <a:endParaRPr lang="en-GB" sz="3600" dirty="0">
              <a:latin typeface="Arial Rounded MT Bold" panose="020F0704030504030204" pitchFamily="34" charset="0"/>
            </a:endParaRPr>
          </a:p>
          <a:p>
            <a:r>
              <a:rPr lang="en-GB" sz="3600" dirty="0">
                <a:latin typeface="Arial Rounded MT Bold" panose="020F0704030504030204" pitchFamily="34" charset="0"/>
              </a:rPr>
              <a:t>X by 1,000 when converting KG to G.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86"/>
          <a:stretch/>
        </p:blipFill>
        <p:spPr bwMode="auto">
          <a:xfrm>
            <a:off x="6960096" y="1469975"/>
            <a:ext cx="3544952" cy="25350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" name="Picture 10" descr="Image result for g and kg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381008"/>
            <a:ext cx="3744416" cy="212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063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1132DE-F451-5741-B01C-A00E17B906F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7" y="109690"/>
            <a:ext cx="5256583" cy="1231079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D1132DE-F451-5741-B01C-A00E17B906F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4" y="1844825"/>
            <a:ext cx="5256583" cy="1231079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D1132DE-F451-5741-B01C-A00E17B906F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5" y="3501009"/>
            <a:ext cx="5256583" cy="1231079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D1132DE-F451-5741-B01C-A00E17B906F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8" y="5222258"/>
            <a:ext cx="5256583" cy="1231079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4036832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879</TotalTime>
  <Words>407</Words>
  <Application>Microsoft Macintosh PowerPoint</Application>
  <PresentationFormat>Widescreen</PresentationFormat>
  <Paragraphs>75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 Rounded MT Bold</vt:lpstr>
      <vt:lpstr>Calibri</vt:lpstr>
      <vt:lpstr>Franklin Gothic Book</vt:lpstr>
      <vt:lpstr>Crop</vt:lpstr>
      <vt:lpstr>Year 5 Measure Weight</vt:lpstr>
      <vt:lpstr>From what we have done the last week or so, converting between grams and kilograms will be very similar. As you can see from the table, it is like M to KM. This is because 1KG = 1,000G. </vt:lpstr>
      <vt:lpstr>Similar to last week’s last two lessons, we will be using a method we have learnt before to apply to the context of measurement. </vt:lpstr>
      <vt:lpstr>PowerPoint Presentation</vt:lpstr>
      <vt:lpstr>What about this time?</vt:lpstr>
      <vt:lpstr>PowerPoint Presentation</vt:lpstr>
      <vt:lpstr>We need to convert between these two measurements when comparing!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Benjamin Hunt</cp:lastModifiedBy>
  <cp:revision>86</cp:revision>
  <dcterms:created xsi:type="dcterms:W3CDTF">2020-03-20T11:22:32Z</dcterms:created>
  <dcterms:modified xsi:type="dcterms:W3CDTF">2020-04-27T14:30:03Z</dcterms:modified>
</cp:coreProperties>
</file>