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5" r:id="rId2"/>
    <p:sldId id="264" r:id="rId3"/>
    <p:sldId id="26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84"/>
  </p:normalViewPr>
  <p:slideViewPr>
    <p:cSldViewPr snapToGrid="0" snapToObjects="1">
      <p:cViewPr varScale="1">
        <p:scale>
          <a:sx n="98" d="100"/>
          <a:sy n="98" d="100"/>
        </p:scale>
        <p:origin x="10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www.worldbookday.com</a:t>
            </a:r>
            <a:r>
              <a:rPr lang="en-US" dirty="0"/>
              <a:t>/resource/pages-and-co-extract/</a:t>
            </a:r>
          </a:p>
        </p:txBody>
      </p:sp>
      <p:sp>
        <p:nvSpPr>
          <p:cNvPr id="4" name="Slide Number Placeholder 3"/>
          <p:cNvSpPr>
            <a:spLocks noGrp="1"/>
          </p:cNvSpPr>
          <p:nvPr>
            <p:ph type="sldNum" sz="quarter" idx="5"/>
          </p:nvPr>
        </p:nvSpPr>
        <p:spPr/>
        <p:txBody>
          <a:bodyPr/>
          <a:lstStyle/>
          <a:p>
            <a:fld id="{48243A15-3835-D041-BBC0-8305408061B1}" type="slidenum">
              <a:rPr lang="en-US" smtClean="0"/>
              <a:t>2</a:t>
            </a:fld>
            <a:endParaRPr lang="en-US"/>
          </a:p>
        </p:txBody>
      </p:sp>
    </p:spTree>
    <p:extLst>
      <p:ext uri="{BB962C8B-B14F-4D97-AF65-F5344CB8AC3E}">
        <p14:creationId xmlns:p14="http://schemas.microsoft.com/office/powerpoint/2010/main" val="145865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the children would have the text printed in front of them or able to scan with their fingers directly. I would encourage the children to identify the key words/phrases in the question and understand what the question is asking them to do. Then, go back to the text and scan for those key words. For today’s task, they are unpicking and understanding the effect words have on a reader/what they mean.</a:t>
            </a:r>
          </a:p>
          <a:p>
            <a:r>
              <a:rPr lang="en-US" dirty="0"/>
              <a:t>You may be able to explain the answers yourselves, but the answers will be uploaded on Friday too.</a:t>
            </a:r>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127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4/22/2020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4/22/2020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bookday.com/resource/pages-and-co-extrac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128337" y="160421"/>
            <a:ext cx="6978316" cy="6555641"/>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Rounded MT Bold" panose="020F0704030504030204" pitchFamily="34" charset="77"/>
              </a:rPr>
              <a:t>The focus for reading this week is language.</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This is where we will explore the language that an author has used.</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Reading Artists evaluate and explain the impact certain words have on the reader.</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GB" sz="2800" dirty="0">
                <a:latin typeface="Arial Rounded MT Bold" panose="020F0704030504030204" pitchFamily="34" charset="77"/>
              </a:rPr>
              <a:t>Read the pages from the text attached. Then, carefully answer the questions. Remember to check your answers fit the context and you have clearly explained your thoughts.</a:t>
            </a:r>
          </a:p>
        </p:txBody>
      </p:sp>
      <p:pic>
        <p:nvPicPr>
          <p:cNvPr id="6" name="Picture 5">
            <a:extLst>
              <a:ext uri="{FF2B5EF4-FFF2-40B4-BE49-F238E27FC236}">
                <a16:creationId xmlns:a16="http://schemas.microsoft.com/office/drawing/2014/main" id="{6EAD705B-EB25-9C4E-8C11-EE34C840DBC2}"/>
              </a:ext>
            </a:extLst>
          </p:cNvPr>
          <p:cNvPicPr/>
          <p:nvPr/>
        </p:nvPicPr>
        <p:blipFill rotWithShape="1">
          <a:blip r:embed="rId2">
            <a:extLst>
              <a:ext uri="{28A0092B-C50C-407E-A947-70E740481C1C}">
                <a14:useLocalDpi xmlns:a14="http://schemas.microsoft.com/office/drawing/2010/main" val="0"/>
              </a:ext>
            </a:extLst>
          </a:blip>
          <a:srcRect l="22264" t="22439" r="53437" b="9598"/>
          <a:stretch/>
        </p:blipFill>
        <p:spPr bwMode="auto">
          <a:xfrm>
            <a:off x="7318843" y="0"/>
            <a:ext cx="4873157" cy="6858000"/>
          </a:xfrm>
          <a:prstGeom prst="rect">
            <a:avLst/>
          </a:prstGeom>
          <a:ln w="38100">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81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ver a book&#10;&#10;Description automatically generated">
            <a:hlinkClick r:id="rId3"/>
            <a:extLst>
              <a:ext uri="{FF2B5EF4-FFF2-40B4-BE49-F238E27FC236}">
                <a16:creationId xmlns:a16="http://schemas.microsoft.com/office/drawing/2014/main" id="{74C0DE71-18E0-8040-8F15-D550BDA008DF}"/>
              </a:ext>
            </a:extLst>
          </p:cNvPr>
          <p:cNvPicPr>
            <a:picLocks noChangeAspect="1"/>
          </p:cNvPicPr>
          <p:nvPr/>
        </p:nvPicPr>
        <p:blipFill>
          <a:blip r:embed="rId4"/>
          <a:stretch>
            <a:fillRect/>
          </a:stretch>
        </p:blipFill>
        <p:spPr>
          <a:xfrm>
            <a:off x="3632638" y="0"/>
            <a:ext cx="4926724" cy="6858000"/>
          </a:xfrm>
          <a:prstGeom prst="rect">
            <a:avLst/>
          </a:prstGeom>
        </p:spPr>
      </p:pic>
      <p:sp>
        <p:nvSpPr>
          <p:cNvPr id="2" name="TextBox 1">
            <a:extLst>
              <a:ext uri="{FF2B5EF4-FFF2-40B4-BE49-F238E27FC236}">
                <a16:creationId xmlns:a16="http://schemas.microsoft.com/office/drawing/2014/main" id="{DBDC065B-FB9C-46D4-BC0D-FE97865CF5AA}"/>
              </a:ext>
            </a:extLst>
          </p:cNvPr>
          <p:cNvSpPr txBox="1"/>
          <p:nvPr/>
        </p:nvSpPr>
        <p:spPr>
          <a:xfrm>
            <a:off x="389107" y="4007796"/>
            <a:ext cx="1916349" cy="2585323"/>
          </a:xfrm>
          <a:prstGeom prst="rect">
            <a:avLst/>
          </a:prstGeom>
          <a:noFill/>
        </p:spPr>
        <p:txBody>
          <a:bodyPr wrap="square" rtlCol="0">
            <a:spAutoFit/>
          </a:bodyPr>
          <a:lstStyle/>
          <a:p>
            <a:r>
              <a:rPr lang="en-GB" dirty="0"/>
              <a:t>You will need to download today’s extract from:</a:t>
            </a:r>
          </a:p>
          <a:p>
            <a:r>
              <a:rPr lang="en-US" dirty="0"/>
              <a:t>https://www.worldbookday.com/resource/pages-and-co-extract/</a:t>
            </a:r>
          </a:p>
        </p:txBody>
      </p:sp>
    </p:spTree>
    <p:extLst>
      <p:ext uri="{BB962C8B-B14F-4D97-AF65-F5344CB8AC3E}">
        <p14:creationId xmlns:p14="http://schemas.microsoft.com/office/powerpoint/2010/main" val="121173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1160480"/>
            <a:ext cx="11774905" cy="5632311"/>
          </a:xfrm>
          <a:prstGeom prst="rect">
            <a:avLst/>
          </a:prstGeom>
          <a:noFill/>
        </p:spPr>
        <p:txBody>
          <a:bodyPr wrap="square" rtlCol="0">
            <a:spAutoFit/>
          </a:bodyPr>
          <a:lstStyle/>
          <a:p>
            <a:pPr marL="514350" indent="-514350">
              <a:buFont typeface="+mj-lt"/>
              <a:buAutoNum type="arabicPeriod"/>
            </a:pPr>
            <a:r>
              <a:rPr lang="en-GB" sz="2000" dirty="0">
                <a:latin typeface="Arial Rounded MT Bold" panose="020F0704030504030204" pitchFamily="34" charset="77"/>
              </a:rPr>
              <a:t>‘…and simply </a:t>
            </a:r>
            <a:r>
              <a:rPr lang="en-GB" sz="2000" dirty="0">
                <a:solidFill>
                  <a:srgbClr val="FF0000"/>
                </a:solidFill>
                <a:latin typeface="Arial Rounded MT Bold" panose="020F0704030504030204" pitchFamily="34" charset="77"/>
              </a:rPr>
              <a:t>relished</a:t>
            </a:r>
            <a:r>
              <a:rPr lang="en-GB" sz="2000" dirty="0">
                <a:latin typeface="Arial Rounded MT Bold" panose="020F0704030504030204" pitchFamily="34" charset="77"/>
              </a:rPr>
              <a:t> the week’s holiday that </a:t>
            </a:r>
            <a:r>
              <a:rPr lang="en-GB" sz="2000" dirty="0">
                <a:solidFill>
                  <a:srgbClr val="FF0000"/>
                </a:solidFill>
                <a:latin typeface="Arial Rounded MT Bold" panose="020F0704030504030204" pitchFamily="34" charset="77"/>
              </a:rPr>
              <a:t>stretched out in front of her</a:t>
            </a:r>
            <a:r>
              <a:rPr lang="en-GB" sz="2000" dirty="0">
                <a:latin typeface="Arial Rounded MT Bold" panose="020F0704030504030204" pitchFamily="34" charset="77"/>
              </a:rPr>
              <a:t>…’. What do the words/phrases in red mean?</a:t>
            </a:r>
            <a:br>
              <a:rPr lang="en-GB" sz="2000" dirty="0">
                <a:latin typeface="Arial Rounded MT Bold" panose="020F0704030504030204" pitchFamily="34" charset="77"/>
              </a:rPr>
            </a:b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‘But the bubble of calm popped…’ What impact does this quote have on the reader?</a:t>
            </a:r>
          </a:p>
          <a:p>
            <a:pPr marL="514350" indent="-514350">
              <a:buFont typeface="+mj-lt"/>
              <a:buAutoNum type="arabicPeriod"/>
            </a:pP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‘Tilly flung her head theatrically on to her arms.’ Explain what this tells you about Tilly.</a:t>
            </a:r>
          </a:p>
          <a:p>
            <a:pPr marL="514350" indent="-514350">
              <a:buFont typeface="+mj-lt"/>
              <a:buAutoNum type="arabicPeriod"/>
            </a:pP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‘Tilly blushed and sheepishly started picking them up.’ What does the word ‘sheepishly’ tell you?</a:t>
            </a:r>
          </a:p>
          <a:p>
            <a:pPr marL="514350" indent="-514350">
              <a:buFont typeface="+mj-lt"/>
              <a:buAutoNum type="arabicPeriod"/>
            </a:pP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‘…Tilly said uncertainly.’ What does this tell you?</a:t>
            </a:r>
          </a:p>
          <a:p>
            <a:pPr marL="514350" indent="-514350">
              <a:buFont typeface="+mj-lt"/>
              <a:buAutoNum type="arabicPeriod"/>
            </a:pP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What phrase or group of words on page 12 suggest there was lots to see in the bookshop?</a:t>
            </a:r>
          </a:p>
          <a:p>
            <a:pPr marL="514350" indent="-514350">
              <a:buFont typeface="+mj-lt"/>
              <a:buAutoNum type="arabicPeriod"/>
            </a:pP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‘A spiral staircase danced up one wall.’ What image does this create for the reader?</a:t>
            </a:r>
          </a:p>
          <a:p>
            <a:pPr marL="514350" indent="-514350">
              <a:buFont typeface="+mj-lt"/>
              <a:buAutoNum type="arabicPeriod"/>
            </a:pPr>
            <a:endParaRPr lang="en-GB" sz="2000" dirty="0">
              <a:latin typeface="Arial Rounded MT Bold" panose="020F0704030504030204" pitchFamily="34" charset="77"/>
            </a:endParaRPr>
          </a:p>
          <a:p>
            <a:pPr marL="514350" indent="-514350">
              <a:buFont typeface="+mj-lt"/>
              <a:buAutoNum type="arabicPeriod"/>
            </a:pPr>
            <a:r>
              <a:rPr lang="en-GB" sz="2000" dirty="0">
                <a:latin typeface="Arial Rounded MT Bold" panose="020F0704030504030204" pitchFamily="34" charset="77"/>
              </a:rPr>
              <a:t>‘…but as it was October a fire was roaring there.’ What does ‘roaring’ tell you about the fire?</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Pages &amp; Co</a:t>
            </a:r>
          </a:p>
        </p:txBody>
      </p:sp>
    </p:spTree>
    <p:extLst>
      <p:ext uri="{BB962C8B-B14F-4D97-AF65-F5344CB8AC3E}">
        <p14:creationId xmlns:p14="http://schemas.microsoft.com/office/powerpoint/2010/main" val="3645467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233</Words>
  <Application>Microsoft Office PowerPoint</Application>
  <PresentationFormat>Widescreen</PresentationFormat>
  <Paragraphs>29</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–ible and –able </dc:title>
  <dc:creator>Microsoft Office User</dc:creator>
  <cp:lastModifiedBy>Jay Lacey</cp:lastModifiedBy>
  <cp:revision>36</cp:revision>
  <dcterms:created xsi:type="dcterms:W3CDTF">2020-04-15T13:53:23Z</dcterms:created>
  <dcterms:modified xsi:type="dcterms:W3CDTF">2020-04-22T16:44:54Z</dcterms:modified>
</cp:coreProperties>
</file>