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9"/>
  </p:notesMasterIdLst>
  <p:sldIdLst>
    <p:sldId id="256" r:id="rId2"/>
    <p:sldId id="274" r:id="rId3"/>
    <p:sldId id="257" r:id="rId4"/>
    <p:sldId id="278" r:id="rId5"/>
    <p:sldId id="279" r:id="rId6"/>
    <p:sldId id="280"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85"/>
    <p:restoredTop sz="94599"/>
  </p:normalViewPr>
  <p:slideViewPr>
    <p:cSldViewPr snapToGrid="0" snapToObjects="1">
      <p:cViewPr>
        <p:scale>
          <a:sx n="86" d="100"/>
          <a:sy n="86" d="100"/>
        </p:scale>
        <p:origin x="1536" y="10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5/5/20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05/05/2020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05/05/2020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05/05/2020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05/05/2020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05/05/2020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05/05/2020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05/05/2020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05/05/2020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05/05/2020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 Measure</a:t>
            </a:r>
            <a:br>
              <a:rPr lang="en-GB" sz="6000" dirty="0"/>
            </a:br>
            <a:r>
              <a:rPr lang="en-GB" sz="6000" dirty="0"/>
              <a:t>Weight</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4 Lesson 1 – problem solving</a:t>
            </a:r>
          </a:p>
        </p:txBody>
      </p:sp>
    </p:spTree>
    <p:extLst>
      <p:ext uri="{BB962C8B-B14F-4D97-AF65-F5344CB8AC3E}">
        <p14:creationId xmlns:p14="http://schemas.microsoft.com/office/powerpoint/2010/main" val="380932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00E34-D686-EE46-A929-CA9134D2DE78}"/>
              </a:ext>
            </a:extLst>
          </p:cNvPr>
          <p:cNvSpPr>
            <a:spLocks noGrp="1"/>
          </p:cNvSpPr>
          <p:nvPr>
            <p:ph type="title"/>
          </p:nvPr>
        </p:nvSpPr>
        <p:spPr/>
        <p:txBody>
          <a:bodyPr/>
          <a:lstStyle/>
          <a:p>
            <a:r>
              <a:rPr lang="en-US" dirty="0"/>
              <a:t>In today’s lesson</a:t>
            </a:r>
          </a:p>
        </p:txBody>
      </p:sp>
      <p:sp>
        <p:nvSpPr>
          <p:cNvPr id="3" name="Content Placeholder 2">
            <a:extLst>
              <a:ext uri="{FF2B5EF4-FFF2-40B4-BE49-F238E27FC236}">
                <a16:creationId xmlns:a16="http://schemas.microsoft.com/office/drawing/2014/main" id="{853C1C57-1113-7448-861E-4D953ED1E5E5}"/>
              </a:ext>
            </a:extLst>
          </p:cNvPr>
          <p:cNvSpPr>
            <a:spLocks noGrp="1"/>
          </p:cNvSpPr>
          <p:nvPr>
            <p:ph idx="1"/>
          </p:nvPr>
        </p:nvSpPr>
        <p:spPr/>
        <p:txBody>
          <a:bodyPr/>
          <a:lstStyle/>
          <a:p>
            <a:r>
              <a:rPr lang="en-US" b="1" dirty="0">
                <a:latin typeface="Comic Sans MS" panose="030F0902030302020204" pitchFamily="66" charset="0"/>
              </a:rPr>
              <a:t>We are going to apply what we learnt on lesson 4 last week to answer problem solving questions with grams and Kilograms. To do this we need to:</a:t>
            </a:r>
          </a:p>
          <a:p>
            <a:r>
              <a:rPr lang="en-GB" dirty="0">
                <a:latin typeface="Comic Sans MS" panose="030F0902030302020204" pitchFamily="66" charset="0"/>
              </a:rPr>
              <a:t>converting between g and kg.</a:t>
            </a:r>
          </a:p>
          <a:p>
            <a:r>
              <a:rPr lang="en-GB" dirty="0">
                <a:latin typeface="Comic Sans MS" panose="030F0902030302020204" pitchFamily="66" charset="0"/>
              </a:rPr>
              <a:t>knowing what the question is asking me to do.</a:t>
            </a:r>
          </a:p>
          <a:p>
            <a:r>
              <a:rPr lang="en-GB" dirty="0">
                <a:latin typeface="Comic Sans MS" panose="030F0902030302020204" pitchFamily="66" charset="0"/>
              </a:rPr>
              <a:t>using column methods.</a:t>
            </a:r>
          </a:p>
          <a:p>
            <a:endParaRPr lang="en-US" b="1" dirty="0"/>
          </a:p>
        </p:txBody>
      </p:sp>
      <p:pic>
        <p:nvPicPr>
          <p:cNvPr id="4" name="Picture 2">
            <a:extLst>
              <a:ext uri="{FF2B5EF4-FFF2-40B4-BE49-F238E27FC236}">
                <a16:creationId xmlns:a16="http://schemas.microsoft.com/office/drawing/2014/main" id="{02532FAD-ED68-9A42-8807-207631043F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886"/>
          <a:stretch/>
        </p:blipFill>
        <p:spPr bwMode="auto">
          <a:xfrm>
            <a:off x="7275448" y="4076700"/>
            <a:ext cx="3544952" cy="25350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576130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C12C16F9-4BF5-B54F-9F33-880CED5F58B8}"/>
              </a:ext>
            </a:extLst>
          </p:cNvPr>
          <p:cNvPicPr/>
          <p:nvPr/>
        </p:nvPicPr>
        <p:blipFill>
          <a:blip r:embed="rId2">
            <a:extLst>
              <a:ext uri="{28A0092B-C50C-407E-A947-70E740481C1C}">
                <a14:useLocalDpi xmlns:a14="http://schemas.microsoft.com/office/drawing/2010/main" val="0"/>
              </a:ext>
            </a:extLst>
          </a:blip>
          <a:stretch>
            <a:fillRect/>
          </a:stretch>
        </p:blipFill>
        <p:spPr>
          <a:xfrm>
            <a:off x="6777294" y="4794835"/>
            <a:ext cx="3469306" cy="1208890"/>
          </a:xfrm>
          <a:prstGeom prst="rect">
            <a:avLst/>
          </a:prstGeom>
        </p:spPr>
      </p:pic>
      <p:pic>
        <p:nvPicPr>
          <p:cNvPr id="20" name="Picture 19">
            <a:extLst>
              <a:ext uri="{FF2B5EF4-FFF2-40B4-BE49-F238E27FC236}">
                <a16:creationId xmlns:a16="http://schemas.microsoft.com/office/drawing/2014/main" id="{6DE3D3B0-F557-A94E-94AA-EA35BD62AC85}"/>
              </a:ext>
            </a:extLst>
          </p:cNvPr>
          <p:cNvPicPr/>
          <p:nvPr/>
        </p:nvPicPr>
        <p:blipFill>
          <a:blip r:embed="rId2">
            <a:extLst>
              <a:ext uri="{28A0092B-C50C-407E-A947-70E740481C1C}">
                <a14:useLocalDpi xmlns:a14="http://schemas.microsoft.com/office/drawing/2010/main" val="0"/>
              </a:ext>
            </a:extLst>
          </a:blip>
          <a:stretch>
            <a:fillRect/>
          </a:stretch>
        </p:blipFill>
        <p:spPr>
          <a:xfrm>
            <a:off x="1087141" y="4740002"/>
            <a:ext cx="3469306" cy="1208890"/>
          </a:xfrm>
          <a:prstGeom prst="rect">
            <a:avLst/>
          </a:prstGeom>
        </p:spPr>
      </p:pic>
      <p:sp>
        <p:nvSpPr>
          <p:cNvPr id="3" name="Content Placeholder 2"/>
          <p:cNvSpPr>
            <a:spLocks noGrp="1"/>
          </p:cNvSpPr>
          <p:nvPr>
            <p:ph idx="1"/>
          </p:nvPr>
        </p:nvSpPr>
        <p:spPr>
          <a:xfrm>
            <a:off x="1524000" y="0"/>
            <a:ext cx="6267263" cy="6686550"/>
          </a:xfrm>
        </p:spPr>
        <p:txBody>
          <a:bodyPr>
            <a:normAutofit/>
          </a:bodyPr>
          <a:lstStyle/>
          <a:p>
            <a:pPr marL="0" indent="0">
              <a:buNone/>
            </a:pPr>
            <a:r>
              <a:rPr lang="en-GB" sz="1800" dirty="0">
                <a:latin typeface="Arial Rounded MT Bold" panose="020F0704030504030204" pitchFamily="34" charset="0"/>
              </a:rPr>
              <a:t>Mr. Hunt is baking – badly! He starts off with 1.28kg of flour and adds another 715g. In grams, how much flour does the wannabe baker have?</a:t>
            </a:r>
          </a:p>
          <a:p>
            <a:pPr marL="0" indent="0">
              <a:buNone/>
            </a:pPr>
            <a:endParaRPr lang="en-GB" sz="1800" dirty="0">
              <a:latin typeface="Arial Rounded MT Bold" panose="020F0704030504030204" pitchFamily="34" charset="0"/>
            </a:endParaRPr>
          </a:p>
          <a:p>
            <a:pPr marL="0" indent="0">
              <a:buNone/>
            </a:pPr>
            <a:r>
              <a:rPr lang="en-GB" sz="1800" dirty="0">
                <a:latin typeface="Arial Rounded MT Bold" panose="020F0704030504030204" pitchFamily="34" charset="0"/>
              </a:rPr>
              <a:t>As said on the previous slide, our first step is to convert the weight so that they are the same measurement.</a:t>
            </a:r>
          </a:p>
          <a:p>
            <a:pPr marL="0" indent="0">
              <a:buNone/>
            </a:pPr>
            <a:r>
              <a:rPr lang="en-GB" sz="1800" dirty="0">
                <a:latin typeface="Arial Rounded MT Bold" panose="020F0704030504030204" pitchFamily="34" charset="0"/>
              </a:rPr>
              <a:t>1.28kg into grams</a:t>
            </a: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a:p>
            <a:pPr marL="0" indent="0">
              <a:buNone/>
            </a:pPr>
            <a:r>
              <a:rPr lang="en-GB" sz="1800" dirty="0">
                <a:latin typeface="Arial Rounded MT Bold" panose="020F0704030504030204" pitchFamily="34" charset="0"/>
              </a:rPr>
              <a:t>1.28 x 1000 = 1280</a:t>
            </a:r>
          </a:p>
          <a:p>
            <a:pPr marL="0" indent="0">
              <a:buNone/>
            </a:pPr>
            <a:endParaRPr lang="en-GB" sz="1800" dirty="0">
              <a:latin typeface="Arial Rounded MT Bold" panose="020F0704030504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115454127"/>
              </p:ext>
            </p:extLst>
          </p:nvPr>
        </p:nvGraphicFramePr>
        <p:xfrm>
          <a:off x="8644046" y="1722997"/>
          <a:ext cx="3391087" cy="2926080"/>
        </p:xfrm>
        <a:graphic>
          <a:graphicData uri="http://schemas.openxmlformats.org/drawingml/2006/table">
            <a:tbl>
              <a:tblPr firstRow="1" bandRow="1">
                <a:tableStyleId>{5C22544A-7EE6-4342-B048-85BDC9FD1C3A}</a:tableStyleId>
              </a:tblPr>
              <a:tblGrid>
                <a:gridCol w="484441">
                  <a:extLst>
                    <a:ext uri="{9D8B030D-6E8A-4147-A177-3AD203B41FA5}">
                      <a16:colId xmlns:a16="http://schemas.microsoft.com/office/drawing/2014/main" val="20000"/>
                    </a:ext>
                  </a:extLst>
                </a:gridCol>
                <a:gridCol w="484441">
                  <a:extLst>
                    <a:ext uri="{9D8B030D-6E8A-4147-A177-3AD203B41FA5}">
                      <a16:colId xmlns:a16="http://schemas.microsoft.com/office/drawing/2014/main" val="20001"/>
                    </a:ext>
                  </a:extLst>
                </a:gridCol>
                <a:gridCol w="484441">
                  <a:extLst>
                    <a:ext uri="{9D8B030D-6E8A-4147-A177-3AD203B41FA5}">
                      <a16:colId xmlns:a16="http://schemas.microsoft.com/office/drawing/2014/main" val="20002"/>
                    </a:ext>
                  </a:extLst>
                </a:gridCol>
                <a:gridCol w="484441">
                  <a:extLst>
                    <a:ext uri="{9D8B030D-6E8A-4147-A177-3AD203B41FA5}">
                      <a16:colId xmlns:a16="http://schemas.microsoft.com/office/drawing/2014/main" val="20003"/>
                    </a:ext>
                  </a:extLst>
                </a:gridCol>
                <a:gridCol w="484441">
                  <a:extLst>
                    <a:ext uri="{9D8B030D-6E8A-4147-A177-3AD203B41FA5}">
                      <a16:colId xmlns:a16="http://schemas.microsoft.com/office/drawing/2014/main" val="20004"/>
                    </a:ext>
                  </a:extLst>
                </a:gridCol>
                <a:gridCol w="484441">
                  <a:extLst>
                    <a:ext uri="{9D8B030D-6E8A-4147-A177-3AD203B41FA5}">
                      <a16:colId xmlns:a16="http://schemas.microsoft.com/office/drawing/2014/main" val="20005"/>
                    </a:ext>
                  </a:extLst>
                </a:gridCol>
                <a:gridCol w="484441">
                  <a:extLst>
                    <a:ext uri="{9D8B030D-6E8A-4147-A177-3AD203B41FA5}">
                      <a16:colId xmlns:a16="http://schemas.microsoft.com/office/drawing/2014/main" val="20006"/>
                    </a:ext>
                  </a:extLst>
                </a:gridCol>
              </a:tblGrid>
              <a:tr h="35198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5198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graphicFrame>
        <p:nvGraphicFramePr>
          <p:cNvPr id="5" name="Content Placeholder 3">
            <a:extLst>
              <a:ext uri="{FF2B5EF4-FFF2-40B4-BE49-F238E27FC236}">
                <a16:creationId xmlns:a16="http://schemas.microsoft.com/office/drawing/2014/main" id="{39D33D1B-6970-604A-A984-31C24790DBB3}"/>
              </a:ext>
            </a:extLst>
          </p:cNvPr>
          <p:cNvGraphicFramePr>
            <a:graphicFrameLocks/>
          </p:cNvGraphicFramePr>
          <p:nvPr>
            <p:extLst>
              <p:ext uri="{D42A27DB-BD31-4B8C-83A1-F6EECF244321}">
                <p14:modId xmlns:p14="http://schemas.microsoft.com/office/powerpoint/2010/main" val="3481504476"/>
              </p:ext>
            </p:extLst>
          </p:nvPr>
        </p:nvGraphicFramePr>
        <p:xfrm>
          <a:off x="1387513" y="2610754"/>
          <a:ext cx="5931220" cy="1174583"/>
        </p:xfrm>
        <a:graphic>
          <a:graphicData uri="http://schemas.openxmlformats.org/drawingml/2006/table">
            <a:tbl>
              <a:tblPr firstRow="1" bandRow="1">
                <a:tableStyleId>{5C22544A-7EE6-4342-B048-85BDC9FD1C3A}</a:tableStyleId>
              </a:tblPr>
              <a:tblGrid>
                <a:gridCol w="1482805">
                  <a:extLst>
                    <a:ext uri="{9D8B030D-6E8A-4147-A177-3AD203B41FA5}">
                      <a16:colId xmlns:a16="http://schemas.microsoft.com/office/drawing/2014/main" val="20000"/>
                    </a:ext>
                  </a:extLst>
                </a:gridCol>
                <a:gridCol w="1482805">
                  <a:extLst>
                    <a:ext uri="{9D8B030D-6E8A-4147-A177-3AD203B41FA5}">
                      <a16:colId xmlns:a16="http://schemas.microsoft.com/office/drawing/2014/main" val="20001"/>
                    </a:ext>
                  </a:extLst>
                </a:gridCol>
                <a:gridCol w="1482805">
                  <a:extLst>
                    <a:ext uri="{9D8B030D-6E8A-4147-A177-3AD203B41FA5}">
                      <a16:colId xmlns:a16="http://schemas.microsoft.com/office/drawing/2014/main" val="20002"/>
                    </a:ext>
                  </a:extLst>
                </a:gridCol>
                <a:gridCol w="1482805">
                  <a:extLst>
                    <a:ext uri="{9D8B030D-6E8A-4147-A177-3AD203B41FA5}">
                      <a16:colId xmlns:a16="http://schemas.microsoft.com/office/drawing/2014/main" val="20003"/>
                    </a:ext>
                  </a:extLst>
                </a:gridCol>
              </a:tblGrid>
              <a:tr h="357309">
                <a:tc>
                  <a:txBody>
                    <a:bodyPr/>
                    <a:lstStyle/>
                    <a:p>
                      <a:pPr algn="ctr"/>
                      <a:r>
                        <a:rPr lang="en-GB" sz="1800" b="0" dirty="0">
                          <a:solidFill>
                            <a:schemeClr val="tx1"/>
                          </a:solidFill>
                          <a:latin typeface="Arial Rounded MT Bold" panose="020F070403050403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57309">
                <a:tc>
                  <a:txBody>
                    <a:bodyPr/>
                    <a:lstStyle/>
                    <a:p>
                      <a:pPr algn="ctr"/>
                      <a:r>
                        <a:rPr lang="en-GB" sz="1800" b="0" dirty="0">
                          <a:solidFill>
                            <a:schemeClr val="tx1"/>
                          </a:solidFill>
                          <a:latin typeface="Arial Rounded MT Bold" panose="020F0704030504030204" pitchFamily="34" charset="0"/>
                        </a:rPr>
                        <a:t>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43063">
                <a:tc gridSpan="4">
                  <a:txBody>
                    <a:bodyPr/>
                    <a:lstStyle/>
                    <a:p>
                      <a:pPr algn="ctr"/>
                      <a:r>
                        <a:rPr lang="en-GB" sz="1100" b="0" dirty="0">
                          <a:solidFill>
                            <a:schemeClr val="tx1"/>
                          </a:solidFill>
                          <a:latin typeface="Arial Rounded MT Bold" panose="020F0704030504030204" pitchFamily="34" charset="0"/>
                        </a:rPr>
                        <a:t>1,000G</a:t>
                      </a:r>
                      <a:r>
                        <a:rPr lang="en-GB" sz="1100" b="0" baseline="0" dirty="0">
                          <a:solidFill>
                            <a:schemeClr val="tx1"/>
                          </a:solidFill>
                          <a:latin typeface="Arial Rounded MT Bold" panose="020F0704030504030204" pitchFamily="34" charset="0"/>
                        </a:rPr>
                        <a:t> = 1KG</a:t>
                      </a:r>
                    </a:p>
                    <a:p>
                      <a:pPr algn="ctr"/>
                      <a:r>
                        <a:rPr lang="en-GB" sz="1100" b="0" baseline="0" dirty="0">
                          <a:solidFill>
                            <a:schemeClr val="tx1"/>
                          </a:solidFill>
                          <a:latin typeface="Arial Rounded MT Bold" panose="020F0704030504030204" pitchFamily="34" charset="0"/>
                        </a:rPr>
                        <a:t>1kG = 1,000G</a:t>
                      </a:r>
                      <a:endParaRPr lang="en-GB" sz="11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9" name="Right Arrow 8">
            <a:extLst>
              <a:ext uri="{FF2B5EF4-FFF2-40B4-BE49-F238E27FC236}">
                <a16:creationId xmlns:a16="http://schemas.microsoft.com/office/drawing/2014/main" id="{DFDBAE93-8B7F-7F44-B9B1-D7ABC2CAC63D}"/>
              </a:ext>
            </a:extLst>
          </p:cNvPr>
          <p:cNvSpPr/>
          <p:nvPr/>
        </p:nvSpPr>
        <p:spPr>
          <a:xfrm>
            <a:off x="4057270" y="5857967"/>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ight Arrow 6">
            <a:extLst>
              <a:ext uri="{FF2B5EF4-FFF2-40B4-BE49-F238E27FC236}">
                <a16:creationId xmlns:a16="http://schemas.microsoft.com/office/drawing/2014/main" id="{7EBFE488-FD6D-674E-A0A7-4855401FE119}"/>
              </a:ext>
            </a:extLst>
          </p:cNvPr>
          <p:cNvSpPr/>
          <p:nvPr/>
        </p:nvSpPr>
        <p:spPr>
          <a:xfrm>
            <a:off x="4150788" y="4173780"/>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338EADC0-C416-A54A-BD4E-97B82221570F}"/>
              </a:ext>
            </a:extLst>
          </p:cNvPr>
          <p:cNvSpPr txBox="1"/>
          <p:nvPr/>
        </p:nvSpPr>
        <p:spPr>
          <a:xfrm>
            <a:off x="2786589" y="5366826"/>
            <a:ext cx="356474" cy="369332"/>
          </a:xfrm>
          <a:prstGeom prst="rect">
            <a:avLst/>
          </a:prstGeom>
          <a:noFill/>
        </p:spPr>
        <p:txBody>
          <a:bodyPr wrap="square" rtlCol="0">
            <a:spAutoFit/>
          </a:bodyPr>
          <a:lstStyle/>
          <a:p>
            <a:r>
              <a:rPr lang="en-US" dirty="0"/>
              <a:t>1</a:t>
            </a:r>
          </a:p>
        </p:txBody>
      </p:sp>
      <p:sp>
        <p:nvSpPr>
          <p:cNvPr id="11" name="TextBox 10">
            <a:extLst>
              <a:ext uri="{FF2B5EF4-FFF2-40B4-BE49-F238E27FC236}">
                <a16:creationId xmlns:a16="http://schemas.microsoft.com/office/drawing/2014/main" id="{E834E6C9-FF20-E54E-9E83-70A462A55C28}"/>
              </a:ext>
            </a:extLst>
          </p:cNvPr>
          <p:cNvSpPr txBox="1"/>
          <p:nvPr/>
        </p:nvSpPr>
        <p:spPr>
          <a:xfrm>
            <a:off x="3344824" y="5366826"/>
            <a:ext cx="356474" cy="369332"/>
          </a:xfrm>
          <a:prstGeom prst="rect">
            <a:avLst/>
          </a:prstGeom>
          <a:noFill/>
        </p:spPr>
        <p:txBody>
          <a:bodyPr wrap="square" rtlCol="0">
            <a:spAutoFit/>
          </a:bodyPr>
          <a:lstStyle/>
          <a:p>
            <a:r>
              <a:rPr lang="en-US" dirty="0"/>
              <a:t>2</a:t>
            </a:r>
          </a:p>
        </p:txBody>
      </p:sp>
      <p:sp>
        <p:nvSpPr>
          <p:cNvPr id="12" name="TextBox 11">
            <a:extLst>
              <a:ext uri="{FF2B5EF4-FFF2-40B4-BE49-F238E27FC236}">
                <a16:creationId xmlns:a16="http://schemas.microsoft.com/office/drawing/2014/main" id="{D5D39CCC-C245-BA48-B01B-47202B8D29E6}"/>
              </a:ext>
            </a:extLst>
          </p:cNvPr>
          <p:cNvSpPr txBox="1"/>
          <p:nvPr/>
        </p:nvSpPr>
        <p:spPr>
          <a:xfrm>
            <a:off x="3794314" y="5366826"/>
            <a:ext cx="356474" cy="369332"/>
          </a:xfrm>
          <a:prstGeom prst="rect">
            <a:avLst/>
          </a:prstGeom>
          <a:noFill/>
        </p:spPr>
        <p:txBody>
          <a:bodyPr wrap="square" rtlCol="0">
            <a:spAutoFit/>
          </a:bodyPr>
          <a:lstStyle/>
          <a:p>
            <a:r>
              <a:rPr lang="en-US" dirty="0"/>
              <a:t>8</a:t>
            </a:r>
          </a:p>
        </p:txBody>
      </p:sp>
      <p:sp>
        <p:nvSpPr>
          <p:cNvPr id="13" name="TextBox 12">
            <a:extLst>
              <a:ext uri="{FF2B5EF4-FFF2-40B4-BE49-F238E27FC236}">
                <a16:creationId xmlns:a16="http://schemas.microsoft.com/office/drawing/2014/main" id="{6F8C07F8-090B-BD40-9F48-7B0247E71A49}"/>
              </a:ext>
            </a:extLst>
          </p:cNvPr>
          <p:cNvSpPr txBox="1"/>
          <p:nvPr/>
        </p:nvSpPr>
        <p:spPr>
          <a:xfrm>
            <a:off x="6816361" y="5407204"/>
            <a:ext cx="356474" cy="369332"/>
          </a:xfrm>
          <a:prstGeom prst="rect">
            <a:avLst/>
          </a:prstGeom>
          <a:noFill/>
        </p:spPr>
        <p:txBody>
          <a:bodyPr wrap="square" rtlCol="0">
            <a:spAutoFit/>
          </a:bodyPr>
          <a:lstStyle/>
          <a:p>
            <a:r>
              <a:rPr lang="en-US" dirty="0"/>
              <a:t>1</a:t>
            </a:r>
          </a:p>
        </p:txBody>
      </p:sp>
      <p:sp>
        <p:nvSpPr>
          <p:cNvPr id="15" name="TextBox 14">
            <a:extLst>
              <a:ext uri="{FF2B5EF4-FFF2-40B4-BE49-F238E27FC236}">
                <a16:creationId xmlns:a16="http://schemas.microsoft.com/office/drawing/2014/main" id="{382F595B-7545-0F40-B91B-8E66C74AD935}"/>
              </a:ext>
            </a:extLst>
          </p:cNvPr>
          <p:cNvSpPr txBox="1"/>
          <p:nvPr/>
        </p:nvSpPr>
        <p:spPr>
          <a:xfrm>
            <a:off x="7407794" y="5429978"/>
            <a:ext cx="356474" cy="369332"/>
          </a:xfrm>
          <a:prstGeom prst="rect">
            <a:avLst/>
          </a:prstGeom>
          <a:noFill/>
        </p:spPr>
        <p:txBody>
          <a:bodyPr wrap="square" rtlCol="0">
            <a:spAutoFit/>
          </a:bodyPr>
          <a:lstStyle/>
          <a:p>
            <a:r>
              <a:rPr lang="en-US" dirty="0"/>
              <a:t>2</a:t>
            </a:r>
          </a:p>
        </p:txBody>
      </p:sp>
      <p:sp>
        <p:nvSpPr>
          <p:cNvPr id="17" name="TextBox 16">
            <a:extLst>
              <a:ext uri="{FF2B5EF4-FFF2-40B4-BE49-F238E27FC236}">
                <a16:creationId xmlns:a16="http://schemas.microsoft.com/office/drawing/2014/main" id="{5ECBF0FD-B1F6-AD46-AFAC-F35E3EA0CE18}"/>
              </a:ext>
            </a:extLst>
          </p:cNvPr>
          <p:cNvSpPr txBox="1"/>
          <p:nvPr/>
        </p:nvSpPr>
        <p:spPr>
          <a:xfrm>
            <a:off x="7988403" y="5429978"/>
            <a:ext cx="356474" cy="369332"/>
          </a:xfrm>
          <a:prstGeom prst="rect">
            <a:avLst/>
          </a:prstGeom>
          <a:noFill/>
        </p:spPr>
        <p:txBody>
          <a:bodyPr wrap="square" rtlCol="0">
            <a:spAutoFit/>
          </a:bodyPr>
          <a:lstStyle/>
          <a:p>
            <a:r>
              <a:rPr lang="en-US" dirty="0"/>
              <a:t>8</a:t>
            </a:r>
          </a:p>
        </p:txBody>
      </p:sp>
      <p:sp>
        <p:nvSpPr>
          <p:cNvPr id="16" name="TextBox 15">
            <a:extLst>
              <a:ext uri="{FF2B5EF4-FFF2-40B4-BE49-F238E27FC236}">
                <a16:creationId xmlns:a16="http://schemas.microsoft.com/office/drawing/2014/main" id="{CC1D1C92-02F4-BF48-A5ED-EDE1F449415A}"/>
              </a:ext>
            </a:extLst>
          </p:cNvPr>
          <p:cNvSpPr txBox="1"/>
          <p:nvPr/>
        </p:nvSpPr>
        <p:spPr>
          <a:xfrm>
            <a:off x="8511947" y="5428250"/>
            <a:ext cx="319318" cy="369332"/>
          </a:xfrm>
          <a:prstGeom prst="rect">
            <a:avLst/>
          </a:prstGeom>
          <a:noFill/>
        </p:spPr>
        <p:txBody>
          <a:bodyPr wrap="none" rtlCol="0">
            <a:spAutoFit/>
          </a:bodyPr>
          <a:lstStyle/>
          <a:p>
            <a:r>
              <a:rPr lang="en-US" dirty="0"/>
              <a:t>0</a:t>
            </a:r>
          </a:p>
        </p:txBody>
      </p:sp>
      <p:pic>
        <p:nvPicPr>
          <p:cNvPr id="18" name="Picture 2">
            <a:extLst>
              <a:ext uri="{FF2B5EF4-FFF2-40B4-BE49-F238E27FC236}">
                <a16:creationId xmlns:a16="http://schemas.microsoft.com/office/drawing/2014/main" id="{BF97D1D7-FE23-CE46-AB5D-99B61B65DEB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6368" y="577829"/>
            <a:ext cx="1485337" cy="1485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7466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6267263" cy="6686550"/>
          </a:xfrm>
        </p:spPr>
        <p:txBody>
          <a:bodyPr>
            <a:normAutofit/>
          </a:bodyPr>
          <a:lstStyle/>
          <a:p>
            <a:pPr marL="0" indent="0">
              <a:buNone/>
            </a:pPr>
            <a:r>
              <a:rPr lang="en-GB" sz="1800" dirty="0">
                <a:latin typeface="Arial Rounded MT Bold" panose="020F0704030504030204" pitchFamily="34" charset="0"/>
              </a:rPr>
              <a:t>Mr. Hunt is baking – badly! He starts off with 1.28kg of flour and adds another 715g. In grams, how much flour does the wannabe baker have?</a:t>
            </a: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a:p>
            <a:pPr marL="0" indent="0">
              <a:buNone/>
            </a:pPr>
            <a:r>
              <a:rPr lang="en-GB" sz="1800" dirty="0">
                <a:latin typeface="Arial Rounded MT Bold" panose="020F0704030504030204" pitchFamily="34" charset="0"/>
              </a:rPr>
              <a:t>As you can see by the question, it is asking how much he has altogether. This means it is an addition question. The answer is 1995g</a:t>
            </a: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190811004"/>
              </p:ext>
            </p:extLst>
          </p:nvPr>
        </p:nvGraphicFramePr>
        <p:xfrm>
          <a:off x="2182276" y="1923098"/>
          <a:ext cx="3391087" cy="1463040"/>
        </p:xfrm>
        <a:graphic>
          <a:graphicData uri="http://schemas.openxmlformats.org/drawingml/2006/table">
            <a:tbl>
              <a:tblPr firstRow="1" bandRow="1">
                <a:tableStyleId>{5C22544A-7EE6-4342-B048-85BDC9FD1C3A}</a:tableStyleId>
              </a:tblPr>
              <a:tblGrid>
                <a:gridCol w="484441">
                  <a:extLst>
                    <a:ext uri="{9D8B030D-6E8A-4147-A177-3AD203B41FA5}">
                      <a16:colId xmlns:a16="http://schemas.microsoft.com/office/drawing/2014/main" val="20000"/>
                    </a:ext>
                  </a:extLst>
                </a:gridCol>
                <a:gridCol w="484441">
                  <a:extLst>
                    <a:ext uri="{9D8B030D-6E8A-4147-A177-3AD203B41FA5}">
                      <a16:colId xmlns:a16="http://schemas.microsoft.com/office/drawing/2014/main" val="20001"/>
                    </a:ext>
                  </a:extLst>
                </a:gridCol>
                <a:gridCol w="484441">
                  <a:extLst>
                    <a:ext uri="{9D8B030D-6E8A-4147-A177-3AD203B41FA5}">
                      <a16:colId xmlns:a16="http://schemas.microsoft.com/office/drawing/2014/main" val="20002"/>
                    </a:ext>
                  </a:extLst>
                </a:gridCol>
                <a:gridCol w="484441">
                  <a:extLst>
                    <a:ext uri="{9D8B030D-6E8A-4147-A177-3AD203B41FA5}">
                      <a16:colId xmlns:a16="http://schemas.microsoft.com/office/drawing/2014/main" val="20003"/>
                    </a:ext>
                  </a:extLst>
                </a:gridCol>
                <a:gridCol w="484441">
                  <a:extLst>
                    <a:ext uri="{9D8B030D-6E8A-4147-A177-3AD203B41FA5}">
                      <a16:colId xmlns:a16="http://schemas.microsoft.com/office/drawing/2014/main" val="20004"/>
                    </a:ext>
                  </a:extLst>
                </a:gridCol>
                <a:gridCol w="484441">
                  <a:extLst>
                    <a:ext uri="{9D8B030D-6E8A-4147-A177-3AD203B41FA5}">
                      <a16:colId xmlns:a16="http://schemas.microsoft.com/office/drawing/2014/main" val="20005"/>
                    </a:ext>
                  </a:extLst>
                </a:gridCol>
                <a:gridCol w="484441">
                  <a:extLst>
                    <a:ext uri="{9D8B030D-6E8A-4147-A177-3AD203B41FA5}">
                      <a16:colId xmlns:a16="http://schemas.microsoft.com/office/drawing/2014/main" val="20006"/>
                    </a:ext>
                  </a:extLst>
                </a:gridCol>
              </a:tblGrid>
              <a:tr h="35198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51982">
                <a:tc>
                  <a:txBody>
                    <a:bodyPr/>
                    <a:lstStyle/>
                    <a:p>
                      <a:r>
                        <a:rPr lang="en-GB"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5198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graphicFrame>
        <p:nvGraphicFramePr>
          <p:cNvPr id="5" name="Content Placeholder 3">
            <a:extLst>
              <a:ext uri="{FF2B5EF4-FFF2-40B4-BE49-F238E27FC236}">
                <a16:creationId xmlns:a16="http://schemas.microsoft.com/office/drawing/2014/main" id="{39D33D1B-6970-604A-A984-31C24790DBB3}"/>
              </a:ext>
            </a:extLst>
          </p:cNvPr>
          <p:cNvGraphicFramePr>
            <a:graphicFrameLocks/>
          </p:cNvGraphicFramePr>
          <p:nvPr>
            <p:extLst>
              <p:ext uri="{D42A27DB-BD31-4B8C-83A1-F6EECF244321}">
                <p14:modId xmlns:p14="http://schemas.microsoft.com/office/powerpoint/2010/main" val="1181190365"/>
              </p:ext>
            </p:extLst>
          </p:nvPr>
        </p:nvGraphicFramePr>
        <p:xfrm>
          <a:off x="7131024" y="3978128"/>
          <a:ext cx="4074172" cy="1158240"/>
        </p:xfrm>
        <a:graphic>
          <a:graphicData uri="http://schemas.openxmlformats.org/drawingml/2006/table">
            <a:tbl>
              <a:tblPr firstRow="1" bandRow="1">
                <a:tableStyleId>{5C22544A-7EE6-4342-B048-85BDC9FD1C3A}</a:tableStyleId>
              </a:tblPr>
              <a:tblGrid>
                <a:gridCol w="1018543">
                  <a:extLst>
                    <a:ext uri="{9D8B030D-6E8A-4147-A177-3AD203B41FA5}">
                      <a16:colId xmlns:a16="http://schemas.microsoft.com/office/drawing/2014/main" val="20000"/>
                    </a:ext>
                  </a:extLst>
                </a:gridCol>
                <a:gridCol w="1018543">
                  <a:extLst>
                    <a:ext uri="{9D8B030D-6E8A-4147-A177-3AD203B41FA5}">
                      <a16:colId xmlns:a16="http://schemas.microsoft.com/office/drawing/2014/main" val="20001"/>
                    </a:ext>
                  </a:extLst>
                </a:gridCol>
                <a:gridCol w="1018543">
                  <a:extLst>
                    <a:ext uri="{9D8B030D-6E8A-4147-A177-3AD203B41FA5}">
                      <a16:colId xmlns:a16="http://schemas.microsoft.com/office/drawing/2014/main" val="20002"/>
                    </a:ext>
                  </a:extLst>
                </a:gridCol>
                <a:gridCol w="1018543">
                  <a:extLst>
                    <a:ext uri="{9D8B030D-6E8A-4147-A177-3AD203B41FA5}">
                      <a16:colId xmlns:a16="http://schemas.microsoft.com/office/drawing/2014/main" val="20003"/>
                    </a:ext>
                  </a:extLst>
                </a:gridCol>
              </a:tblGrid>
              <a:tr h="318287">
                <a:tc>
                  <a:txBody>
                    <a:bodyPr/>
                    <a:lstStyle/>
                    <a:p>
                      <a:pPr algn="ctr"/>
                      <a:r>
                        <a:rPr lang="en-GB" sz="1800" b="0" dirty="0">
                          <a:solidFill>
                            <a:schemeClr val="tx1"/>
                          </a:solidFill>
                          <a:latin typeface="Arial Rounded MT Bold" panose="020F070403050403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8287">
                <a:tc>
                  <a:txBody>
                    <a:bodyPr/>
                    <a:lstStyle/>
                    <a:p>
                      <a:pPr algn="ctr"/>
                      <a:r>
                        <a:rPr lang="en-GB" sz="1800" b="0" dirty="0">
                          <a:solidFill>
                            <a:schemeClr val="tx1"/>
                          </a:solidFill>
                          <a:latin typeface="Arial Rounded MT Bold" panose="020F0704030504030204" pitchFamily="34" charset="0"/>
                        </a:rPr>
                        <a:t>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85557">
                <a:tc gridSpan="4">
                  <a:txBody>
                    <a:bodyPr/>
                    <a:lstStyle/>
                    <a:p>
                      <a:pPr algn="ctr"/>
                      <a:r>
                        <a:rPr lang="en-GB" sz="1100" b="0" dirty="0">
                          <a:solidFill>
                            <a:schemeClr val="tx1"/>
                          </a:solidFill>
                          <a:latin typeface="Arial Rounded MT Bold" panose="020F0704030504030204" pitchFamily="34" charset="0"/>
                        </a:rPr>
                        <a:t>1,000G</a:t>
                      </a:r>
                      <a:r>
                        <a:rPr lang="en-GB" sz="1100" b="0" baseline="0" dirty="0">
                          <a:solidFill>
                            <a:schemeClr val="tx1"/>
                          </a:solidFill>
                          <a:latin typeface="Arial Rounded MT Bold" panose="020F0704030504030204" pitchFamily="34" charset="0"/>
                        </a:rPr>
                        <a:t> = 1KG</a:t>
                      </a:r>
                    </a:p>
                    <a:p>
                      <a:pPr algn="ctr"/>
                      <a:r>
                        <a:rPr lang="en-GB" sz="1100" b="0" baseline="0" dirty="0">
                          <a:solidFill>
                            <a:schemeClr val="tx1"/>
                          </a:solidFill>
                          <a:latin typeface="Arial Rounded MT Bold" panose="020F0704030504030204" pitchFamily="34" charset="0"/>
                        </a:rPr>
                        <a:t>1kG = 1,000G</a:t>
                      </a:r>
                      <a:endParaRPr lang="en-GB" sz="11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18" name="Rectangle 17">
            <a:extLst>
              <a:ext uri="{FF2B5EF4-FFF2-40B4-BE49-F238E27FC236}">
                <a16:creationId xmlns:a16="http://schemas.microsoft.com/office/drawing/2014/main" id="{00629DC3-E465-D449-ABA5-B5E22DFD296F}"/>
              </a:ext>
            </a:extLst>
          </p:cNvPr>
          <p:cNvSpPr/>
          <p:nvPr/>
        </p:nvSpPr>
        <p:spPr>
          <a:xfrm>
            <a:off x="2615230" y="2611369"/>
            <a:ext cx="1932057"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C977A91-D58D-7A40-BA6A-1BDBDB0547EE}"/>
              </a:ext>
            </a:extLst>
          </p:cNvPr>
          <p:cNvSpPr/>
          <p:nvPr/>
        </p:nvSpPr>
        <p:spPr>
          <a:xfrm>
            <a:off x="2615230" y="2981067"/>
            <a:ext cx="1932057"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a:extLst>
              <a:ext uri="{FF2B5EF4-FFF2-40B4-BE49-F238E27FC236}">
                <a16:creationId xmlns:a16="http://schemas.microsoft.com/office/drawing/2014/main" id="{1B8083D3-BA2F-F441-880D-08A16B5E014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6368" y="577829"/>
            <a:ext cx="1485337" cy="1485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987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6267263" cy="6686550"/>
          </a:xfrm>
        </p:spPr>
        <p:txBody>
          <a:bodyPr>
            <a:normAutofit/>
          </a:bodyPr>
          <a:lstStyle/>
          <a:p>
            <a:pPr marL="0" indent="0">
              <a:buNone/>
            </a:pPr>
            <a:r>
              <a:rPr lang="en-GB" sz="1800" dirty="0">
                <a:latin typeface="Arial Rounded MT Bold" panose="020F0704030504030204" pitchFamily="34" charset="0"/>
              </a:rPr>
              <a:t>Captain Marvel is 65g of energy-boosting crystals. Iron Man has 16 times as much. How many KG of crystals does Iron Man have?</a:t>
            </a:r>
          </a:p>
          <a:p>
            <a:pPr marL="0" indent="0">
              <a:buNone/>
            </a:pPr>
            <a:endParaRPr lang="en-GB" sz="1800" dirty="0">
              <a:latin typeface="Arial Rounded MT Bold" panose="020F0704030504030204" pitchFamily="34" charset="0"/>
            </a:endParaRPr>
          </a:p>
          <a:p>
            <a:pPr marL="0" indent="0">
              <a:buNone/>
            </a:pPr>
            <a:r>
              <a:rPr lang="en-GB" sz="1800" dirty="0">
                <a:latin typeface="Arial Rounded MT Bold" panose="020F0704030504030204" pitchFamily="34" charset="0"/>
              </a:rPr>
              <a:t>Sometimes it can be easier to do your working out first before you convert. From the question you can see Iron man has 16x more. If we were to do the converting first we would have a decimal. This would make it harder to then multiply. So be logical and careful when getting to your answer.</a:t>
            </a:r>
          </a:p>
          <a:p>
            <a:pPr marL="0" indent="0">
              <a:buNone/>
            </a:pPr>
            <a:r>
              <a:rPr lang="en-GB" sz="1800" dirty="0">
                <a:latin typeface="Arial Rounded MT Bold" panose="020F0704030504030204" pitchFamily="34" charset="0"/>
              </a:rPr>
              <a:t>Remember the steps for long multiplication?</a:t>
            </a:r>
          </a:p>
          <a:p>
            <a:pPr marL="0" indent="0">
              <a:buNone/>
            </a:pPr>
            <a:r>
              <a:rPr lang="en-GB" sz="1800" dirty="0">
                <a:latin typeface="Arial Rounded MT Bold" panose="020F0704030504030204" pitchFamily="34" charset="0"/>
              </a:rPr>
              <a:t>Ones x ones</a:t>
            </a:r>
          </a:p>
          <a:p>
            <a:pPr marL="0" indent="0">
              <a:buNone/>
            </a:pPr>
            <a:r>
              <a:rPr lang="en-GB" sz="1800" dirty="0">
                <a:latin typeface="Arial Rounded MT Bold" panose="020F0704030504030204" pitchFamily="34" charset="0"/>
              </a:rPr>
              <a:t>Ones x tens</a:t>
            </a:r>
          </a:p>
          <a:p>
            <a:pPr marL="0" indent="0">
              <a:buNone/>
            </a:pPr>
            <a:r>
              <a:rPr lang="en-GB" sz="1800" dirty="0">
                <a:latin typeface="Arial Rounded MT Bold" panose="020F0704030504030204" pitchFamily="34" charset="0"/>
              </a:rPr>
              <a:t>Place holder</a:t>
            </a:r>
          </a:p>
          <a:p>
            <a:pPr marL="0" indent="0">
              <a:buNone/>
            </a:pPr>
            <a:r>
              <a:rPr lang="en-GB" sz="1800" dirty="0">
                <a:latin typeface="Arial Rounded MT Bold" panose="020F0704030504030204" pitchFamily="34" charset="0"/>
              </a:rPr>
              <a:t>Tens x ones</a:t>
            </a:r>
          </a:p>
          <a:p>
            <a:pPr marL="0" indent="0">
              <a:buNone/>
            </a:pPr>
            <a:r>
              <a:rPr lang="en-GB" sz="1800" dirty="0">
                <a:latin typeface="Arial Rounded MT Bold" panose="020F0704030504030204" pitchFamily="34" charset="0"/>
              </a:rPr>
              <a:t>Tens x tens</a:t>
            </a:r>
          </a:p>
          <a:p>
            <a:pPr marL="0" indent="0">
              <a:buNone/>
            </a:pPr>
            <a:r>
              <a:rPr lang="en-GB" sz="1800" dirty="0">
                <a:latin typeface="Arial Rounded MT Bold" panose="020F0704030504030204" pitchFamily="34" charset="0"/>
              </a:rPr>
              <a:t>Add together</a:t>
            </a: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706513912"/>
              </p:ext>
            </p:extLst>
          </p:nvPr>
        </p:nvGraphicFramePr>
        <p:xfrm>
          <a:off x="7791263" y="2423160"/>
          <a:ext cx="3391087" cy="2926080"/>
        </p:xfrm>
        <a:graphic>
          <a:graphicData uri="http://schemas.openxmlformats.org/drawingml/2006/table">
            <a:tbl>
              <a:tblPr firstRow="1" bandRow="1">
                <a:tableStyleId>{5C22544A-7EE6-4342-B048-85BDC9FD1C3A}</a:tableStyleId>
              </a:tblPr>
              <a:tblGrid>
                <a:gridCol w="484441">
                  <a:extLst>
                    <a:ext uri="{9D8B030D-6E8A-4147-A177-3AD203B41FA5}">
                      <a16:colId xmlns:a16="http://schemas.microsoft.com/office/drawing/2014/main" val="20000"/>
                    </a:ext>
                  </a:extLst>
                </a:gridCol>
                <a:gridCol w="484441">
                  <a:extLst>
                    <a:ext uri="{9D8B030D-6E8A-4147-A177-3AD203B41FA5}">
                      <a16:colId xmlns:a16="http://schemas.microsoft.com/office/drawing/2014/main" val="20001"/>
                    </a:ext>
                  </a:extLst>
                </a:gridCol>
                <a:gridCol w="484441">
                  <a:extLst>
                    <a:ext uri="{9D8B030D-6E8A-4147-A177-3AD203B41FA5}">
                      <a16:colId xmlns:a16="http://schemas.microsoft.com/office/drawing/2014/main" val="20002"/>
                    </a:ext>
                  </a:extLst>
                </a:gridCol>
                <a:gridCol w="484441">
                  <a:extLst>
                    <a:ext uri="{9D8B030D-6E8A-4147-A177-3AD203B41FA5}">
                      <a16:colId xmlns:a16="http://schemas.microsoft.com/office/drawing/2014/main" val="20003"/>
                    </a:ext>
                  </a:extLst>
                </a:gridCol>
                <a:gridCol w="484441">
                  <a:extLst>
                    <a:ext uri="{9D8B030D-6E8A-4147-A177-3AD203B41FA5}">
                      <a16:colId xmlns:a16="http://schemas.microsoft.com/office/drawing/2014/main" val="20004"/>
                    </a:ext>
                  </a:extLst>
                </a:gridCol>
                <a:gridCol w="484441">
                  <a:extLst>
                    <a:ext uri="{9D8B030D-6E8A-4147-A177-3AD203B41FA5}">
                      <a16:colId xmlns:a16="http://schemas.microsoft.com/office/drawing/2014/main" val="20005"/>
                    </a:ext>
                  </a:extLst>
                </a:gridCol>
                <a:gridCol w="484441">
                  <a:extLst>
                    <a:ext uri="{9D8B030D-6E8A-4147-A177-3AD203B41FA5}">
                      <a16:colId xmlns:a16="http://schemas.microsoft.com/office/drawing/2014/main" val="20006"/>
                    </a:ext>
                  </a:extLst>
                </a:gridCol>
              </a:tblGrid>
              <a:tr h="35198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198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5198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51982">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5198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19" name="Rectangle 18">
            <a:extLst>
              <a:ext uri="{FF2B5EF4-FFF2-40B4-BE49-F238E27FC236}">
                <a16:creationId xmlns:a16="http://schemas.microsoft.com/office/drawing/2014/main" id="{82D8465A-32C3-1E4F-8C19-75DBDE0AD8F3}"/>
              </a:ext>
            </a:extLst>
          </p:cNvPr>
          <p:cNvSpPr/>
          <p:nvPr/>
        </p:nvSpPr>
        <p:spPr>
          <a:xfrm>
            <a:off x="7791263" y="3525769"/>
            <a:ext cx="1932057"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7B256DD-0CDA-DB48-B4C4-19C28AA1D6CA}"/>
              </a:ext>
            </a:extLst>
          </p:cNvPr>
          <p:cNvSpPr/>
          <p:nvPr/>
        </p:nvSpPr>
        <p:spPr>
          <a:xfrm>
            <a:off x="7791262" y="4194423"/>
            <a:ext cx="1932057"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A96BAD3-8718-3D46-9B78-DBDFCD668457}"/>
              </a:ext>
            </a:extLst>
          </p:cNvPr>
          <p:cNvSpPr/>
          <p:nvPr/>
        </p:nvSpPr>
        <p:spPr>
          <a:xfrm>
            <a:off x="7791262" y="4628378"/>
            <a:ext cx="1932057"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A05D88A-A6EB-5B45-945D-9771BC9AAAD9}"/>
              </a:ext>
            </a:extLst>
          </p:cNvPr>
          <p:cNvSpPr txBox="1"/>
          <p:nvPr/>
        </p:nvSpPr>
        <p:spPr>
          <a:xfrm>
            <a:off x="8843650" y="3843322"/>
            <a:ext cx="457200" cy="276999"/>
          </a:xfrm>
          <a:prstGeom prst="rect">
            <a:avLst/>
          </a:prstGeom>
          <a:noFill/>
        </p:spPr>
        <p:txBody>
          <a:bodyPr wrap="square" rtlCol="0">
            <a:spAutoFit/>
          </a:bodyPr>
          <a:lstStyle/>
          <a:p>
            <a:r>
              <a:rPr lang="en-US" baseline="30000" dirty="0"/>
              <a:t>3</a:t>
            </a:r>
          </a:p>
        </p:txBody>
      </p:sp>
      <p:sp>
        <p:nvSpPr>
          <p:cNvPr id="23" name="TextBox 22">
            <a:extLst>
              <a:ext uri="{FF2B5EF4-FFF2-40B4-BE49-F238E27FC236}">
                <a16:creationId xmlns:a16="http://schemas.microsoft.com/office/drawing/2014/main" id="{62566A85-BA61-F648-ACA8-890CEC567E64}"/>
              </a:ext>
            </a:extLst>
          </p:cNvPr>
          <p:cNvSpPr txBox="1"/>
          <p:nvPr/>
        </p:nvSpPr>
        <p:spPr>
          <a:xfrm>
            <a:off x="7860256" y="4724577"/>
            <a:ext cx="457200" cy="276999"/>
          </a:xfrm>
          <a:prstGeom prst="rect">
            <a:avLst/>
          </a:prstGeom>
          <a:noFill/>
        </p:spPr>
        <p:txBody>
          <a:bodyPr wrap="square" rtlCol="0">
            <a:spAutoFit/>
          </a:bodyPr>
          <a:lstStyle/>
          <a:p>
            <a:r>
              <a:rPr lang="en-US" baseline="30000" dirty="0"/>
              <a:t>1</a:t>
            </a:r>
          </a:p>
        </p:txBody>
      </p:sp>
      <p:pic>
        <p:nvPicPr>
          <p:cNvPr id="9" name="Picture 4" descr="Image result for iron man">
            <a:extLst>
              <a:ext uri="{FF2B5EF4-FFF2-40B4-BE49-F238E27FC236}">
                <a16:creationId xmlns:a16="http://schemas.microsoft.com/office/drawing/2014/main" id="{883EDA2E-A1E6-F545-8130-3C7C0AB8F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1263" y="451485"/>
            <a:ext cx="942556" cy="1961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9055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6F252F03-D643-6A46-8344-44C086BCEC2D}"/>
              </a:ext>
            </a:extLst>
          </p:cNvPr>
          <p:cNvPicPr/>
          <p:nvPr/>
        </p:nvPicPr>
        <p:blipFill>
          <a:blip r:embed="rId2">
            <a:extLst>
              <a:ext uri="{28A0092B-C50C-407E-A947-70E740481C1C}">
                <a14:useLocalDpi xmlns:a14="http://schemas.microsoft.com/office/drawing/2010/main" val="0"/>
              </a:ext>
            </a:extLst>
          </a:blip>
          <a:stretch>
            <a:fillRect/>
          </a:stretch>
        </p:blipFill>
        <p:spPr>
          <a:xfrm>
            <a:off x="625754" y="4782960"/>
            <a:ext cx="3469306" cy="1208890"/>
          </a:xfrm>
          <a:prstGeom prst="rect">
            <a:avLst/>
          </a:prstGeom>
        </p:spPr>
      </p:pic>
      <p:pic>
        <p:nvPicPr>
          <p:cNvPr id="20" name="Picture 19">
            <a:extLst>
              <a:ext uri="{FF2B5EF4-FFF2-40B4-BE49-F238E27FC236}">
                <a16:creationId xmlns:a16="http://schemas.microsoft.com/office/drawing/2014/main" id="{046AD8EF-C51D-8F40-8B77-64590A7A3533}"/>
              </a:ext>
            </a:extLst>
          </p:cNvPr>
          <p:cNvPicPr/>
          <p:nvPr/>
        </p:nvPicPr>
        <p:blipFill>
          <a:blip r:embed="rId2">
            <a:extLst>
              <a:ext uri="{28A0092B-C50C-407E-A947-70E740481C1C}">
                <a14:useLocalDpi xmlns:a14="http://schemas.microsoft.com/office/drawing/2010/main" val="0"/>
              </a:ext>
            </a:extLst>
          </a:blip>
          <a:stretch>
            <a:fillRect/>
          </a:stretch>
        </p:blipFill>
        <p:spPr>
          <a:xfrm>
            <a:off x="6777294" y="4794835"/>
            <a:ext cx="3469306" cy="1208890"/>
          </a:xfrm>
          <a:prstGeom prst="rect">
            <a:avLst/>
          </a:prstGeom>
        </p:spPr>
      </p:pic>
      <p:sp>
        <p:nvSpPr>
          <p:cNvPr id="3" name="Content Placeholder 2"/>
          <p:cNvSpPr>
            <a:spLocks noGrp="1"/>
          </p:cNvSpPr>
          <p:nvPr>
            <p:ph idx="1"/>
          </p:nvPr>
        </p:nvSpPr>
        <p:spPr>
          <a:xfrm>
            <a:off x="1524000" y="0"/>
            <a:ext cx="6267263" cy="6686550"/>
          </a:xfrm>
        </p:spPr>
        <p:txBody>
          <a:bodyPr>
            <a:normAutofit/>
          </a:bodyPr>
          <a:lstStyle/>
          <a:p>
            <a:pPr marL="0" indent="0">
              <a:buNone/>
            </a:pPr>
            <a:r>
              <a:rPr lang="en-GB" sz="1800" dirty="0">
                <a:latin typeface="Arial Rounded MT Bold" panose="020F0704030504030204" pitchFamily="34" charset="0"/>
              </a:rPr>
              <a:t>Captain Marvel is 65g of energy-boosting crystals. Iron Man has 16 times as much. How many KG of crystals does Iron Man have?</a:t>
            </a:r>
          </a:p>
          <a:p>
            <a:pPr marL="0" indent="0">
              <a:buNone/>
            </a:pPr>
            <a:endParaRPr lang="en-GB" sz="1800" dirty="0">
              <a:latin typeface="Arial Rounded MT Bold" panose="020F0704030504030204" pitchFamily="34" charset="0"/>
            </a:endParaRPr>
          </a:p>
          <a:p>
            <a:pPr marL="0" indent="0">
              <a:buNone/>
            </a:pPr>
            <a:r>
              <a:rPr lang="en-GB" sz="1800" dirty="0">
                <a:latin typeface="Arial Rounded MT Bold" panose="020F0704030504030204" pitchFamily="34" charset="0"/>
              </a:rPr>
              <a:t>As said on the previous slide, we have 1040g. This needs to be converted into KG.</a:t>
            </a:r>
          </a:p>
          <a:p>
            <a:pPr marL="0" indent="0">
              <a:buNone/>
            </a:pPr>
            <a:endParaRPr lang="en-GB" sz="1800" dirty="0">
              <a:latin typeface="Arial Rounded MT Bold" panose="020F0704030504030204" pitchFamily="34" charset="0"/>
            </a:endParaRPr>
          </a:p>
          <a:p>
            <a:pPr marL="0" indent="0">
              <a:buNone/>
            </a:pPr>
            <a:endParaRPr lang="en-GB" sz="1800" dirty="0">
              <a:latin typeface="Arial Rounded MT Bold" panose="020F0704030504030204" pitchFamily="34" charset="0"/>
            </a:endParaRPr>
          </a:p>
          <a:p>
            <a:pPr marL="0" indent="0">
              <a:buNone/>
            </a:pPr>
            <a:r>
              <a:rPr lang="en-GB" sz="1800" dirty="0">
                <a:latin typeface="Arial Rounded MT Bold" panose="020F0704030504030204" pitchFamily="34" charset="0"/>
              </a:rPr>
              <a:t>1040g into KG = </a:t>
            </a:r>
            <a:r>
              <a:rPr lang="en-GB" sz="1800" dirty="0">
                <a:solidFill>
                  <a:schemeClr val="tx1"/>
                </a:solidFill>
                <a:latin typeface="Arial Rounded MT Bold" panose="020F0704030504030204" pitchFamily="34" charset="0"/>
              </a:rPr>
              <a:t>÷ 1,000</a:t>
            </a:r>
          </a:p>
          <a:p>
            <a:pPr marL="0" indent="0">
              <a:buNone/>
            </a:pPr>
            <a:r>
              <a:rPr lang="en-GB" sz="1800" dirty="0">
                <a:solidFill>
                  <a:schemeClr val="tx1"/>
                </a:solidFill>
                <a:latin typeface="Arial Rounded MT Bold" panose="020F0704030504030204" pitchFamily="34" charset="0"/>
              </a:rPr>
              <a:t>1040 ÷ 1,000 = 1.04KG</a:t>
            </a:r>
          </a:p>
          <a:p>
            <a:pPr marL="0" indent="0">
              <a:buNone/>
            </a:pPr>
            <a:endParaRPr lang="en-GB" sz="1800" dirty="0">
              <a:solidFill>
                <a:schemeClr val="tx1"/>
              </a:solidFill>
              <a:latin typeface="Arial Rounded MT Bold" panose="020F0704030504030204" pitchFamily="34" charset="0"/>
            </a:endParaRPr>
          </a:p>
          <a:p>
            <a:pPr marL="0" indent="0">
              <a:buNone/>
            </a:pPr>
            <a:endParaRPr lang="en-GB" sz="1800" dirty="0">
              <a:latin typeface="Arial Rounded MT Bold" panose="020F0704030504030204" pitchFamily="34" charset="0"/>
            </a:endParaRPr>
          </a:p>
        </p:txBody>
      </p:sp>
      <p:graphicFrame>
        <p:nvGraphicFramePr>
          <p:cNvPr id="5" name="Content Placeholder 3">
            <a:extLst>
              <a:ext uri="{FF2B5EF4-FFF2-40B4-BE49-F238E27FC236}">
                <a16:creationId xmlns:a16="http://schemas.microsoft.com/office/drawing/2014/main" id="{39D33D1B-6970-604A-A984-31C24790DBB3}"/>
              </a:ext>
            </a:extLst>
          </p:cNvPr>
          <p:cNvGraphicFramePr>
            <a:graphicFrameLocks/>
          </p:cNvGraphicFramePr>
          <p:nvPr>
            <p:extLst>
              <p:ext uri="{D42A27DB-BD31-4B8C-83A1-F6EECF244321}">
                <p14:modId xmlns:p14="http://schemas.microsoft.com/office/powerpoint/2010/main" val="2527773230"/>
              </p:ext>
            </p:extLst>
          </p:nvPr>
        </p:nvGraphicFramePr>
        <p:xfrm>
          <a:off x="5705996" y="2119230"/>
          <a:ext cx="5931220" cy="1174583"/>
        </p:xfrm>
        <a:graphic>
          <a:graphicData uri="http://schemas.openxmlformats.org/drawingml/2006/table">
            <a:tbl>
              <a:tblPr firstRow="1" bandRow="1">
                <a:tableStyleId>{5C22544A-7EE6-4342-B048-85BDC9FD1C3A}</a:tableStyleId>
              </a:tblPr>
              <a:tblGrid>
                <a:gridCol w="1482805">
                  <a:extLst>
                    <a:ext uri="{9D8B030D-6E8A-4147-A177-3AD203B41FA5}">
                      <a16:colId xmlns:a16="http://schemas.microsoft.com/office/drawing/2014/main" val="20000"/>
                    </a:ext>
                  </a:extLst>
                </a:gridCol>
                <a:gridCol w="1482805">
                  <a:extLst>
                    <a:ext uri="{9D8B030D-6E8A-4147-A177-3AD203B41FA5}">
                      <a16:colId xmlns:a16="http://schemas.microsoft.com/office/drawing/2014/main" val="20001"/>
                    </a:ext>
                  </a:extLst>
                </a:gridCol>
                <a:gridCol w="1482805">
                  <a:extLst>
                    <a:ext uri="{9D8B030D-6E8A-4147-A177-3AD203B41FA5}">
                      <a16:colId xmlns:a16="http://schemas.microsoft.com/office/drawing/2014/main" val="20002"/>
                    </a:ext>
                  </a:extLst>
                </a:gridCol>
                <a:gridCol w="1482805">
                  <a:extLst>
                    <a:ext uri="{9D8B030D-6E8A-4147-A177-3AD203B41FA5}">
                      <a16:colId xmlns:a16="http://schemas.microsoft.com/office/drawing/2014/main" val="20003"/>
                    </a:ext>
                  </a:extLst>
                </a:gridCol>
              </a:tblGrid>
              <a:tr h="357309">
                <a:tc>
                  <a:txBody>
                    <a:bodyPr/>
                    <a:lstStyle/>
                    <a:p>
                      <a:pPr algn="ctr"/>
                      <a:r>
                        <a:rPr lang="en-GB" sz="1800" b="0" dirty="0">
                          <a:solidFill>
                            <a:schemeClr val="tx1"/>
                          </a:solidFill>
                          <a:latin typeface="Arial Rounded MT Bold" panose="020F070403050403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57309">
                <a:tc>
                  <a:txBody>
                    <a:bodyPr/>
                    <a:lstStyle/>
                    <a:p>
                      <a:pPr algn="ctr"/>
                      <a:r>
                        <a:rPr lang="en-GB" sz="1800" b="0" dirty="0">
                          <a:solidFill>
                            <a:schemeClr val="tx1"/>
                          </a:solidFill>
                          <a:latin typeface="Arial Rounded MT Bold" panose="020F0704030504030204" pitchFamily="34" charset="0"/>
                        </a:rPr>
                        <a:t>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43063">
                <a:tc gridSpan="4">
                  <a:txBody>
                    <a:bodyPr/>
                    <a:lstStyle/>
                    <a:p>
                      <a:pPr algn="ctr"/>
                      <a:r>
                        <a:rPr lang="en-GB" sz="1100" b="0" dirty="0">
                          <a:solidFill>
                            <a:schemeClr val="tx1"/>
                          </a:solidFill>
                          <a:latin typeface="Arial Rounded MT Bold" panose="020F0704030504030204" pitchFamily="34" charset="0"/>
                        </a:rPr>
                        <a:t>1,000G</a:t>
                      </a:r>
                      <a:r>
                        <a:rPr lang="en-GB" sz="1100" b="0" baseline="0" dirty="0">
                          <a:solidFill>
                            <a:schemeClr val="tx1"/>
                          </a:solidFill>
                          <a:latin typeface="Arial Rounded MT Bold" panose="020F0704030504030204" pitchFamily="34" charset="0"/>
                        </a:rPr>
                        <a:t> = 1KG</a:t>
                      </a:r>
                    </a:p>
                    <a:p>
                      <a:pPr algn="ctr"/>
                      <a:r>
                        <a:rPr lang="en-GB" sz="1100" b="0" baseline="0" dirty="0">
                          <a:solidFill>
                            <a:schemeClr val="tx1"/>
                          </a:solidFill>
                          <a:latin typeface="Arial Rounded MT Bold" panose="020F0704030504030204" pitchFamily="34" charset="0"/>
                        </a:rPr>
                        <a:t>1kG = 1,000G</a:t>
                      </a:r>
                      <a:endParaRPr lang="en-GB" sz="11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pic>
        <p:nvPicPr>
          <p:cNvPr id="8" name="Picture 7">
            <a:extLst>
              <a:ext uri="{FF2B5EF4-FFF2-40B4-BE49-F238E27FC236}">
                <a16:creationId xmlns:a16="http://schemas.microsoft.com/office/drawing/2014/main" id="{4001FDD2-B086-4046-B352-2D4F5AADC294}"/>
              </a:ext>
            </a:extLst>
          </p:cNvPr>
          <p:cNvPicPr/>
          <p:nvPr/>
        </p:nvPicPr>
        <p:blipFill>
          <a:blip r:embed="rId3">
            <a:extLst>
              <a:ext uri="{28A0092B-C50C-407E-A947-70E740481C1C}">
                <a14:useLocalDpi xmlns:a14="http://schemas.microsoft.com/office/drawing/2010/main" val="0"/>
              </a:ext>
            </a:extLst>
          </a:blip>
          <a:stretch>
            <a:fillRect/>
          </a:stretch>
        </p:blipFill>
        <p:spPr>
          <a:xfrm>
            <a:off x="6096000" y="4655342"/>
            <a:ext cx="4648200" cy="1483620"/>
          </a:xfrm>
          <a:prstGeom prst="rect">
            <a:avLst/>
          </a:prstGeom>
        </p:spPr>
      </p:pic>
      <p:sp>
        <p:nvSpPr>
          <p:cNvPr id="9" name="Right Arrow 8">
            <a:extLst>
              <a:ext uri="{FF2B5EF4-FFF2-40B4-BE49-F238E27FC236}">
                <a16:creationId xmlns:a16="http://schemas.microsoft.com/office/drawing/2014/main" id="{DFDBAE93-8B7F-7F44-B9B1-D7ABC2CAC63D}"/>
              </a:ext>
            </a:extLst>
          </p:cNvPr>
          <p:cNvSpPr/>
          <p:nvPr/>
        </p:nvSpPr>
        <p:spPr>
          <a:xfrm>
            <a:off x="4057270" y="5857967"/>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ight Arrow 6">
            <a:extLst>
              <a:ext uri="{FF2B5EF4-FFF2-40B4-BE49-F238E27FC236}">
                <a16:creationId xmlns:a16="http://schemas.microsoft.com/office/drawing/2014/main" id="{7EBFE488-FD6D-674E-A0A7-4855401FE119}"/>
              </a:ext>
            </a:extLst>
          </p:cNvPr>
          <p:cNvSpPr/>
          <p:nvPr/>
        </p:nvSpPr>
        <p:spPr>
          <a:xfrm>
            <a:off x="4150788" y="4173780"/>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338EADC0-C416-A54A-BD4E-97B82221570F}"/>
              </a:ext>
            </a:extLst>
          </p:cNvPr>
          <p:cNvSpPr txBox="1"/>
          <p:nvPr/>
        </p:nvSpPr>
        <p:spPr>
          <a:xfrm>
            <a:off x="1524905" y="5403067"/>
            <a:ext cx="356474" cy="369332"/>
          </a:xfrm>
          <a:prstGeom prst="rect">
            <a:avLst/>
          </a:prstGeom>
          <a:noFill/>
        </p:spPr>
        <p:txBody>
          <a:bodyPr wrap="square" rtlCol="0">
            <a:spAutoFit/>
          </a:bodyPr>
          <a:lstStyle/>
          <a:p>
            <a:r>
              <a:rPr lang="en-US" dirty="0"/>
              <a:t>1</a:t>
            </a:r>
          </a:p>
        </p:txBody>
      </p:sp>
      <p:sp>
        <p:nvSpPr>
          <p:cNvPr id="11" name="TextBox 10">
            <a:extLst>
              <a:ext uri="{FF2B5EF4-FFF2-40B4-BE49-F238E27FC236}">
                <a16:creationId xmlns:a16="http://schemas.microsoft.com/office/drawing/2014/main" id="{E834E6C9-FF20-E54E-9E83-70A462A55C28}"/>
              </a:ext>
            </a:extLst>
          </p:cNvPr>
          <p:cNvSpPr txBox="1"/>
          <p:nvPr/>
        </p:nvSpPr>
        <p:spPr>
          <a:xfrm>
            <a:off x="1938101" y="5398930"/>
            <a:ext cx="356474" cy="369332"/>
          </a:xfrm>
          <a:prstGeom prst="rect">
            <a:avLst/>
          </a:prstGeom>
          <a:noFill/>
        </p:spPr>
        <p:txBody>
          <a:bodyPr wrap="square" rtlCol="0">
            <a:spAutoFit/>
          </a:bodyPr>
          <a:lstStyle/>
          <a:p>
            <a:r>
              <a:rPr lang="en-US" dirty="0"/>
              <a:t>0</a:t>
            </a:r>
          </a:p>
        </p:txBody>
      </p:sp>
      <p:sp>
        <p:nvSpPr>
          <p:cNvPr id="12" name="TextBox 11">
            <a:extLst>
              <a:ext uri="{FF2B5EF4-FFF2-40B4-BE49-F238E27FC236}">
                <a16:creationId xmlns:a16="http://schemas.microsoft.com/office/drawing/2014/main" id="{D5D39CCC-C245-BA48-B01B-47202B8D29E6}"/>
              </a:ext>
            </a:extLst>
          </p:cNvPr>
          <p:cNvSpPr txBox="1"/>
          <p:nvPr/>
        </p:nvSpPr>
        <p:spPr>
          <a:xfrm>
            <a:off x="2417449" y="5383409"/>
            <a:ext cx="356474" cy="369332"/>
          </a:xfrm>
          <a:prstGeom prst="rect">
            <a:avLst/>
          </a:prstGeom>
          <a:noFill/>
        </p:spPr>
        <p:txBody>
          <a:bodyPr wrap="square" rtlCol="0">
            <a:spAutoFit/>
          </a:bodyPr>
          <a:lstStyle/>
          <a:p>
            <a:r>
              <a:rPr lang="en-US" dirty="0"/>
              <a:t>4</a:t>
            </a:r>
          </a:p>
        </p:txBody>
      </p:sp>
      <p:sp>
        <p:nvSpPr>
          <p:cNvPr id="15" name="TextBox 14">
            <a:extLst>
              <a:ext uri="{FF2B5EF4-FFF2-40B4-BE49-F238E27FC236}">
                <a16:creationId xmlns:a16="http://schemas.microsoft.com/office/drawing/2014/main" id="{382F595B-7545-0F40-B91B-8E66C74AD935}"/>
              </a:ext>
            </a:extLst>
          </p:cNvPr>
          <p:cNvSpPr txBox="1"/>
          <p:nvPr/>
        </p:nvSpPr>
        <p:spPr>
          <a:xfrm>
            <a:off x="8489458" y="5423195"/>
            <a:ext cx="356474" cy="369332"/>
          </a:xfrm>
          <a:prstGeom prst="rect">
            <a:avLst/>
          </a:prstGeom>
          <a:noFill/>
        </p:spPr>
        <p:txBody>
          <a:bodyPr wrap="square" rtlCol="0">
            <a:spAutoFit/>
          </a:bodyPr>
          <a:lstStyle/>
          <a:p>
            <a:r>
              <a:rPr lang="en-US" dirty="0"/>
              <a:t>1</a:t>
            </a:r>
          </a:p>
        </p:txBody>
      </p:sp>
      <p:sp>
        <p:nvSpPr>
          <p:cNvPr id="17" name="TextBox 16">
            <a:extLst>
              <a:ext uri="{FF2B5EF4-FFF2-40B4-BE49-F238E27FC236}">
                <a16:creationId xmlns:a16="http://schemas.microsoft.com/office/drawing/2014/main" id="{5ECBF0FD-B1F6-AD46-AFAC-F35E3EA0CE18}"/>
              </a:ext>
            </a:extLst>
          </p:cNvPr>
          <p:cNvSpPr txBox="1"/>
          <p:nvPr/>
        </p:nvSpPr>
        <p:spPr>
          <a:xfrm>
            <a:off x="9394120" y="5383409"/>
            <a:ext cx="356474" cy="369332"/>
          </a:xfrm>
          <a:prstGeom prst="rect">
            <a:avLst/>
          </a:prstGeom>
          <a:noFill/>
        </p:spPr>
        <p:txBody>
          <a:bodyPr wrap="square" rtlCol="0">
            <a:spAutoFit/>
          </a:bodyPr>
          <a:lstStyle/>
          <a:p>
            <a:r>
              <a:rPr lang="en-US" dirty="0"/>
              <a:t>4</a:t>
            </a:r>
          </a:p>
        </p:txBody>
      </p:sp>
      <p:sp>
        <p:nvSpPr>
          <p:cNvPr id="16" name="TextBox 15">
            <a:extLst>
              <a:ext uri="{FF2B5EF4-FFF2-40B4-BE49-F238E27FC236}">
                <a16:creationId xmlns:a16="http://schemas.microsoft.com/office/drawing/2014/main" id="{CC1D1C92-02F4-BF48-A5ED-EDE1F449415A}"/>
              </a:ext>
            </a:extLst>
          </p:cNvPr>
          <p:cNvSpPr txBox="1"/>
          <p:nvPr/>
        </p:nvSpPr>
        <p:spPr>
          <a:xfrm>
            <a:off x="9034965" y="5397152"/>
            <a:ext cx="319318" cy="369332"/>
          </a:xfrm>
          <a:prstGeom prst="rect">
            <a:avLst/>
          </a:prstGeom>
          <a:noFill/>
        </p:spPr>
        <p:txBody>
          <a:bodyPr wrap="none" rtlCol="0">
            <a:spAutoFit/>
          </a:bodyPr>
          <a:lstStyle/>
          <a:p>
            <a:r>
              <a:rPr lang="en-US" dirty="0"/>
              <a:t>0</a:t>
            </a:r>
          </a:p>
        </p:txBody>
      </p:sp>
      <p:sp>
        <p:nvSpPr>
          <p:cNvPr id="18" name="TextBox 17">
            <a:extLst>
              <a:ext uri="{FF2B5EF4-FFF2-40B4-BE49-F238E27FC236}">
                <a16:creationId xmlns:a16="http://schemas.microsoft.com/office/drawing/2014/main" id="{6BE19CBC-D72C-5646-B0A2-E1DBBA67DBCD}"/>
              </a:ext>
            </a:extLst>
          </p:cNvPr>
          <p:cNvSpPr txBox="1"/>
          <p:nvPr/>
        </p:nvSpPr>
        <p:spPr>
          <a:xfrm>
            <a:off x="2830645" y="5383409"/>
            <a:ext cx="356474" cy="369332"/>
          </a:xfrm>
          <a:prstGeom prst="rect">
            <a:avLst/>
          </a:prstGeom>
          <a:noFill/>
        </p:spPr>
        <p:txBody>
          <a:bodyPr wrap="square" rtlCol="0">
            <a:spAutoFit/>
          </a:bodyPr>
          <a:lstStyle/>
          <a:p>
            <a:r>
              <a:rPr lang="en-US" dirty="0"/>
              <a:t>0</a:t>
            </a:r>
          </a:p>
        </p:txBody>
      </p:sp>
      <p:pic>
        <p:nvPicPr>
          <p:cNvPr id="19" name="Picture 4" descr="Image result for iron man">
            <a:extLst>
              <a:ext uri="{FF2B5EF4-FFF2-40B4-BE49-F238E27FC236}">
                <a16:creationId xmlns:a16="http://schemas.microsoft.com/office/drawing/2014/main" id="{586F8F03-CF0F-0E4C-A009-1A98024B26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1263" y="179075"/>
            <a:ext cx="851673" cy="1772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966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lgn="ctr">
              <a:buNone/>
            </a:pPr>
            <a:r>
              <a:rPr lang="en-GB" sz="4400" dirty="0">
                <a:latin typeface="Arial Rounded MT Bold" panose="020F0704030504030204" pitchFamily="34" charset="0"/>
              </a:rPr>
              <a:t>Important notes for today.</a:t>
            </a: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pPr marL="0" indent="0">
              <a:buNone/>
            </a:pPr>
            <a:r>
              <a:rPr lang="en-GB" sz="2400" dirty="0">
                <a:latin typeface="Arial Rounded MT Bold" panose="020F0704030504030204" pitchFamily="34" charset="0"/>
              </a:rPr>
              <a:t>Really read the question carefully.</a:t>
            </a:r>
          </a:p>
          <a:p>
            <a:pPr marL="0" indent="0">
              <a:buNone/>
            </a:pPr>
            <a:r>
              <a:rPr lang="en-GB" sz="2400" dirty="0">
                <a:latin typeface="Arial Rounded MT Bold" panose="020F0704030504030204" pitchFamily="34" charset="0"/>
              </a:rPr>
              <a:t>Are you converting or doing your equation (adding, subtracting, dividing or multiplying) first?</a:t>
            </a:r>
          </a:p>
          <a:p>
            <a:pPr marL="0" indent="0">
              <a:buNone/>
            </a:pPr>
            <a:r>
              <a:rPr lang="en-GB" sz="2400" dirty="0">
                <a:latin typeface="Arial Rounded MT Bold" panose="020F0704030504030204" pitchFamily="34" charset="0"/>
              </a:rPr>
              <a:t>Make sure your answer is in the measurement asked.</a:t>
            </a:r>
          </a:p>
        </p:txBody>
      </p:sp>
      <p:graphicFrame>
        <p:nvGraphicFramePr>
          <p:cNvPr id="6" name="Content Placeholder 3">
            <a:extLst>
              <a:ext uri="{FF2B5EF4-FFF2-40B4-BE49-F238E27FC236}">
                <a16:creationId xmlns:a16="http://schemas.microsoft.com/office/drawing/2014/main" id="{CFFF7398-DB0F-5B45-9898-D4755BEA8135}"/>
              </a:ext>
            </a:extLst>
          </p:cNvPr>
          <p:cNvGraphicFramePr>
            <a:graphicFrameLocks/>
          </p:cNvGraphicFramePr>
          <p:nvPr>
            <p:extLst>
              <p:ext uri="{D42A27DB-BD31-4B8C-83A1-F6EECF244321}">
                <p14:modId xmlns:p14="http://schemas.microsoft.com/office/powerpoint/2010/main" val="3325965639"/>
              </p:ext>
            </p:extLst>
          </p:nvPr>
        </p:nvGraphicFramePr>
        <p:xfrm>
          <a:off x="1771305" y="5306116"/>
          <a:ext cx="5931220" cy="1174583"/>
        </p:xfrm>
        <a:graphic>
          <a:graphicData uri="http://schemas.openxmlformats.org/drawingml/2006/table">
            <a:tbl>
              <a:tblPr firstRow="1" bandRow="1">
                <a:tableStyleId>{5C22544A-7EE6-4342-B048-85BDC9FD1C3A}</a:tableStyleId>
              </a:tblPr>
              <a:tblGrid>
                <a:gridCol w="1482805">
                  <a:extLst>
                    <a:ext uri="{9D8B030D-6E8A-4147-A177-3AD203B41FA5}">
                      <a16:colId xmlns:a16="http://schemas.microsoft.com/office/drawing/2014/main" val="20000"/>
                    </a:ext>
                  </a:extLst>
                </a:gridCol>
                <a:gridCol w="1482805">
                  <a:extLst>
                    <a:ext uri="{9D8B030D-6E8A-4147-A177-3AD203B41FA5}">
                      <a16:colId xmlns:a16="http://schemas.microsoft.com/office/drawing/2014/main" val="20001"/>
                    </a:ext>
                  </a:extLst>
                </a:gridCol>
                <a:gridCol w="1482805">
                  <a:extLst>
                    <a:ext uri="{9D8B030D-6E8A-4147-A177-3AD203B41FA5}">
                      <a16:colId xmlns:a16="http://schemas.microsoft.com/office/drawing/2014/main" val="20002"/>
                    </a:ext>
                  </a:extLst>
                </a:gridCol>
                <a:gridCol w="1482805">
                  <a:extLst>
                    <a:ext uri="{9D8B030D-6E8A-4147-A177-3AD203B41FA5}">
                      <a16:colId xmlns:a16="http://schemas.microsoft.com/office/drawing/2014/main" val="20003"/>
                    </a:ext>
                  </a:extLst>
                </a:gridCol>
              </a:tblGrid>
              <a:tr h="357309">
                <a:tc>
                  <a:txBody>
                    <a:bodyPr/>
                    <a:lstStyle/>
                    <a:p>
                      <a:pPr algn="ctr"/>
                      <a:r>
                        <a:rPr lang="en-GB" sz="1800" b="0" dirty="0">
                          <a:solidFill>
                            <a:schemeClr val="tx1"/>
                          </a:solidFill>
                          <a:latin typeface="Arial Rounded MT Bold" panose="020F070403050403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57309">
                <a:tc>
                  <a:txBody>
                    <a:bodyPr/>
                    <a:lstStyle/>
                    <a:p>
                      <a:pPr algn="ctr"/>
                      <a:r>
                        <a:rPr lang="en-GB" sz="1800" b="0" dirty="0">
                          <a:solidFill>
                            <a:schemeClr val="tx1"/>
                          </a:solidFill>
                          <a:latin typeface="Arial Rounded MT Bold" panose="020F0704030504030204" pitchFamily="34" charset="0"/>
                        </a:rPr>
                        <a:t>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43063">
                <a:tc gridSpan="4">
                  <a:txBody>
                    <a:bodyPr/>
                    <a:lstStyle/>
                    <a:p>
                      <a:pPr algn="ctr"/>
                      <a:r>
                        <a:rPr lang="en-GB" sz="1100" b="0" dirty="0">
                          <a:solidFill>
                            <a:schemeClr val="tx1"/>
                          </a:solidFill>
                          <a:latin typeface="Arial Rounded MT Bold" panose="020F0704030504030204" pitchFamily="34" charset="0"/>
                        </a:rPr>
                        <a:t>1,000G</a:t>
                      </a:r>
                      <a:r>
                        <a:rPr lang="en-GB" sz="1100" b="0" baseline="0" dirty="0">
                          <a:solidFill>
                            <a:schemeClr val="tx1"/>
                          </a:solidFill>
                          <a:latin typeface="Arial Rounded MT Bold" panose="020F0704030504030204" pitchFamily="34" charset="0"/>
                        </a:rPr>
                        <a:t> = 1KG</a:t>
                      </a:r>
                    </a:p>
                    <a:p>
                      <a:pPr algn="ctr"/>
                      <a:r>
                        <a:rPr lang="en-GB" sz="1100" b="0" baseline="0" dirty="0">
                          <a:solidFill>
                            <a:schemeClr val="tx1"/>
                          </a:solidFill>
                          <a:latin typeface="Arial Rounded MT Bold" panose="020F0704030504030204" pitchFamily="34" charset="0"/>
                        </a:rPr>
                        <a:t>1kG = 1,000G</a:t>
                      </a:r>
                      <a:endParaRPr lang="en-GB" sz="11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pic>
        <p:nvPicPr>
          <p:cNvPr id="7" name="Picture 10" descr="Image result for g and kg clipart">
            <a:extLst>
              <a:ext uri="{FF2B5EF4-FFF2-40B4-BE49-F238E27FC236}">
                <a16:creationId xmlns:a16="http://schemas.microsoft.com/office/drawing/2014/main" id="{87CB88ED-E07F-3D42-AD30-8343DC37D8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499" y="937661"/>
            <a:ext cx="3744416" cy="2120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03205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499</Words>
  <Application>Microsoft Macintosh PowerPoint</Application>
  <PresentationFormat>Widescreen</PresentationFormat>
  <Paragraphs>132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 Rounded MT Bold</vt:lpstr>
      <vt:lpstr>Calibri</vt:lpstr>
      <vt:lpstr>Comic Sans MS</vt:lpstr>
      <vt:lpstr>Franklin Gothic Book</vt:lpstr>
      <vt:lpstr>Crop</vt:lpstr>
      <vt:lpstr>Year 5 Measure Weight</vt:lpstr>
      <vt:lpstr>In today’s lesson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Weight</dc:title>
  <cp:lastModifiedBy>Benjamin Hunt</cp:lastModifiedBy>
  <cp:revision>2</cp:revision>
  <dcterms:modified xsi:type="dcterms:W3CDTF">2020-05-05T14:53:32Z</dcterms:modified>
</cp:coreProperties>
</file>