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jpeg"/>
  <Override PartName="/ppt/media/image13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416" r:id="rId2"/>
    <p:sldId id="415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19" autoAdjust="0"/>
  </p:normalViewPr>
  <p:slideViewPr>
    <p:cSldViewPr snapToGrid="0" snapToObjects="1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5A26-3D26-4541-866B-A32F8109BCD8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3A15-3835-D041-BBC0-83054080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00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7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red-flower-vector.png.php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://northerninsights.blogspot.com/2016/03/dots-that-may-connect.html" TargetMode="External"/><Relationship Id="rId7" Type="http://schemas.openxmlformats.org/officeDocument/2006/relationships/image" Target="../media/image9.png"/><Relationship Id="rId12" Type="http://schemas.openxmlformats.org/officeDocument/2006/relationships/hyperlink" Target="https://pixabay.com/en/daisy-flower-white-floral-blooming-2561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www.freemonogrammaker.com/bubble-letters/" TargetMode="External"/><Relationship Id="rId10" Type="http://schemas.openxmlformats.org/officeDocument/2006/relationships/hyperlink" Target="https://pixabay.com/en/flowers-daisy-white-floral-blossom-30281/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png"/><Relationship Id="rId14" Type="http://schemas.openxmlformats.org/officeDocument/2006/relationships/hyperlink" Target="https://commons.wikimedia.org/wiki/File:RosendeutschschweizerBlatt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82742&amp;picture=rainbow-stripes-background" TargetMode="External"/><Relationship Id="rId7" Type="http://schemas.openxmlformats.org/officeDocument/2006/relationships/hyperlink" Target="https://pixabay.com/en/alphabet-letter-font-fancy-font-1191389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goodfreephotos.com/vector-images/big-pencil-vector-art.png.php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edsaid.wordpress.com/2016/05/15/whats-behind-the-story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6F22FF-8D0A-4FC3-97FA-7D862FC2977B}"/>
              </a:ext>
            </a:extLst>
          </p:cNvPr>
          <p:cNvSpPr/>
          <p:nvPr/>
        </p:nvSpPr>
        <p:spPr>
          <a:xfrm>
            <a:off x="628650" y="571500"/>
            <a:ext cx="9544050" cy="56292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Arial Rounded MT Bold" panose="020F0704030504030204" pitchFamily="34" charset="0"/>
              </a:rPr>
              <a:t>We have covered all of the spelling patterns for Year 5 and have also recapped some that we explored earlier in the year.</a:t>
            </a:r>
          </a:p>
          <a:p>
            <a:pPr algn="ctr"/>
            <a:endParaRPr lang="en-GB" sz="2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200" dirty="0">
                <a:latin typeface="Arial Rounded MT Bold" panose="020F0704030504030204" pitchFamily="34" charset="0"/>
              </a:rPr>
              <a:t>Last week, you practiced the first half of the year 5/6 statutory words.</a:t>
            </a:r>
          </a:p>
          <a:p>
            <a:pPr algn="ctr"/>
            <a:r>
              <a:rPr lang="en-GB" sz="2200" dirty="0">
                <a:latin typeface="Arial Rounded MT Bold" panose="020F0704030504030204" pitchFamily="34" charset="0"/>
              </a:rPr>
              <a:t>This week, I have included the second half of these words.</a:t>
            </a:r>
          </a:p>
          <a:p>
            <a:pPr algn="ctr"/>
            <a:endParaRPr lang="en-GB" sz="2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200" dirty="0">
                <a:latin typeface="Arial Rounded MT Bold" panose="020F0704030504030204" pitchFamily="34" charset="0"/>
              </a:rPr>
              <a:t>You may do a spelling test to find out which ones you struggle with or may want to practice them all.</a:t>
            </a:r>
          </a:p>
          <a:p>
            <a:pPr algn="ctr"/>
            <a:endParaRPr lang="en-GB" sz="2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200" dirty="0">
                <a:latin typeface="Arial Rounded MT Bold" panose="020F0704030504030204" pitchFamily="34" charset="0"/>
              </a:rPr>
              <a:t>We have included a range of strategies and ideas over the next few slides which may be useful to try.</a:t>
            </a:r>
          </a:p>
          <a:p>
            <a:pPr algn="ctr"/>
            <a:endParaRPr lang="en-GB" sz="2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200" dirty="0">
                <a:latin typeface="Arial Rounded MT Bold" panose="020F0704030504030204" pitchFamily="34" charset="0"/>
              </a:rPr>
              <a:t>You may want to try the techniques you might not have practiced last week or use the ones which work best for you.</a:t>
            </a:r>
          </a:p>
        </p:txBody>
      </p:sp>
    </p:spTree>
    <p:extLst>
      <p:ext uri="{BB962C8B-B14F-4D97-AF65-F5344CB8AC3E}">
        <p14:creationId xmlns:p14="http://schemas.microsoft.com/office/powerpoint/2010/main" val="352226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1B708B-DA9C-4078-A70A-C7CD740C5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22" t="11097" r="1629" b="4443"/>
          <a:stretch/>
        </p:blipFill>
        <p:spPr>
          <a:xfrm>
            <a:off x="3376535" y="0"/>
            <a:ext cx="5438929" cy="687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9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6204DA-7708-4843-B8D9-A0355487EF4C}"/>
              </a:ext>
            </a:extLst>
          </p:cNvPr>
          <p:cNvSpPr/>
          <p:nvPr/>
        </p:nvSpPr>
        <p:spPr>
          <a:xfrm>
            <a:off x="290116" y="579980"/>
            <a:ext cx="3720029" cy="5310131"/>
          </a:xfrm>
          <a:prstGeom prst="rect">
            <a:avLst/>
          </a:prstGeom>
          <a:solidFill>
            <a:schemeClr val="bg1"/>
          </a:solidFill>
          <a:ln w="57150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0BD467-A2A7-C044-B3D6-5313A458EC3F}"/>
              </a:ext>
            </a:extLst>
          </p:cNvPr>
          <p:cNvSpPr/>
          <p:nvPr/>
        </p:nvSpPr>
        <p:spPr>
          <a:xfrm>
            <a:off x="4235985" y="572875"/>
            <a:ext cx="3720029" cy="5310131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CAEEC5-E953-E44D-A325-721F2680F809}"/>
              </a:ext>
            </a:extLst>
          </p:cNvPr>
          <p:cNvSpPr/>
          <p:nvPr/>
        </p:nvSpPr>
        <p:spPr>
          <a:xfrm>
            <a:off x="8181854" y="572875"/>
            <a:ext cx="3720029" cy="5310131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Rounded MT Bold" panose="020F07040305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D36A1-5C85-3241-BDFF-8AA3FDAAD9CA}"/>
              </a:ext>
            </a:extLst>
          </p:cNvPr>
          <p:cNvSpPr txBox="1"/>
          <p:nvPr/>
        </p:nvSpPr>
        <p:spPr>
          <a:xfrm>
            <a:off x="982182" y="1258321"/>
            <a:ext cx="2293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Spelling flowers: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Draw a big flower. </a:t>
            </a: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Write each of your spelling words on one of the petals</a:t>
            </a:r>
            <a:r>
              <a:rPr lang="en-US" sz="2000" dirty="0">
                <a:latin typeface="Arial Rounded MT Bold" panose="020F0704030504030204" pitchFamily="34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4A27C-EBBE-EA4E-86C1-5D4E08F95CD2}"/>
              </a:ext>
            </a:extLst>
          </p:cNvPr>
          <p:cNvSpPr txBox="1"/>
          <p:nvPr/>
        </p:nvSpPr>
        <p:spPr>
          <a:xfrm>
            <a:off x="4381601" y="3065119"/>
            <a:ext cx="3507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Write your spelling words using dots. Connect the dots you’ve drawn by tracing over them with a </a:t>
            </a:r>
            <a:r>
              <a:rPr lang="en-US" sz="2400" dirty="0" err="1">
                <a:latin typeface="Arial Rounded MT Bold" panose="020F0704030504030204" pitchFamily="34" charset="0"/>
              </a:rPr>
              <a:t>coloured</a:t>
            </a:r>
            <a:r>
              <a:rPr lang="en-US" sz="2400" dirty="0">
                <a:latin typeface="Arial Rounded MT Bold" panose="020F0704030504030204" pitchFamily="34" charset="0"/>
              </a:rPr>
              <a:t> pencil.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36110E-70E8-1744-8A62-D02857F0D1D7}"/>
              </a:ext>
            </a:extLst>
          </p:cNvPr>
          <p:cNvSpPr txBox="1"/>
          <p:nvPr/>
        </p:nvSpPr>
        <p:spPr>
          <a:xfrm>
            <a:off x="8553310" y="867706"/>
            <a:ext cx="2977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Bubble words: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Write your spellings in bubble letters. </a:t>
            </a:r>
          </a:p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You can </a:t>
            </a:r>
            <a:r>
              <a:rPr lang="en-US" sz="2000" dirty="0" err="1">
                <a:latin typeface="Arial Rounded MT Bold" panose="020F0704030504030204" pitchFamily="34" charset="0"/>
              </a:rPr>
              <a:t>colour</a:t>
            </a:r>
            <a:r>
              <a:rPr lang="en-US" sz="2000" dirty="0">
                <a:latin typeface="Arial Rounded MT Bold" panose="020F0704030504030204" pitchFamily="34" charset="0"/>
              </a:rPr>
              <a:t> these in afterwards</a:t>
            </a:r>
            <a:r>
              <a:rPr lang="en-US" dirty="0">
                <a:latin typeface="Arial Rounded MT Bold" panose="020F0704030504030204" pitchFamily="34" charset="0"/>
              </a:rPr>
              <a:t>. 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20847325-ACC0-6C40-BE19-CA4F20519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05674" y="821899"/>
            <a:ext cx="3404723" cy="2324811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219155-8C6E-6E4E-BED8-D6BCB38EA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57898" y="3018368"/>
            <a:ext cx="2567940" cy="277115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4DA796A-9ECC-F74F-93E9-0CA76BBCA83B}"/>
              </a:ext>
            </a:extLst>
          </p:cNvPr>
          <p:cNvSpPr txBox="1"/>
          <p:nvPr/>
        </p:nvSpPr>
        <p:spPr>
          <a:xfrm>
            <a:off x="2918460" y="7019702"/>
            <a:ext cx="256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Arial Rounded MT Bold" panose="020F0704030504030204" pitchFamily="34" charset="0"/>
                <a:hlinkClick r:id="rId5" tooltip="https://www.freemonogrammaker.com/bubble-letters/"/>
              </a:rPr>
              <a:t>This Photo</a:t>
            </a:r>
            <a:r>
              <a:rPr lang="en-US" sz="900">
                <a:latin typeface="Arial Rounded MT Bold" panose="020F0704030504030204" pitchFamily="34" charset="0"/>
              </a:rPr>
              <a:t> by Unknown Author is licensed under </a:t>
            </a:r>
            <a:r>
              <a:rPr lang="en-US" sz="900">
                <a:latin typeface="Arial Rounded MT Bold" panose="020F0704030504030204" pitchFamily="34" charset="0"/>
                <a:hlinkClick r:id="rId6" tooltip="https://creativecommons.org/licenses/by-sa/3.0/"/>
              </a:rPr>
              <a:t>CC BY-SA</a:t>
            </a:r>
            <a:endParaRPr lang="en-US" sz="900">
              <a:latin typeface="Arial Rounded MT Bold" panose="020F0704030504030204" pitchFamily="34" charset="0"/>
            </a:endParaRPr>
          </a:p>
        </p:txBody>
      </p:sp>
      <p:pic>
        <p:nvPicPr>
          <p:cNvPr id="29" name="Picture 28" descr="A picture containing flower&#10;&#10;Description automatically generated">
            <a:extLst>
              <a:ext uri="{FF2B5EF4-FFF2-40B4-BE49-F238E27FC236}">
                <a16:creationId xmlns:a16="http://schemas.microsoft.com/office/drawing/2014/main" id="{5DA91D12-4932-494A-8FA0-526676DD87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62787" y="4582029"/>
            <a:ext cx="1060357" cy="1056526"/>
          </a:xfrm>
          <a:prstGeom prst="rect">
            <a:avLst/>
          </a:prstGeom>
        </p:spPr>
      </p:pic>
      <p:pic>
        <p:nvPicPr>
          <p:cNvPr id="31" name="Picture 30" descr="A picture containing window, drawing&#10;&#10;Description automatically generated">
            <a:extLst>
              <a:ext uri="{FF2B5EF4-FFF2-40B4-BE49-F238E27FC236}">
                <a16:creationId xmlns:a16="http://schemas.microsoft.com/office/drawing/2014/main" id="{F779831A-8975-4143-880A-F8FB5D863B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544668" y="4628523"/>
            <a:ext cx="1307310" cy="951885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0402F56C-B83D-B54B-A2F4-4A2893661B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045189" y="675378"/>
            <a:ext cx="806789" cy="781577"/>
          </a:xfrm>
          <a:prstGeom prst="rect">
            <a:avLst/>
          </a:prstGeom>
        </p:spPr>
      </p:pic>
      <p:pic>
        <p:nvPicPr>
          <p:cNvPr id="35" name="Picture 34" descr="A picture containing clock&#10;&#10;Description automatically generated">
            <a:extLst>
              <a:ext uri="{FF2B5EF4-FFF2-40B4-BE49-F238E27FC236}">
                <a16:creationId xmlns:a16="http://schemas.microsoft.com/office/drawing/2014/main" id="{33408DBB-3D3B-2444-9C6D-73A607722A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384060" y="610878"/>
            <a:ext cx="806788" cy="8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8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urtain&#10;&#10;Description automatically generated">
            <a:extLst>
              <a:ext uri="{FF2B5EF4-FFF2-40B4-BE49-F238E27FC236}">
                <a16:creationId xmlns:a16="http://schemas.microsoft.com/office/drawing/2014/main" id="{CA24C5C6-E80F-CE4C-8760-3A1F1EC70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87970" y="572875"/>
            <a:ext cx="3615258" cy="53101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0BD467-A2A7-C044-B3D6-5313A458EC3F}"/>
              </a:ext>
            </a:extLst>
          </p:cNvPr>
          <p:cNvSpPr/>
          <p:nvPr/>
        </p:nvSpPr>
        <p:spPr>
          <a:xfrm>
            <a:off x="4267577" y="572874"/>
            <a:ext cx="3635652" cy="5310131"/>
          </a:xfrm>
          <a:prstGeom prst="rect">
            <a:avLst/>
          </a:prstGeom>
          <a:solidFill>
            <a:schemeClr val="bg1">
              <a:alpha val="2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Rounded MT Bold" panose="020F0704030504030204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6A79A0A-5650-A349-BC88-503C890A6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884475">
            <a:off x="8255486" y="979349"/>
            <a:ext cx="3807061" cy="38070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6204DA-7708-4843-B8D9-A0355487EF4C}"/>
              </a:ext>
            </a:extLst>
          </p:cNvPr>
          <p:cNvSpPr/>
          <p:nvPr/>
        </p:nvSpPr>
        <p:spPr>
          <a:xfrm>
            <a:off x="290116" y="572875"/>
            <a:ext cx="3720029" cy="53101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CAEEC5-E953-E44D-A325-721F2680F809}"/>
              </a:ext>
            </a:extLst>
          </p:cNvPr>
          <p:cNvSpPr/>
          <p:nvPr/>
        </p:nvSpPr>
        <p:spPr>
          <a:xfrm>
            <a:off x="8181854" y="572875"/>
            <a:ext cx="3720029" cy="5310131"/>
          </a:xfrm>
          <a:prstGeom prst="rect">
            <a:avLst/>
          </a:prstGeom>
          <a:solidFill>
            <a:schemeClr val="bg1">
              <a:alpha val="58000"/>
            </a:schemeClr>
          </a:solidFill>
          <a:ln w="57150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B8BAB4-953D-184C-B4CA-D726B597BA8F}"/>
              </a:ext>
            </a:extLst>
          </p:cNvPr>
          <p:cNvSpPr txBox="1"/>
          <p:nvPr/>
        </p:nvSpPr>
        <p:spPr>
          <a:xfrm>
            <a:off x="4639033" y="1704446"/>
            <a:ext cx="2977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Rainbow write: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First write your spelling words in pencil then trace over the words five times using a different </a:t>
            </a:r>
            <a:r>
              <a:rPr lang="en-US" sz="2400" dirty="0" err="1">
                <a:latin typeface="Arial Rounded MT Bold" panose="020F0704030504030204" pitchFamily="34" charset="0"/>
              </a:rPr>
              <a:t>colour</a:t>
            </a:r>
            <a:r>
              <a:rPr lang="en-US" sz="2400" dirty="0">
                <a:latin typeface="Arial Rounded MT Bold" panose="020F0704030504030204" pitchFamily="34" charset="0"/>
              </a:rPr>
              <a:t> each time.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523533-CAA9-4348-8F37-FEDD6832BDDF}"/>
              </a:ext>
            </a:extLst>
          </p:cNvPr>
          <p:cNvSpPr txBox="1"/>
          <p:nvPr/>
        </p:nvSpPr>
        <p:spPr>
          <a:xfrm>
            <a:off x="8646141" y="1500241"/>
            <a:ext cx="29771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Rounded MT Bold" panose="020F0704030504030204" pitchFamily="34" charset="0"/>
              </a:rPr>
              <a:t>Silly sentences!</a:t>
            </a:r>
          </a:p>
          <a:p>
            <a:pPr algn="ctr"/>
            <a:endParaRPr lang="en-US" sz="2400" b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b="1" dirty="0">
                <a:latin typeface="Arial Rounded MT Bold" panose="020F0704030504030204" pitchFamily="34" charset="0"/>
              </a:rPr>
              <a:t>Write silly sentences that include your spellings in. How many of your spellings can you fit into one sentence?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E3F5EE-4606-F446-9660-89CB2839A531}"/>
              </a:ext>
            </a:extLst>
          </p:cNvPr>
          <p:cNvSpPr txBox="1"/>
          <p:nvPr/>
        </p:nvSpPr>
        <p:spPr>
          <a:xfrm>
            <a:off x="1085014" y="4819076"/>
            <a:ext cx="297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E163B3-BB6F-D343-9ED4-415C5CE36659}"/>
              </a:ext>
            </a:extLst>
          </p:cNvPr>
          <p:cNvSpPr txBox="1"/>
          <p:nvPr/>
        </p:nvSpPr>
        <p:spPr>
          <a:xfrm>
            <a:off x="661572" y="985907"/>
            <a:ext cx="2977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Fancy letters: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Write out your spellings in fancy handwriting and take your time. 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B713AFF-7A6D-E940-BA92-EF2655514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7886" y="3038461"/>
            <a:ext cx="2404645" cy="24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5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6204DA-7708-4843-B8D9-A0355487EF4C}"/>
              </a:ext>
            </a:extLst>
          </p:cNvPr>
          <p:cNvSpPr/>
          <p:nvPr/>
        </p:nvSpPr>
        <p:spPr>
          <a:xfrm>
            <a:off x="290116" y="572875"/>
            <a:ext cx="3720029" cy="5310131"/>
          </a:xfrm>
          <a:prstGeom prst="rect">
            <a:avLst/>
          </a:prstGeom>
          <a:solidFill>
            <a:schemeClr val="bg1"/>
          </a:solidFill>
          <a:ln w="57150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Rounded MT Bold" panose="020F07040305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8C9132-AEAB-D944-929E-BD23A4C9875E}"/>
              </a:ext>
            </a:extLst>
          </p:cNvPr>
          <p:cNvSpPr txBox="1"/>
          <p:nvPr/>
        </p:nvSpPr>
        <p:spPr>
          <a:xfrm>
            <a:off x="661572" y="2595813"/>
            <a:ext cx="2977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Tell a story: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Write a short story using your spelling words and underline them when you use them!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E3F5EE-4606-F446-9660-89CB2839A531}"/>
              </a:ext>
            </a:extLst>
          </p:cNvPr>
          <p:cNvSpPr txBox="1"/>
          <p:nvPr/>
        </p:nvSpPr>
        <p:spPr>
          <a:xfrm>
            <a:off x="1085014" y="4819076"/>
            <a:ext cx="297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A close up of a clock&#10;&#10;Description automatically generated">
            <a:extLst>
              <a:ext uri="{FF2B5EF4-FFF2-40B4-BE49-F238E27FC236}">
                <a16:creationId xmlns:a16="http://schemas.microsoft.com/office/drawing/2014/main" id="{BFA871A1-2967-9D4D-9756-587F3DB9F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9174" y="848039"/>
            <a:ext cx="2466753" cy="13875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9425FE-8125-4E5D-89E1-F049F80B4452}"/>
              </a:ext>
            </a:extLst>
          </p:cNvPr>
          <p:cNvSpPr/>
          <p:nvPr/>
        </p:nvSpPr>
        <p:spPr>
          <a:xfrm>
            <a:off x="4267577" y="572874"/>
            <a:ext cx="3635652" cy="5310131"/>
          </a:xfrm>
          <a:prstGeom prst="rect">
            <a:avLst/>
          </a:prstGeom>
          <a:solidFill>
            <a:schemeClr val="bg1">
              <a:alpha val="2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Rounded MT Bold" panose="020F07040305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4191AC-50F4-45B3-AEDE-258E106DA886}"/>
              </a:ext>
            </a:extLst>
          </p:cNvPr>
          <p:cNvSpPr/>
          <p:nvPr/>
        </p:nvSpPr>
        <p:spPr>
          <a:xfrm>
            <a:off x="8181854" y="572875"/>
            <a:ext cx="3720029" cy="5310131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9B1DB-3F97-48D4-8E2A-133E9145CAEA}"/>
              </a:ext>
            </a:extLst>
          </p:cNvPr>
          <p:cNvSpPr txBox="1"/>
          <p:nvPr/>
        </p:nvSpPr>
        <p:spPr>
          <a:xfrm>
            <a:off x="4579203" y="848039"/>
            <a:ext cx="29771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Building blocks: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Draw letter boxes for each of your spelling words. Box the shape of short, tall and tail letters and then write the words in the boxes.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54695B-5E5D-4306-966A-BEADE851C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92" t="37845" r="36266" b="53550"/>
          <a:stretch/>
        </p:blipFill>
        <p:spPr>
          <a:xfrm>
            <a:off x="4607442" y="4727561"/>
            <a:ext cx="2977116" cy="9769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CDC6C7-0F04-4F50-89C2-3E496706FA9D}"/>
              </a:ext>
            </a:extLst>
          </p:cNvPr>
          <p:cNvSpPr txBox="1"/>
          <p:nvPr/>
        </p:nvSpPr>
        <p:spPr>
          <a:xfrm>
            <a:off x="8553312" y="2965145"/>
            <a:ext cx="29771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Spelling pyramids: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Use your words to make spelling pyramids by adding one letter each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75456-6013-4B8E-AD1E-4401A4C98C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532" t="71547" r="38022" b="14200"/>
          <a:stretch/>
        </p:blipFill>
        <p:spPr>
          <a:xfrm>
            <a:off x="8660835" y="644052"/>
            <a:ext cx="2762066" cy="21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59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{A47A6DA6-F01C-EB4B-BE75-A910C80A5774}tf10001062</Template>
  <TotalTime>1668</TotalTime>
  <Words>320</Words>
  <Application>Microsoft Office PowerPoint</Application>
  <PresentationFormat>Widescreen</PresentationFormat>
  <Paragraphs>40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–ible and –able</dc:title>
  <dc:creator>Microsoft Office User</dc:creator>
  <cp:lastModifiedBy>Abigail Nicholls</cp:lastModifiedBy>
  <cp:revision>51</cp:revision>
  <dcterms:created xsi:type="dcterms:W3CDTF">2020-04-15T13:53:23Z</dcterms:created>
  <dcterms:modified xsi:type="dcterms:W3CDTF">2020-06-29T10:42:09Z</dcterms:modified>
</cp:coreProperties>
</file>