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20"/>
  </p:notesMasterIdLst>
  <p:sldIdLst>
    <p:sldId id="320" r:id="rId2"/>
    <p:sldId id="262" r:id="rId3"/>
    <p:sldId id="257" r:id="rId4"/>
    <p:sldId id="264" r:id="rId5"/>
    <p:sldId id="266" r:id="rId6"/>
    <p:sldId id="258" r:id="rId7"/>
    <p:sldId id="325" r:id="rId8"/>
    <p:sldId id="327" r:id="rId9"/>
    <p:sldId id="328" r:id="rId10"/>
    <p:sldId id="318" r:id="rId11"/>
    <p:sldId id="307" r:id="rId12"/>
    <p:sldId id="309" r:id="rId13"/>
    <p:sldId id="312" r:id="rId14"/>
    <p:sldId id="303" r:id="rId15"/>
    <p:sldId id="304" r:id="rId16"/>
    <p:sldId id="306" r:id="rId17"/>
    <p:sldId id="319" r:id="rId18"/>
    <p:sldId id="32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1"/>
    <p:restoredTop sz="89218"/>
  </p:normalViewPr>
  <p:slideViewPr>
    <p:cSldViewPr snapToGrid="0" snapToObjects="1">
      <p:cViewPr varScale="1">
        <p:scale>
          <a:sx n="79" d="100"/>
          <a:sy n="79" d="100"/>
        </p:scale>
        <p:origin x="129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7EB073-CEE4-EC41-A728-3D32BE1D780B}" type="datetimeFigureOut">
              <a:rPr lang="en-US" smtClean="0"/>
              <a:t>4/27/20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9E5D77-2A61-3D42-B4BE-D8AED5E30A5C}" type="slidenum">
              <a:rPr lang="en-US" smtClean="0"/>
              <a:t>‹#›</a:t>
            </a:fld>
            <a:endParaRPr lang="en-US"/>
          </a:p>
        </p:txBody>
      </p:sp>
    </p:spTree>
    <p:extLst>
      <p:ext uri="{BB962C8B-B14F-4D97-AF65-F5344CB8AC3E}">
        <p14:creationId xmlns:p14="http://schemas.microsoft.com/office/powerpoint/2010/main" val="1798851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Could discuss these ideas together. Encourage children to think about the language used, grammar techniques, the structure/lay out and any other features.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Children to unpick the different features. Paragraphs. Opening &amp; closing paragraphs. Paragraph for each main point/idea. High-level vocabulary. Modal verbs. Rhetorical questions.</a:t>
            </a:r>
          </a:p>
        </p:txBody>
      </p:sp>
      <p:sp>
        <p:nvSpPr>
          <p:cNvPr id="4" name="Slide Number Placeholder 3"/>
          <p:cNvSpPr>
            <a:spLocks noGrp="1"/>
          </p:cNvSpPr>
          <p:nvPr>
            <p:ph type="sldNum" sz="quarter" idx="10"/>
          </p:nvPr>
        </p:nvSpPr>
        <p:spPr/>
        <p:txBody>
          <a:bodyPr/>
          <a:lstStyle/>
          <a:p>
            <a:fld id="{FC4EB3BE-E8B7-412D-AF86-BF8C59B1876E}" type="slidenum">
              <a:rPr lang="en-GB" smtClean="0"/>
              <a:t>4</a:t>
            </a:fld>
            <a:endParaRPr lang="en-GB"/>
          </a:p>
        </p:txBody>
      </p:sp>
    </p:spTree>
    <p:extLst>
      <p:ext uri="{BB962C8B-B14F-4D97-AF65-F5344CB8AC3E}">
        <p14:creationId xmlns:p14="http://schemas.microsoft.com/office/powerpoint/2010/main" val="166306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are only expected to discuss two points, make sure these are the strongest two – they must be really effective to persuade the reader.</a:t>
            </a:r>
          </a:p>
          <a:p>
            <a:r>
              <a:rPr lang="en-US" dirty="0"/>
              <a:t>You may choose to write more </a:t>
            </a:r>
            <a:r>
              <a:rPr lang="en-US" dirty="0">
                <a:sym typeface="Wingdings" pitchFamily="2" charset="2"/>
              </a:rPr>
              <a:t></a:t>
            </a:r>
            <a:endParaRPr lang="en-US" dirty="0"/>
          </a:p>
        </p:txBody>
      </p:sp>
      <p:sp>
        <p:nvSpPr>
          <p:cNvPr id="4" name="Slide Number Placeholder 3"/>
          <p:cNvSpPr>
            <a:spLocks noGrp="1"/>
          </p:cNvSpPr>
          <p:nvPr>
            <p:ph type="sldNum" sz="quarter" idx="5"/>
          </p:nvPr>
        </p:nvSpPr>
        <p:spPr/>
        <p:txBody>
          <a:bodyPr/>
          <a:lstStyle/>
          <a:p>
            <a:fld id="{AC9E5D77-2A61-3D42-B4BE-D8AED5E30A5C}" type="slidenum">
              <a:rPr lang="en-US" smtClean="0"/>
              <a:t>7</a:t>
            </a:fld>
            <a:endParaRPr lang="en-US"/>
          </a:p>
        </p:txBody>
      </p:sp>
    </p:spTree>
    <p:extLst>
      <p:ext uri="{BB962C8B-B14F-4D97-AF65-F5344CB8AC3E}">
        <p14:creationId xmlns:p14="http://schemas.microsoft.com/office/powerpoint/2010/main" val="2291866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to children that they don’t have to agree with each topic but they should choose the one which they feel they could be most persuasive about.</a:t>
            </a:r>
          </a:p>
          <a:p>
            <a:r>
              <a:rPr lang="en-US" dirty="0"/>
              <a:t>Children aren’t limited to these ideas, they are just a starting point.</a:t>
            </a:r>
          </a:p>
          <a:p>
            <a:r>
              <a:rPr lang="en-US" dirty="0"/>
              <a:t>Children to think carefully who they would be writing in the view of.</a:t>
            </a:r>
          </a:p>
          <a:p>
            <a:r>
              <a:rPr lang="en-US" dirty="0"/>
              <a:t>E.g. Homework should be given everyday (government, teachers, headteacher).</a:t>
            </a:r>
          </a:p>
          <a:p>
            <a:r>
              <a:rPr lang="en-US" dirty="0"/>
              <a:t>Takeaways should be banned (health experts)</a:t>
            </a:r>
          </a:p>
        </p:txBody>
      </p:sp>
      <p:sp>
        <p:nvSpPr>
          <p:cNvPr id="4" name="Slide Number Placeholder 3"/>
          <p:cNvSpPr>
            <a:spLocks noGrp="1"/>
          </p:cNvSpPr>
          <p:nvPr>
            <p:ph type="sldNum" sz="quarter" idx="5"/>
          </p:nvPr>
        </p:nvSpPr>
        <p:spPr/>
        <p:txBody>
          <a:bodyPr/>
          <a:lstStyle/>
          <a:p>
            <a:fld id="{AC9E5D77-2A61-3D42-B4BE-D8AED5E30A5C}" type="slidenum">
              <a:rPr lang="en-US" smtClean="0"/>
              <a:t>8</a:t>
            </a:fld>
            <a:endParaRPr lang="en-US"/>
          </a:p>
        </p:txBody>
      </p:sp>
    </p:spTree>
    <p:extLst>
      <p:ext uri="{BB962C8B-B14F-4D97-AF65-F5344CB8AC3E}">
        <p14:creationId xmlns:p14="http://schemas.microsoft.com/office/powerpoint/2010/main" val="3864208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reminder of key features before writing – children might write these down/print them off so they can tick them off as they go along.</a:t>
            </a:r>
          </a:p>
        </p:txBody>
      </p:sp>
      <p:sp>
        <p:nvSpPr>
          <p:cNvPr id="4" name="Slide Number Placeholder 3"/>
          <p:cNvSpPr>
            <a:spLocks noGrp="1"/>
          </p:cNvSpPr>
          <p:nvPr>
            <p:ph type="sldNum" sz="quarter" idx="5"/>
          </p:nvPr>
        </p:nvSpPr>
        <p:spPr/>
        <p:txBody>
          <a:bodyPr/>
          <a:lstStyle/>
          <a:p>
            <a:fld id="{AC9E5D77-2A61-3D42-B4BE-D8AED5E30A5C}" type="slidenum">
              <a:rPr lang="en-US" smtClean="0"/>
              <a:t>9</a:t>
            </a:fld>
            <a:endParaRPr lang="en-US"/>
          </a:p>
        </p:txBody>
      </p:sp>
    </p:spTree>
    <p:extLst>
      <p:ext uri="{BB962C8B-B14F-4D97-AF65-F5344CB8AC3E}">
        <p14:creationId xmlns:p14="http://schemas.microsoft.com/office/powerpoint/2010/main" val="2461144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These are ideas for children to think about which are modelled on the following slide.</a:t>
            </a:r>
          </a:p>
        </p:txBody>
      </p:sp>
      <p:sp>
        <p:nvSpPr>
          <p:cNvPr id="4" name="Slide Number Placeholder 3"/>
          <p:cNvSpPr>
            <a:spLocks noGrp="1"/>
          </p:cNvSpPr>
          <p:nvPr>
            <p:ph type="sldNum" sz="quarter" idx="5"/>
          </p:nvPr>
        </p:nvSpPr>
        <p:spPr/>
        <p:txBody>
          <a:bodyPr/>
          <a:lstStyle/>
          <a:p>
            <a:fld id="{AC9E5D77-2A61-3D42-B4BE-D8AED5E30A5C}" type="slidenum">
              <a:rPr lang="en-US" smtClean="0"/>
              <a:t>10</a:t>
            </a:fld>
            <a:endParaRPr lang="en-US"/>
          </a:p>
        </p:txBody>
      </p:sp>
    </p:spTree>
    <p:extLst>
      <p:ext uri="{BB962C8B-B14F-4D97-AF65-F5344CB8AC3E}">
        <p14:creationId xmlns:p14="http://schemas.microsoft.com/office/powerpoint/2010/main" val="1579204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Strong vocabulary choices children might consider using in their writing. </a:t>
            </a:r>
            <a:r>
              <a:rPr lang="en-US" dirty="0" err="1"/>
              <a:t>Emphasise</a:t>
            </a:r>
            <a:r>
              <a:rPr lang="en-US" dirty="0"/>
              <a:t> that all words are not expected to be used and they should be familiar with the meaning before using in their work – it must fit the context.</a:t>
            </a:r>
          </a:p>
        </p:txBody>
      </p:sp>
      <p:sp>
        <p:nvSpPr>
          <p:cNvPr id="4" name="Slide Number Placeholder 3"/>
          <p:cNvSpPr>
            <a:spLocks noGrp="1"/>
          </p:cNvSpPr>
          <p:nvPr>
            <p:ph type="sldNum" sz="quarter" idx="5"/>
          </p:nvPr>
        </p:nvSpPr>
        <p:spPr/>
        <p:txBody>
          <a:bodyPr/>
          <a:lstStyle/>
          <a:p>
            <a:fld id="{AC9E5D77-2A61-3D42-B4BE-D8AED5E30A5C}" type="slidenum">
              <a:rPr lang="en-US" smtClean="0"/>
              <a:t>17</a:t>
            </a:fld>
            <a:endParaRPr lang="en-US"/>
          </a:p>
        </p:txBody>
      </p:sp>
    </p:spTree>
    <p:extLst>
      <p:ext uri="{BB962C8B-B14F-4D97-AF65-F5344CB8AC3E}">
        <p14:creationId xmlns:p14="http://schemas.microsoft.com/office/powerpoint/2010/main" val="1779674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GB"/>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55BF8E6-FDCA-0D41-B019-A75C64AA8CC7}" type="datetimeFigureOut">
              <a:rPr lang="en-US" smtClean="0"/>
              <a:t>4/27/20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3834773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55BF8E6-FDCA-0D41-B019-A75C64AA8CC7}" type="datetimeFigureOut">
              <a:rPr lang="en-US" smtClean="0"/>
              <a:t>4/27/20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4217327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GB"/>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E55BF8E6-FDCA-0D41-B019-A75C64AA8CC7}" type="datetimeFigureOut">
              <a:rPr lang="en-US" smtClean="0"/>
              <a:t>4/27/20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3810187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GB"/>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GB"/>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E55BF8E6-FDCA-0D41-B019-A75C64AA8CC7}" type="datetimeFigureOut">
              <a:rPr lang="en-US" smtClean="0"/>
              <a:t>4/27/20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FCD67-0B12-6E4F-A57C-0EB524DF8CFD}"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77431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55BF8E6-FDCA-0D41-B019-A75C64AA8CC7}" type="datetimeFigureOut">
              <a:rPr lang="en-US" smtClean="0"/>
              <a:t>4/27/20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1762911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55BF8E6-FDCA-0D41-B019-A75C64AA8CC7}" type="datetimeFigureOut">
              <a:rPr lang="en-US" smtClean="0"/>
              <a:t>4/27/20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3927356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55BF8E6-FDCA-0D41-B019-A75C64AA8CC7}" type="datetimeFigureOut">
              <a:rPr lang="en-US" smtClean="0"/>
              <a:t>4/27/20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2687139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55BF8E6-FDCA-0D41-B019-A75C64AA8CC7}" type="datetimeFigureOut">
              <a:rPr lang="en-US" smtClean="0"/>
              <a:t>4/27/20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1635255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55BF8E6-FDCA-0D41-B019-A75C64AA8CC7}" type="datetimeFigureOut">
              <a:rPr lang="en-US" smtClean="0"/>
              <a:t>4/27/20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38343744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609600" y="1600201"/>
            <a:ext cx="10972800" cy="4525963"/>
          </a:xfrm>
        </p:spPr>
        <p:txBody>
          <a:bodyPr/>
          <a:lstStyle/>
          <a:p>
            <a:pPr lvl="0"/>
            <a:endParaRPr lang="en-GB" noProof="0"/>
          </a:p>
        </p:txBody>
      </p:sp>
      <p:sp>
        <p:nvSpPr>
          <p:cNvPr id="4" name="Rectangle 4">
            <a:extLst>
              <a:ext uri="{FF2B5EF4-FFF2-40B4-BE49-F238E27FC236}">
                <a16:creationId xmlns:a16="http://schemas.microsoft.com/office/drawing/2014/main" id="{F337842D-69C4-9444-B7FC-F6534C1BE0F9}"/>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B0C17C60-6C9B-4542-90B0-0C3D384FB21E}"/>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EEC8C9D8-A073-DB4C-A6A8-0976C702E371}"/>
              </a:ext>
            </a:extLst>
          </p:cNvPr>
          <p:cNvSpPr>
            <a:spLocks noGrp="1" noChangeArrowheads="1"/>
          </p:cNvSpPr>
          <p:nvPr>
            <p:ph type="sldNum" sz="quarter" idx="12"/>
          </p:nvPr>
        </p:nvSpPr>
        <p:spPr>
          <a:ln/>
        </p:spPr>
        <p:txBody>
          <a:bodyPr/>
          <a:lstStyle>
            <a:lvl1pPr>
              <a:defRPr/>
            </a:lvl1pPr>
          </a:lstStyle>
          <a:p>
            <a:fld id="{66F80A0C-FEF2-FC49-9A12-C6D1C4EC7691}" type="slidenum">
              <a:rPr lang="en-GB" altLang="en-US"/>
              <a:pPr/>
              <a:t>‹#›</a:t>
            </a:fld>
            <a:endParaRPr lang="en-GB" altLang="en-US"/>
          </a:p>
        </p:txBody>
      </p:sp>
    </p:spTree>
    <p:extLst>
      <p:ext uri="{BB962C8B-B14F-4D97-AF65-F5344CB8AC3E}">
        <p14:creationId xmlns:p14="http://schemas.microsoft.com/office/powerpoint/2010/main" val="1774944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013ED380-5FC6-B548-B1DE-FD5491C8E5AF}"/>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97AD8DDA-DF8A-B249-A9B7-962F73DB54A5}"/>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1714D1B8-448C-7D4C-ABB7-5EE56939A3A0}"/>
              </a:ext>
            </a:extLst>
          </p:cNvPr>
          <p:cNvSpPr>
            <a:spLocks noGrp="1" noChangeArrowheads="1"/>
          </p:cNvSpPr>
          <p:nvPr>
            <p:ph type="sldNum" sz="quarter" idx="12"/>
          </p:nvPr>
        </p:nvSpPr>
        <p:spPr>
          <a:ln/>
        </p:spPr>
        <p:txBody>
          <a:bodyPr/>
          <a:lstStyle>
            <a:lvl1pPr>
              <a:defRPr/>
            </a:lvl1pPr>
          </a:lstStyle>
          <a:p>
            <a:fld id="{61792E43-EB2C-9F40-9E66-CC2AB90A361C}" type="slidenum">
              <a:rPr lang="en-GB" altLang="en-US"/>
              <a:pPr/>
              <a:t>‹#›</a:t>
            </a:fld>
            <a:endParaRPr lang="en-GB" altLang="en-US"/>
          </a:p>
        </p:txBody>
      </p:sp>
    </p:spTree>
    <p:extLst>
      <p:ext uri="{BB962C8B-B14F-4D97-AF65-F5344CB8AC3E}">
        <p14:creationId xmlns:p14="http://schemas.microsoft.com/office/powerpoint/2010/main" val="3294204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3"/>
          <p:cNvSpPr>
            <a:spLocks noGrp="1"/>
          </p:cNvSpPr>
          <p:nvPr>
            <p:ph type="dt" sz="half" idx="10"/>
          </p:nvPr>
        </p:nvSpPr>
        <p:spPr/>
        <p:txBody>
          <a:bodyPr/>
          <a:lstStyle/>
          <a:p>
            <a:fld id="{E55BF8E6-FDCA-0D41-B019-A75C64AA8CC7}" type="datetimeFigureOut">
              <a:rPr lang="en-US" smtClean="0"/>
              <a:t>4/27/20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3524803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55BF8E6-FDCA-0D41-B019-A75C64AA8CC7}" type="datetimeFigureOut">
              <a:rPr lang="en-US" smtClean="0"/>
              <a:t>4/27/20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1591553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55BF8E6-FDCA-0D41-B019-A75C64AA8CC7}" type="datetimeFigureOut">
              <a:rPr lang="en-US" smtClean="0"/>
              <a:t>4/27/20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3870129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55BF8E6-FDCA-0D41-B019-A75C64AA8CC7}" type="datetimeFigureOut">
              <a:rPr lang="en-US" smtClean="0"/>
              <a:t>4/27/20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3704556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7" name="Date Placeholder 2"/>
          <p:cNvSpPr>
            <a:spLocks noGrp="1"/>
          </p:cNvSpPr>
          <p:nvPr>
            <p:ph type="dt" sz="half" idx="10"/>
          </p:nvPr>
        </p:nvSpPr>
        <p:spPr/>
        <p:txBody>
          <a:bodyPr/>
          <a:lstStyle/>
          <a:p>
            <a:fld id="{E55BF8E6-FDCA-0D41-B019-A75C64AA8CC7}" type="datetimeFigureOut">
              <a:rPr lang="en-US" smtClean="0"/>
              <a:t>4/27/20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3482185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55BF8E6-FDCA-0D41-B019-A75C64AA8CC7}" type="datetimeFigureOut">
              <a:rPr lang="en-US" smtClean="0"/>
              <a:t>4/27/20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117433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7" name="Date Placeholder 4"/>
          <p:cNvSpPr>
            <a:spLocks noGrp="1"/>
          </p:cNvSpPr>
          <p:nvPr>
            <p:ph type="dt" sz="half" idx="10"/>
          </p:nvPr>
        </p:nvSpPr>
        <p:spPr/>
        <p:txBody>
          <a:bodyPr/>
          <a:lstStyle/>
          <a:p>
            <a:fld id="{E55BF8E6-FDCA-0D41-B019-A75C64AA8CC7}" type="datetimeFigureOut">
              <a:rPr lang="en-US" smtClean="0"/>
              <a:t>4/27/20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896517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55BF8E6-FDCA-0D41-B019-A75C64AA8CC7}" type="datetimeFigureOut">
              <a:rPr lang="en-US" smtClean="0"/>
              <a:t>4/27/20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2553325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55BF8E6-FDCA-0D41-B019-A75C64AA8CC7}" type="datetimeFigureOut">
              <a:rPr lang="en-US" smtClean="0"/>
              <a:t>4/27/20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20FCD67-0B12-6E4F-A57C-0EB524DF8CFD}" type="slidenum">
              <a:rPr lang="en-US" smtClean="0"/>
              <a:t>‹#›</a:t>
            </a:fld>
            <a:endParaRPr lang="en-US"/>
          </a:p>
        </p:txBody>
      </p:sp>
    </p:spTree>
    <p:extLst>
      <p:ext uri="{BB962C8B-B14F-4D97-AF65-F5344CB8AC3E}">
        <p14:creationId xmlns:p14="http://schemas.microsoft.com/office/powerpoint/2010/main" val="2190815881"/>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4DDC893-E5EF-4CDE-B040-BA5B53AADD7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85F1A06D-D369-4974-8208-56120C5E7A9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DAD27A50-88D7-4E2A-8488-F2879768A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A47C6ACD-2325-48C6-B9F3-C21563A05E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1081DF83-4F35-4560-87E6-0DE8AAAC33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 name="Rectangle 20">
            <a:extLst>
              <a:ext uri="{FF2B5EF4-FFF2-40B4-BE49-F238E27FC236}">
                <a16:creationId xmlns:a16="http://schemas.microsoft.com/office/drawing/2014/main" id="{7C704F0F-1CD8-4DC1-AEE9-225958232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40000"/>
            </a:schemeClr>
          </a:solidFill>
          <a:ln>
            <a:noFill/>
          </a:ln>
        </p:spPr>
        <p:txBody>
          <a:bodyPr rtlCol="0" anchor="ctr"/>
          <a:lstStyle/>
          <a:p>
            <a:pPr algn="ctr"/>
            <a:endParaRPr lang="en-US">
              <a:solidFill>
                <a:schemeClr val="tx1"/>
              </a:solidFill>
            </a:endParaRPr>
          </a:p>
        </p:txBody>
      </p:sp>
      <p:sp>
        <p:nvSpPr>
          <p:cNvPr id="25" name="Freeform: Shape 24">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D92BE8B-1627-754F-901A-B2C1D799FEB8}"/>
              </a:ext>
            </a:extLst>
          </p:cNvPr>
          <p:cNvSpPr txBox="1"/>
          <p:nvPr/>
        </p:nvSpPr>
        <p:spPr>
          <a:xfrm>
            <a:off x="716010" y="4526359"/>
            <a:ext cx="10407602" cy="868026"/>
          </a:xfrm>
          <a:prstGeom prst="rect">
            <a:avLst/>
          </a:prstGeom>
        </p:spPr>
        <p:txBody>
          <a:bodyPr vert="horz" lIns="91440" tIns="45720" rIns="91440" bIns="45720" rtlCol="0" anchor="b">
            <a:normAutofit/>
          </a:bodyPr>
          <a:lstStyle/>
          <a:p>
            <a:pPr>
              <a:spcBef>
                <a:spcPct val="0"/>
              </a:spcBef>
              <a:spcAft>
                <a:spcPts val="600"/>
              </a:spcAft>
            </a:pPr>
            <a:r>
              <a:rPr lang="en-US" sz="4800" dirty="0">
                <a:solidFill>
                  <a:srgbClr val="EBEBEB"/>
                </a:solidFill>
                <a:latin typeface="Arial Rounded MT Bold" panose="020F0704030504030204" pitchFamily="34" charset="77"/>
                <a:ea typeface="+mj-ea"/>
                <a:cs typeface="+mj-cs"/>
              </a:rPr>
              <a:t>Persuasive Writing</a:t>
            </a:r>
          </a:p>
        </p:txBody>
      </p:sp>
      <p:pic>
        <p:nvPicPr>
          <p:cNvPr id="4" name="Picture 3" descr="A picture containing object, puzzle&#10;&#10;Description automatically generated">
            <a:extLst>
              <a:ext uri="{FF2B5EF4-FFF2-40B4-BE49-F238E27FC236}">
                <a16:creationId xmlns:a16="http://schemas.microsoft.com/office/drawing/2014/main" id="{28AAA677-6CA9-9A43-8B0D-EE5CAEA74975}"/>
              </a:ext>
            </a:extLst>
          </p:cNvPr>
          <p:cNvPicPr>
            <a:picLocks noChangeAspect="1"/>
          </p:cNvPicPr>
          <p:nvPr/>
        </p:nvPicPr>
        <p:blipFill>
          <a:blip r:embed="rId7"/>
          <a:stretch>
            <a:fillRect/>
          </a:stretch>
        </p:blipFill>
        <p:spPr>
          <a:xfrm>
            <a:off x="7620001" y="8046"/>
            <a:ext cx="4572000" cy="4504686"/>
          </a:xfrm>
          <a:prstGeom prst="rect">
            <a:avLst/>
          </a:prstGeom>
        </p:spPr>
      </p:pic>
      <p:pic>
        <p:nvPicPr>
          <p:cNvPr id="8" name="Picture 7" descr="A close up of a persons face&#10;&#10;Description automatically generated">
            <a:extLst>
              <a:ext uri="{FF2B5EF4-FFF2-40B4-BE49-F238E27FC236}">
                <a16:creationId xmlns:a16="http://schemas.microsoft.com/office/drawing/2014/main" id="{11FBB264-5185-B343-8DF5-45132BD99F6A}"/>
              </a:ext>
            </a:extLst>
          </p:cNvPr>
          <p:cNvPicPr>
            <a:picLocks noChangeAspect="1"/>
          </p:cNvPicPr>
          <p:nvPr/>
        </p:nvPicPr>
        <p:blipFill>
          <a:blip r:embed="rId8"/>
          <a:stretch>
            <a:fillRect/>
          </a:stretch>
        </p:blipFill>
        <p:spPr>
          <a:xfrm>
            <a:off x="0" y="-8886"/>
            <a:ext cx="7620000" cy="4504686"/>
          </a:xfrm>
          <a:prstGeom prst="rect">
            <a:avLst/>
          </a:prstGeom>
        </p:spPr>
      </p:pic>
    </p:spTree>
    <p:extLst>
      <p:ext uri="{BB962C8B-B14F-4D97-AF65-F5344CB8AC3E}">
        <p14:creationId xmlns:p14="http://schemas.microsoft.com/office/powerpoint/2010/main" val="837626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07D3140-7358-AD43-9A19-A5BFBC3F52BE}"/>
              </a:ext>
            </a:extLst>
          </p:cNvPr>
          <p:cNvSpPr txBox="1">
            <a:spLocks/>
          </p:cNvSpPr>
          <p:nvPr/>
        </p:nvSpPr>
        <p:spPr>
          <a:xfrm>
            <a:off x="2362512" y="-93822"/>
            <a:ext cx="7886700" cy="1325563"/>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solidFill>
                  <a:srgbClr val="0070C0"/>
                </a:solidFill>
                <a:latin typeface="Arial Rounded MT Bold" panose="020F0704030504030204" pitchFamily="34" charset="77"/>
              </a:rPr>
              <a:t>Things to consider</a:t>
            </a:r>
          </a:p>
        </p:txBody>
      </p:sp>
      <p:sp>
        <p:nvSpPr>
          <p:cNvPr id="4" name="Content Placeholder 2">
            <a:extLst>
              <a:ext uri="{FF2B5EF4-FFF2-40B4-BE49-F238E27FC236}">
                <a16:creationId xmlns:a16="http://schemas.microsoft.com/office/drawing/2014/main" id="{14288042-B8D6-D841-A37D-497526C0109B}"/>
              </a:ext>
            </a:extLst>
          </p:cNvPr>
          <p:cNvSpPr txBox="1">
            <a:spLocks/>
          </p:cNvSpPr>
          <p:nvPr/>
        </p:nvSpPr>
        <p:spPr>
          <a:xfrm>
            <a:off x="138481" y="1079936"/>
            <a:ext cx="7658100" cy="5778064"/>
          </a:xfrm>
          <a:prstGeom prst="rect">
            <a:avLst/>
          </a:prstGeom>
        </p:spPr>
        <p:txBody>
          <a:bodyPr>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GB" sz="2400" dirty="0">
                <a:solidFill>
                  <a:srgbClr val="0070C0"/>
                </a:solidFill>
                <a:latin typeface="Arial Rounded MT Bold" panose="020F0704030504030204" pitchFamily="34" charset="77"/>
              </a:rPr>
              <a:t>Opening paragraph </a:t>
            </a:r>
            <a:r>
              <a:rPr lang="en-GB" sz="2400" dirty="0">
                <a:solidFill>
                  <a:schemeClr val="bg1"/>
                </a:solidFill>
                <a:latin typeface="Arial Rounded MT Bold" panose="020F0704030504030204" pitchFamily="34" charset="77"/>
              </a:rPr>
              <a:t>– This could be in the form of a short story (‘This will all change if’ sentence) or ‘Worried about… you should be! You could use ‘They say x3. We say x1’.</a:t>
            </a:r>
          </a:p>
          <a:p>
            <a:pPr marL="0" indent="0">
              <a:buNone/>
            </a:pPr>
            <a:r>
              <a:rPr lang="en-GB" sz="2400" dirty="0">
                <a:solidFill>
                  <a:srgbClr val="0070C0"/>
                </a:solidFill>
                <a:latin typeface="Arial Rounded MT Bold" panose="020F0704030504030204" pitchFamily="34" charset="77"/>
              </a:rPr>
              <a:t>Main point paragraphs </a:t>
            </a:r>
            <a:r>
              <a:rPr lang="en-GB" sz="2400" dirty="0">
                <a:solidFill>
                  <a:schemeClr val="bg1"/>
                </a:solidFill>
                <a:latin typeface="Arial Rounded MT Bold" panose="020F0704030504030204" pitchFamily="34" charset="77"/>
              </a:rPr>
              <a:t>– Use the word bank on the PPT to help you. Also, refer back to the features of a persuasive text to ensure you have a range of punctuation and grammar techniques.</a:t>
            </a:r>
          </a:p>
          <a:p>
            <a:pPr marL="0" indent="0">
              <a:buNone/>
            </a:pPr>
            <a:r>
              <a:rPr lang="en-GB" sz="2400" dirty="0">
                <a:solidFill>
                  <a:srgbClr val="0070C0"/>
                </a:solidFill>
                <a:latin typeface="Arial Rounded MT Bold" panose="020F0704030504030204" pitchFamily="34" charset="77"/>
              </a:rPr>
              <a:t>Closing paragraph </a:t>
            </a:r>
            <a:r>
              <a:rPr lang="en-GB" sz="2400" dirty="0">
                <a:solidFill>
                  <a:schemeClr val="bg1"/>
                </a:solidFill>
                <a:latin typeface="Arial Rounded MT Bold" panose="020F0704030504030204" pitchFamily="34" charset="77"/>
              </a:rPr>
              <a:t>– You could emphasise that urgent action is required (depending on chosen topic). You might reiterate the points made in your main paragraphs. You could close with double opposite questioning to get the reader to think about the main reason for writing.</a:t>
            </a:r>
          </a:p>
          <a:p>
            <a:pPr marL="0" indent="0">
              <a:buNone/>
            </a:pPr>
            <a:endParaRPr lang="en-GB" sz="2400" dirty="0">
              <a:solidFill>
                <a:schemeClr val="bg1"/>
              </a:solidFill>
              <a:latin typeface="Arial Rounded MT Bold" panose="020F0704030504030204" pitchFamily="34" charset="77"/>
            </a:endParaRPr>
          </a:p>
          <a:p>
            <a:pPr marL="0" indent="0">
              <a:buNone/>
            </a:pPr>
            <a:endParaRPr lang="en-GB" sz="2400" dirty="0">
              <a:solidFill>
                <a:schemeClr val="bg1"/>
              </a:solidFill>
              <a:latin typeface="Arial Rounded MT Bold" panose="020F0704030504030204" pitchFamily="34" charset="77"/>
            </a:endParaRPr>
          </a:p>
        </p:txBody>
      </p:sp>
      <p:pic>
        <p:nvPicPr>
          <p:cNvPr id="7" name="Picture 6" descr="A picture containing computer, table, monitor, drawing&#10;&#10;Description automatically generated">
            <a:extLst>
              <a:ext uri="{FF2B5EF4-FFF2-40B4-BE49-F238E27FC236}">
                <a16:creationId xmlns:a16="http://schemas.microsoft.com/office/drawing/2014/main" id="{959ED7C6-8C00-244D-9588-2C209BA6FFB4}"/>
              </a:ext>
            </a:extLst>
          </p:cNvPr>
          <p:cNvPicPr>
            <a:picLocks noChangeAspect="1"/>
          </p:cNvPicPr>
          <p:nvPr/>
        </p:nvPicPr>
        <p:blipFill>
          <a:blip r:embed="rId3"/>
          <a:stretch>
            <a:fillRect/>
          </a:stretch>
        </p:blipFill>
        <p:spPr>
          <a:xfrm>
            <a:off x="8444905" y="1445044"/>
            <a:ext cx="3608614" cy="4843996"/>
          </a:xfrm>
          <a:prstGeom prst="rect">
            <a:avLst/>
          </a:prstGeom>
        </p:spPr>
      </p:pic>
      <p:sp>
        <p:nvSpPr>
          <p:cNvPr id="5" name="Rectangle 4">
            <a:extLst>
              <a:ext uri="{FF2B5EF4-FFF2-40B4-BE49-F238E27FC236}">
                <a16:creationId xmlns:a16="http://schemas.microsoft.com/office/drawing/2014/main" id="{FBD23A88-472A-EB43-B50F-DB864131E4FD}"/>
              </a:ext>
            </a:extLst>
          </p:cNvPr>
          <p:cNvSpPr/>
          <p:nvPr/>
        </p:nvSpPr>
        <p:spPr>
          <a:xfrm>
            <a:off x="8899072" y="2035417"/>
            <a:ext cx="3187105" cy="3911392"/>
          </a:xfrm>
          <a:prstGeom prst="rect">
            <a:avLst/>
          </a:prstGeom>
        </p:spPr>
        <p:txBody>
          <a:bodyPr wrap="square">
            <a:spAutoFit/>
          </a:bodyPr>
          <a:lstStyle/>
          <a:p>
            <a:pPr algn="ctr">
              <a:lnSpc>
                <a:spcPct val="107000"/>
              </a:lnSpc>
              <a:spcAft>
                <a:spcPts val="800"/>
              </a:spcAft>
            </a:pPr>
            <a:r>
              <a:rPr lang="en-GB" sz="2600" dirty="0">
                <a:solidFill>
                  <a:schemeClr val="bg1"/>
                </a:solidFill>
                <a:latin typeface="Arial Rounded MT Bold" panose="020F0704030504030204" pitchFamily="34" charset="77"/>
                <a:ea typeface="Calibri" panose="020F0502020204030204" pitchFamily="34" charset="0"/>
                <a:cs typeface="Times New Roman" panose="02020603050405020304" pitchFamily="18" charset="0"/>
              </a:rPr>
              <a:t>Write your persuasive writing in your green book. You may want to draw lines or stick lined paper in to make sure that your writing is neat.</a:t>
            </a:r>
          </a:p>
        </p:txBody>
      </p:sp>
    </p:spTree>
    <p:extLst>
      <p:ext uri="{BB962C8B-B14F-4D97-AF65-F5344CB8AC3E}">
        <p14:creationId xmlns:p14="http://schemas.microsoft.com/office/powerpoint/2010/main" val="475737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23047BCD-7194-E743-8048-32A3CF919286}"/>
              </a:ext>
            </a:extLst>
          </p:cNvPr>
          <p:cNvSpPr>
            <a:spLocks noGrp="1" noChangeArrowheads="1"/>
          </p:cNvSpPr>
          <p:nvPr>
            <p:ph type="title"/>
          </p:nvPr>
        </p:nvSpPr>
        <p:spPr>
          <a:xfrm>
            <a:off x="593271" y="222250"/>
            <a:ext cx="9350829" cy="1143000"/>
          </a:xfrm>
        </p:spPr>
        <p:txBody>
          <a:bodyPr/>
          <a:lstStyle/>
          <a:p>
            <a:pPr eaLnBrk="1" hangingPunct="1"/>
            <a:r>
              <a:rPr lang="en-GB" altLang="en-US" sz="3600" dirty="0">
                <a:solidFill>
                  <a:srgbClr val="00B0F0"/>
                </a:solidFill>
                <a:latin typeface="Arial Rounded MT Bold" panose="020F0704030504030204" pitchFamily="34" charset="77"/>
              </a:rPr>
              <a:t>Opener #1: Short story with a ‘This will all change if’ sentence</a:t>
            </a:r>
          </a:p>
        </p:txBody>
      </p:sp>
      <p:graphicFrame>
        <p:nvGraphicFramePr>
          <p:cNvPr id="38939" name="Group 27">
            <a:extLst>
              <a:ext uri="{FF2B5EF4-FFF2-40B4-BE49-F238E27FC236}">
                <a16:creationId xmlns:a16="http://schemas.microsoft.com/office/drawing/2014/main" id="{B37336A3-4759-2A47-A311-B5BAE1E91A28}"/>
              </a:ext>
            </a:extLst>
          </p:cNvPr>
          <p:cNvGraphicFramePr>
            <a:graphicFrameLocks noGrp="1"/>
          </p:cNvGraphicFramePr>
          <p:nvPr>
            <p:ph idx="1"/>
            <p:extLst>
              <p:ext uri="{D42A27DB-BD31-4B8C-83A1-F6EECF244321}">
                <p14:modId xmlns:p14="http://schemas.microsoft.com/office/powerpoint/2010/main" val="1718807709"/>
              </p:ext>
            </p:extLst>
          </p:nvPr>
        </p:nvGraphicFramePr>
        <p:xfrm>
          <a:off x="1981200" y="1600200"/>
          <a:ext cx="8229600" cy="5035550"/>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944928">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a:ln>
                            <a:noFill/>
                          </a:ln>
                          <a:solidFill>
                            <a:srgbClr val="0070C0"/>
                          </a:solidFill>
                          <a:effectLst/>
                          <a:latin typeface="Arial Rounded MT Bold" pitchFamily="34" charset="0"/>
                          <a:cs typeface="Arial" charset="0"/>
                        </a:rPr>
                        <a:t>Checklist (what is needed in this opener)</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dirty="0">
                          <a:ln>
                            <a:noFill/>
                          </a:ln>
                          <a:solidFill>
                            <a:srgbClr val="0070C0"/>
                          </a:solidFill>
                          <a:effectLst/>
                          <a:latin typeface="Arial Rounded MT Bold" pitchFamily="34" charset="0"/>
                          <a:cs typeface="Arial" charset="0"/>
                        </a:rPr>
                        <a:t>Example</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90622">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Char char="ü"/>
                        <a:tabLst/>
                      </a:pPr>
                      <a:r>
                        <a:rPr kumimoji="0" lang="en-GB" altLang="en-US" sz="2000" b="0" i="0" u="none" strike="noStrike" cap="none" normalizeH="0" baseline="0" dirty="0">
                          <a:ln>
                            <a:noFill/>
                          </a:ln>
                          <a:solidFill>
                            <a:srgbClr val="0070C0"/>
                          </a:solidFill>
                          <a:effectLst/>
                          <a:latin typeface="Arial Rounded MT Bold" pitchFamily="34" charset="0"/>
                          <a:cs typeface="Arial" charset="0"/>
                        </a:rPr>
                        <a:t>Use a proper noun (person)</a:t>
                      </a:r>
                    </a:p>
                    <a:p>
                      <a:pPr marL="0" marR="0" lvl="0" indent="0" algn="l" defTabSz="914400" rtl="0" eaLnBrk="1" fontAlgn="base" latinLnBrk="0" hangingPunct="1">
                        <a:lnSpc>
                          <a:spcPct val="100000"/>
                        </a:lnSpc>
                        <a:spcBef>
                          <a:spcPct val="20000"/>
                        </a:spcBef>
                        <a:spcAft>
                          <a:spcPct val="0"/>
                        </a:spcAft>
                        <a:buClrTx/>
                        <a:buSzTx/>
                        <a:buFont typeface="Wingdings" pitchFamily="2" charset="2"/>
                        <a:buChar char="ü"/>
                        <a:tabLst/>
                      </a:pPr>
                      <a:r>
                        <a:rPr kumimoji="0" lang="en-GB" altLang="en-US" sz="2000" b="0" i="0" u="none" strike="noStrike" cap="none" normalizeH="0" baseline="0" dirty="0">
                          <a:ln>
                            <a:noFill/>
                          </a:ln>
                          <a:solidFill>
                            <a:srgbClr val="0070C0"/>
                          </a:solidFill>
                          <a:effectLst/>
                          <a:latin typeface="Arial Rounded MT Bold" pitchFamily="34" charset="0"/>
                          <a:cs typeface="Arial" charset="0"/>
                        </a:rPr>
                        <a:t>Paint a happy picture in the reader’s head </a:t>
                      </a:r>
                    </a:p>
                    <a:p>
                      <a:pPr marL="0" marR="0" lvl="0" indent="0" algn="l" defTabSz="914400" rtl="0" eaLnBrk="1" fontAlgn="base" latinLnBrk="0" hangingPunct="1">
                        <a:lnSpc>
                          <a:spcPct val="100000"/>
                        </a:lnSpc>
                        <a:spcBef>
                          <a:spcPct val="20000"/>
                        </a:spcBef>
                        <a:spcAft>
                          <a:spcPct val="0"/>
                        </a:spcAft>
                        <a:buClrTx/>
                        <a:buSzTx/>
                        <a:buFont typeface="Wingdings" pitchFamily="2" charset="2"/>
                        <a:buChar char="ü"/>
                        <a:tabLst/>
                      </a:pPr>
                      <a:r>
                        <a:rPr kumimoji="0" lang="en-GB" altLang="en-US" sz="2000" b="0" i="0" u="none" strike="noStrike" cap="none" normalizeH="0" baseline="0" dirty="0">
                          <a:ln>
                            <a:noFill/>
                          </a:ln>
                          <a:solidFill>
                            <a:srgbClr val="0070C0"/>
                          </a:solidFill>
                          <a:effectLst/>
                          <a:latin typeface="Arial Rounded MT Bold" pitchFamily="34" charset="0"/>
                          <a:cs typeface="Arial" charset="0"/>
                        </a:rPr>
                        <a:t>Make this ‘picture’ (story) list-like using  ;  if you know how (if not use full stops)</a:t>
                      </a:r>
                    </a:p>
                    <a:p>
                      <a:pPr marL="0" marR="0" lvl="0" indent="0" algn="l" defTabSz="914400" rtl="0" eaLnBrk="1" fontAlgn="base" latinLnBrk="0" hangingPunct="1">
                        <a:lnSpc>
                          <a:spcPct val="100000"/>
                        </a:lnSpc>
                        <a:spcBef>
                          <a:spcPct val="20000"/>
                        </a:spcBef>
                        <a:spcAft>
                          <a:spcPct val="0"/>
                        </a:spcAft>
                        <a:buClrTx/>
                        <a:buSzTx/>
                        <a:buFont typeface="Wingdings" pitchFamily="2" charset="2"/>
                        <a:buChar char="ü"/>
                        <a:tabLst/>
                      </a:pPr>
                      <a:r>
                        <a:rPr kumimoji="0" lang="en-GB" altLang="en-US" sz="2000" b="0" i="0" u="none" strike="noStrike" cap="none" normalizeH="0" baseline="0" dirty="0">
                          <a:ln>
                            <a:noFill/>
                          </a:ln>
                          <a:solidFill>
                            <a:srgbClr val="0070C0"/>
                          </a:solidFill>
                          <a:effectLst/>
                          <a:latin typeface="Arial Rounded MT Bold" pitchFamily="34" charset="0"/>
                          <a:cs typeface="Arial" charset="0"/>
                        </a:rPr>
                        <a:t>Start your second paragraph with ‘This will all change if…’</a:t>
                      </a:r>
                    </a:p>
                    <a:p>
                      <a:pPr marL="0" marR="0" lvl="0" indent="0" algn="l" defTabSz="914400" rtl="0" eaLnBrk="1" fontAlgn="base" latinLnBrk="0" hangingPunct="1">
                        <a:lnSpc>
                          <a:spcPct val="100000"/>
                        </a:lnSpc>
                        <a:spcBef>
                          <a:spcPct val="20000"/>
                        </a:spcBef>
                        <a:spcAft>
                          <a:spcPct val="0"/>
                        </a:spcAft>
                        <a:buClrTx/>
                        <a:buSzTx/>
                        <a:buFont typeface="Wingdings" pitchFamily="2" charset="2"/>
                        <a:buChar char="ü"/>
                        <a:tabLst/>
                      </a:pPr>
                      <a:r>
                        <a:rPr kumimoji="0" lang="en-GB" altLang="en-US" sz="2000" b="0" i="0" u="none" strike="noStrike" cap="none" normalizeH="0" baseline="0" dirty="0">
                          <a:ln>
                            <a:noFill/>
                          </a:ln>
                          <a:solidFill>
                            <a:srgbClr val="0070C0"/>
                          </a:solidFill>
                          <a:effectLst/>
                          <a:latin typeface="Arial Rounded MT Bold" pitchFamily="34" charset="0"/>
                          <a:cs typeface="Arial" charset="0"/>
                        </a:rPr>
                        <a:t>End your second paragraph with what you’re going to argue</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600" b="0" i="0" u="none" strike="noStrike" cap="none" normalizeH="0" baseline="0" dirty="0">
                          <a:ln>
                            <a:noFill/>
                          </a:ln>
                          <a:solidFill>
                            <a:srgbClr val="0070C0"/>
                          </a:solidFill>
                          <a:effectLst/>
                          <a:latin typeface="Arial Rounded MT Bold" pitchFamily="34" charset="0"/>
                          <a:cs typeface="Arial" charset="0"/>
                        </a:rPr>
                        <a:t>Tim is a carefree boy. He sometimes runs all the way to school without stopping even once! He doesn’t have to worry about cars racing by; he doesn’t have to worry about speeding lorries; he doesn’t have to worry about huge, heavy trucks. This is because Tim doesn’t have to worry about crossing a busy road on his way to school.</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600" b="0" i="0" u="none" strike="noStrike" cap="none" normalizeH="0" baseline="0" dirty="0">
                        <a:ln>
                          <a:noFill/>
                        </a:ln>
                        <a:solidFill>
                          <a:srgbClr val="0070C0"/>
                        </a:solidFill>
                        <a:effectLst/>
                        <a:latin typeface="Arial Rounded MT Bold" pitchFamily="34"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600" b="0" i="0" u="none" strike="noStrike" cap="none" normalizeH="0" baseline="0" dirty="0">
                          <a:ln>
                            <a:noFill/>
                          </a:ln>
                          <a:solidFill>
                            <a:srgbClr val="0070C0"/>
                          </a:solidFill>
                          <a:effectLst/>
                          <a:latin typeface="Arial Rounded MT Bold" pitchFamily="34" charset="0"/>
                          <a:cs typeface="Arial" charset="0"/>
                        </a:rPr>
                        <a:t>This will all change if the proposed road, directly in front of our school, is built. In this essay I will explain exactly why Tim should remain carefree and exactly why the road should NOT be constructed. </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33977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D0E85BB5-6127-0B42-B995-8C8FA8E9E5B0}"/>
              </a:ext>
            </a:extLst>
          </p:cNvPr>
          <p:cNvSpPr>
            <a:spLocks noGrp="1" noChangeArrowheads="1"/>
          </p:cNvSpPr>
          <p:nvPr>
            <p:ph type="title"/>
          </p:nvPr>
        </p:nvSpPr>
        <p:spPr/>
        <p:txBody>
          <a:bodyPr/>
          <a:lstStyle/>
          <a:p>
            <a:pPr eaLnBrk="1" hangingPunct="1"/>
            <a:r>
              <a:rPr lang="en-GB" altLang="en-US" sz="3600" dirty="0">
                <a:solidFill>
                  <a:srgbClr val="00B0F0"/>
                </a:solidFill>
                <a:latin typeface="Arial Rounded MT Bold" panose="020F0704030504030204" pitchFamily="34" charset="77"/>
              </a:rPr>
              <a:t>Opener #2: Worried about…you should be!</a:t>
            </a:r>
          </a:p>
        </p:txBody>
      </p:sp>
      <p:graphicFrame>
        <p:nvGraphicFramePr>
          <p:cNvPr id="42002" name="Group 18">
            <a:extLst>
              <a:ext uri="{FF2B5EF4-FFF2-40B4-BE49-F238E27FC236}">
                <a16:creationId xmlns:a16="http://schemas.microsoft.com/office/drawing/2014/main" id="{14739E33-C37D-514F-9B2C-6B8DA9061D91}"/>
              </a:ext>
            </a:extLst>
          </p:cNvPr>
          <p:cNvGraphicFramePr>
            <a:graphicFrameLocks noGrp="1"/>
          </p:cNvGraphicFramePr>
          <p:nvPr>
            <p:ph idx="1"/>
            <p:extLst>
              <p:ext uri="{D42A27DB-BD31-4B8C-83A1-F6EECF244321}">
                <p14:modId xmlns:p14="http://schemas.microsoft.com/office/powerpoint/2010/main" val="3253210529"/>
              </p:ext>
            </p:extLst>
          </p:nvPr>
        </p:nvGraphicFramePr>
        <p:xfrm>
          <a:off x="1981200" y="1600200"/>
          <a:ext cx="8229600" cy="4924480"/>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944819">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dirty="0">
                          <a:ln>
                            <a:noFill/>
                          </a:ln>
                          <a:solidFill>
                            <a:srgbClr val="0070C0"/>
                          </a:solidFill>
                          <a:effectLst/>
                          <a:latin typeface="Arial Rounded MT Bold" pitchFamily="34" charset="0"/>
                          <a:cs typeface="Arial" charset="0"/>
                        </a:rPr>
                        <a:t>Checklist (what is needed in this opener)</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a:ln>
                            <a:noFill/>
                          </a:ln>
                          <a:solidFill>
                            <a:srgbClr val="0070C0"/>
                          </a:solidFill>
                          <a:effectLst/>
                          <a:latin typeface="Arial Rounded MT Bold" pitchFamily="34" charset="0"/>
                          <a:cs typeface="Arial" charset="0"/>
                        </a:rPr>
                        <a:t>Example</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79606">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Char char="ü"/>
                        <a:tabLst/>
                      </a:pPr>
                      <a:r>
                        <a:rPr kumimoji="0" lang="en-GB" altLang="en-US" sz="2400" b="0" i="0" u="none" strike="noStrike" cap="none" normalizeH="0" baseline="0">
                          <a:ln>
                            <a:noFill/>
                          </a:ln>
                          <a:solidFill>
                            <a:srgbClr val="0070C0"/>
                          </a:solidFill>
                          <a:effectLst/>
                          <a:latin typeface="Arial Rounded MT Bold" pitchFamily="34" charset="0"/>
                          <a:cs typeface="Arial" charset="0"/>
                        </a:rPr>
                        <a:t>This opener is all about making the reader fearful or worried</a:t>
                      </a:r>
                    </a:p>
                    <a:p>
                      <a:pPr marL="0" marR="0" lvl="0" indent="0" algn="l" defTabSz="914400" rtl="0" eaLnBrk="1" fontAlgn="base" latinLnBrk="0" hangingPunct="1">
                        <a:lnSpc>
                          <a:spcPct val="100000"/>
                        </a:lnSpc>
                        <a:spcBef>
                          <a:spcPct val="20000"/>
                        </a:spcBef>
                        <a:spcAft>
                          <a:spcPct val="0"/>
                        </a:spcAft>
                        <a:buClrTx/>
                        <a:buSzTx/>
                        <a:buFont typeface="Wingdings" pitchFamily="2" charset="2"/>
                        <a:buChar char="ü"/>
                        <a:tabLst/>
                      </a:pPr>
                      <a:r>
                        <a:rPr kumimoji="0" lang="en-GB" altLang="en-US" sz="2400" b="0" i="0" u="none" strike="noStrike" cap="none" normalizeH="0" baseline="0">
                          <a:ln>
                            <a:noFill/>
                          </a:ln>
                          <a:solidFill>
                            <a:srgbClr val="0070C0"/>
                          </a:solidFill>
                          <a:effectLst/>
                          <a:latin typeface="Arial Rounded MT Bold" pitchFamily="34" charset="0"/>
                          <a:cs typeface="Arial" charset="0"/>
                        </a:rPr>
                        <a:t>Start with a question </a:t>
                      </a:r>
                      <a:r>
                        <a:rPr kumimoji="0" lang="en-GB" altLang="en-US" sz="2400" b="0" i="1" u="none" strike="noStrike" cap="none" normalizeH="0" baseline="0">
                          <a:ln>
                            <a:noFill/>
                          </a:ln>
                          <a:solidFill>
                            <a:srgbClr val="0070C0"/>
                          </a:solidFill>
                          <a:effectLst/>
                          <a:latin typeface="Arial Rounded MT Bold" pitchFamily="34" charset="0"/>
                          <a:cs typeface="Arial" charset="0"/>
                        </a:rPr>
                        <a:t>Worried about…?</a:t>
                      </a:r>
                      <a:r>
                        <a:rPr kumimoji="0" lang="en-GB" altLang="en-US" sz="2400" b="0" i="0" u="none" strike="noStrike" cap="none" normalizeH="0" baseline="0">
                          <a:ln>
                            <a:noFill/>
                          </a:ln>
                          <a:solidFill>
                            <a:srgbClr val="0070C0"/>
                          </a:solidFill>
                          <a:effectLst/>
                          <a:latin typeface="Arial Rounded MT Bold" pitchFamily="34" charset="0"/>
                          <a:cs typeface="Arial" charset="0"/>
                        </a:rPr>
                        <a:t> </a:t>
                      </a:r>
                    </a:p>
                    <a:p>
                      <a:pPr marL="0" marR="0" lvl="0" indent="0" algn="l" defTabSz="914400" rtl="0" eaLnBrk="1" fontAlgn="base" latinLnBrk="0" hangingPunct="1">
                        <a:lnSpc>
                          <a:spcPct val="100000"/>
                        </a:lnSpc>
                        <a:spcBef>
                          <a:spcPct val="20000"/>
                        </a:spcBef>
                        <a:spcAft>
                          <a:spcPct val="0"/>
                        </a:spcAft>
                        <a:buClrTx/>
                        <a:buSzTx/>
                        <a:buFont typeface="Wingdings" pitchFamily="2" charset="2"/>
                        <a:buChar char="ü"/>
                        <a:tabLst/>
                      </a:pPr>
                      <a:r>
                        <a:rPr kumimoji="0" lang="en-GB" altLang="en-US" sz="2400" b="0" i="0" u="none" strike="noStrike" cap="none" normalizeH="0" baseline="0">
                          <a:ln>
                            <a:noFill/>
                          </a:ln>
                          <a:solidFill>
                            <a:srgbClr val="0070C0"/>
                          </a:solidFill>
                          <a:effectLst/>
                          <a:latin typeface="Arial Rounded MT Bold" pitchFamily="34" charset="0"/>
                          <a:cs typeface="Arial" charset="0"/>
                        </a:rPr>
                        <a:t>Then tell them </a:t>
                      </a:r>
                      <a:r>
                        <a:rPr kumimoji="0" lang="en-GB" altLang="en-US" sz="2400" b="0" i="1" u="none" strike="noStrike" cap="none" normalizeH="0" baseline="0">
                          <a:ln>
                            <a:noFill/>
                          </a:ln>
                          <a:solidFill>
                            <a:srgbClr val="0070C0"/>
                          </a:solidFill>
                          <a:effectLst/>
                          <a:latin typeface="Arial Rounded MT Bold" pitchFamily="34" charset="0"/>
                          <a:cs typeface="Arial" charset="0"/>
                        </a:rPr>
                        <a:t>You should be!</a:t>
                      </a:r>
                    </a:p>
                    <a:p>
                      <a:pPr marL="0" marR="0" lvl="0" indent="0" algn="l" defTabSz="914400" rtl="0" eaLnBrk="1" fontAlgn="base" latinLnBrk="0" hangingPunct="1">
                        <a:lnSpc>
                          <a:spcPct val="100000"/>
                        </a:lnSpc>
                        <a:spcBef>
                          <a:spcPct val="20000"/>
                        </a:spcBef>
                        <a:spcAft>
                          <a:spcPct val="0"/>
                        </a:spcAft>
                        <a:buClrTx/>
                        <a:buSzTx/>
                        <a:buFont typeface="Wingdings" pitchFamily="2" charset="2"/>
                        <a:buChar char="ü"/>
                        <a:tabLst/>
                      </a:pPr>
                      <a:r>
                        <a:rPr kumimoji="0" lang="en-GB" altLang="en-US" sz="2400" b="0" i="0" u="none" strike="noStrike" cap="none" normalizeH="0" baseline="0">
                          <a:ln>
                            <a:noFill/>
                          </a:ln>
                          <a:solidFill>
                            <a:srgbClr val="0070C0"/>
                          </a:solidFill>
                          <a:effectLst/>
                          <a:latin typeface="Arial Rounded MT Bold" pitchFamily="34" charset="0"/>
                          <a:cs typeface="Arial" charset="0"/>
                        </a:rPr>
                        <a:t>Make your point quickly at the start, </a:t>
                      </a:r>
                      <a:r>
                        <a:rPr kumimoji="0" lang="en-GB" altLang="en-US" sz="2400" b="0" i="1" u="none" strike="noStrike" cap="none" normalizeH="0" baseline="0">
                          <a:ln>
                            <a:noFill/>
                          </a:ln>
                          <a:solidFill>
                            <a:srgbClr val="0070C0"/>
                          </a:solidFill>
                          <a:effectLst/>
                          <a:latin typeface="Arial Rounded MT Bold" pitchFamily="34" charset="0"/>
                          <a:cs typeface="Arial" charset="0"/>
                        </a:rPr>
                        <a:t>In this essay I’ll…</a:t>
                      </a:r>
                      <a:endParaRPr kumimoji="0" lang="en-GB" altLang="en-US" sz="2400" b="0" i="0" u="none" strike="noStrike" cap="none" normalizeH="0" baseline="0">
                        <a:ln>
                          <a:noFill/>
                        </a:ln>
                        <a:solidFill>
                          <a:srgbClr val="0070C0"/>
                        </a:solidFill>
                        <a:effectLst/>
                        <a:latin typeface="Arial Rounded MT Bold" pitchFamily="34" charset="0"/>
                        <a:cs typeface="Arial"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dirty="0">
                          <a:ln>
                            <a:noFill/>
                          </a:ln>
                          <a:solidFill>
                            <a:srgbClr val="0070C0"/>
                          </a:solidFill>
                          <a:effectLst/>
                          <a:latin typeface="Arial Rounded MT Bold" pitchFamily="34" charset="0"/>
                          <a:cs typeface="Arial" charset="0"/>
                        </a:rPr>
                        <a:t>Worried about obesity in the UK? You should be! In this essay I’ll persuade you why being overweight is the biggest threat that the UK is currently facing. </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58372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9E0F9493-A033-6D4A-8C38-E26FEF4F0944}"/>
              </a:ext>
            </a:extLst>
          </p:cNvPr>
          <p:cNvSpPr>
            <a:spLocks noGrp="1" noChangeArrowheads="1"/>
          </p:cNvSpPr>
          <p:nvPr>
            <p:ph type="title"/>
          </p:nvPr>
        </p:nvSpPr>
        <p:spPr>
          <a:xfrm>
            <a:off x="1524000" y="274638"/>
            <a:ext cx="9144000" cy="1143000"/>
          </a:xfrm>
        </p:spPr>
        <p:txBody>
          <a:bodyPr/>
          <a:lstStyle/>
          <a:p>
            <a:pPr eaLnBrk="1" hangingPunct="1"/>
            <a:r>
              <a:rPr lang="en-GB" altLang="en-US" sz="4000" dirty="0">
                <a:solidFill>
                  <a:srgbClr val="00B0F0"/>
                </a:solidFill>
                <a:latin typeface="Arial Rounded MT Bold" panose="020F0704030504030204" pitchFamily="34" charset="77"/>
              </a:rPr>
              <a:t>Opener #3: They say x3. We say x1</a:t>
            </a:r>
          </a:p>
        </p:txBody>
      </p:sp>
      <p:graphicFrame>
        <p:nvGraphicFramePr>
          <p:cNvPr id="45079" name="Group 23">
            <a:extLst>
              <a:ext uri="{FF2B5EF4-FFF2-40B4-BE49-F238E27FC236}">
                <a16:creationId xmlns:a16="http://schemas.microsoft.com/office/drawing/2014/main" id="{FC98F2B2-1EC2-1A4E-AB56-6FE3BAD27D98}"/>
              </a:ext>
            </a:extLst>
          </p:cNvPr>
          <p:cNvGraphicFramePr>
            <a:graphicFrameLocks noGrp="1"/>
          </p:cNvGraphicFramePr>
          <p:nvPr>
            <p:ph idx="1"/>
            <p:extLst>
              <p:ext uri="{D42A27DB-BD31-4B8C-83A1-F6EECF244321}">
                <p14:modId xmlns:p14="http://schemas.microsoft.com/office/powerpoint/2010/main" val="4185721205"/>
              </p:ext>
            </p:extLst>
          </p:nvPr>
        </p:nvGraphicFramePr>
        <p:xfrm>
          <a:off x="1981200" y="1600201"/>
          <a:ext cx="8229600" cy="5032375"/>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944904">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dirty="0">
                          <a:ln>
                            <a:noFill/>
                          </a:ln>
                          <a:solidFill>
                            <a:srgbClr val="0070C0"/>
                          </a:solidFill>
                          <a:effectLst/>
                          <a:latin typeface="Arial Rounded MT Bold" pitchFamily="34" charset="0"/>
                          <a:cs typeface="Arial" charset="0"/>
                        </a:rPr>
                        <a:t>Checklist (what is needed in this opener)</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a:ln>
                            <a:noFill/>
                          </a:ln>
                          <a:solidFill>
                            <a:srgbClr val="0070C0"/>
                          </a:solidFill>
                          <a:effectLst/>
                          <a:latin typeface="Arial Rounded MT Bold" pitchFamily="34" charset="0"/>
                          <a:cs typeface="Arial" charset="0"/>
                        </a:rPr>
                        <a:t>Example</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87471">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Char char="ü"/>
                        <a:tabLst/>
                      </a:pPr>
                      <a:r>
                        <a:rPr kumimoji="0" lang="en-GB" altLang="en-US" sz="2300" b="0" i="0" u="none" strike="noStrike" cap="none" normalizeH="0" baseline="0">
                          <a:ln>
                            <a:noFill/>
                          </a:ln>
                          <a:solidFill>
                            <a:srgbClr val="0070C0"/>
                          </a:solidFill>
                          <a:effectLst/>
                          <a:latin typeface="Arial Rounded MT Bold" pitchFamily="34" charset="0"/>
                          <a:cs typeface="Arial" charset="0"/>
                        </a:rPr>
                        <a:t>Use ‘they’ and ‘we’ to encourage the reader to take your side</a:t>
                      </a:r>
                    </a:p>
                    <a:p>
                      <a:pPr marL="0" marR="0" lvl="0" indent="0" algn="l" defTabSz="914400" rtl="0" eaLnBrk="1" fontAlgn="base" latinLnBrk="0" hangingPunct="1">
                        <a:lnSpc>
                          <a:spcPct val="100000"/>
                        </a:lnSpc>
                        <a:spcBef>
                          <a:spcPct val="20000"/>
                        </a:spcBef>
                        <a:spcAft>
                          <a:spcPct val="0"/>
                        </a:spcAft>
                        <a:buClrTx/>
                        <a:buSzTx/>
                        <a:buFont typeface="Wingdings" pitchFamily="2" charset="2"/>
                        <a:buChar char="ü"/>
                        <a:tabLst/>
                      </a:pPr>
                      <a:r>
                        <a:rPr kumimoji="0" lang="en-GB" altLang="en-US" sz="2300" b="0" i="0" u="none" strike="noStrike" cap="none" normalizeH="0" baseline="0">
                          <a:ln>
                            <a:noFill/>
                          </a:ln>
                          <a:solidFill>
                            <a:srgbClr val="0070C0"/>
                          </a:solidFill>
                          <a:effectLst/>
                          <a:latin typeface="Arial Rounded MT Bold" pitchFamily="34" charset="0"/>
                          <a:cs typeface="Arial" charset="0"/>
                        </a:rPr>
                        <a:t>The sentences are repetitive; this encourages reader to take your side and adds drama</a:t>
                      </a:r>
                    </a:p>
                    <a:p>
                      <a:pPr marL="0" marR="0" lvl="0" indent="0" algn="l" defTabSz="914400" rtl="0" eaLnBrk="1" fontAlgn="base" latinLnBrk="0" hangingPunct="1">
                        <a:lnSpc>
                          <a:spcPct val="100000"/>
                        </a:lnSpc>
                        <a:spcBef>
                          <a:spcPct val="20000"/>
                        </a:spcBef>
                        <a:spcAft>
                          <a:spcPct val="0"/>
                        </a:spcAft>
                        <a:buClrTx/>
                        <a:buSzTx/>
                        <a:buFont typeface="Wingdings" pitchFamily="2" charset="2"/>
                        <a:buChar char="ü"/>
                        <a:tabLst/>
                      </a:pPr>
                      <a:r>
                        <a:rPr kumimoji="0" lang="en-GB" altLang="en-US" sz="2300" b="0" i="0" u="none" strike="noStrike" cap="none" normalizeH="0" baseline="0">
                          <a:ln>
                            <a:noFill/>
                          </a:ln>
                          <a:solidFill>
                            <a:srgbClr val="0070C0"/>
                          </a:solidFill>
                          <a:effectLst/>
                          <a:latin typeface="Arial Rounded MT Bold" pitchFamily="34" charset="0"/>
                          <a:cs typeface="Arial" charset="0"/>
                        </a:rPr>
                        <a:t>Use a powerful verb in the second paragraph- </a:t>
                      </a:r>
                      <a:r>
                        <a:rPr kumimoji="0" lang="en-GB" altLang="en-US" sz="2300" b="0" i="1" u="none" strike="noStrike" cap="none" normalizeH="0" baseline="0">
                          <a:ln>
                            <a:noFill/>
                          </a:ln>
                          <a:solidFill>
                            <a:srgbClr val="0070C0"/>
                          </a:solidFill>
                          <a:effectLst/>
                          <a:latin typeface="Arial Rounded MT Bold" pitchFamily="34" charset="0"/>
                          <a:cs typeface="Arial" charset="0"/>
                        </a:rPr>
                        <a:t>convince, persuade, prove, show, demonstrate </a:t>
                      </a:r>
                      <a:endParaRPr kumimoji="0" lang="en-GB" altLang="en-US" sz="2300" b="0" i="0" u="none" strike="noStrike" cap="none" normalizeH="0" baseline="0">
                        <a:ln>
                          <a:noFill/>
                        </a:ln>
                        <a:solidFill>
                          <a:srgbClr val="0070C0"/>
                        </a:solidFill>
                        <a:effectLst/>
                        <a:latin typeface="Arial Rounded MT Bold" pitchFamily="34" charset="0"/>
                        <a:cs typeface="Arial" charset="0"/>
                      </a:endParaRP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500" b="0" i="0" u="none" strike="noStrike" cap="none" normalizeH="0" baseline="0" dirty="0">
                          <a:ln>
                            <a:noFill/>
                          </a:ln>
                          <a:solidFill>
                            <a:srgbClr val="0070C0"/>
                          </a:solidFill>
                          <a:effectLst/>
                          <a:latin typeface="Arial Rounded MT Bold" pitchFamily="34" charset="0"/>
                          <a:cs typeface="Arial" charset="0"/>
                        </a:rPr>
                        <a:t>They say it’s ok to eat sweets. They say it’s ok not to exercise. They say it’s ok to watch television all day.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500" b="0" i="0" u="none" strike="noStrike" cap="none" normalizeH="0" baseline="0" dirty="0">
                        <a:ln>
                          <a:noFill/>
                        </a:ln>
                        <a:solidFill>
                          <a:srgbClr val="0070C0"/>
                        </a:solidFill>
                        <a:effectLst/>
                        <a:latin typeface="Arial Rounded MT Bold" pitchFamily="34"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500" b="0" i="0" u="none" strike="noStrike" cap="none" normalizeH="0" baseline="0" dirty="0">
                          <a:ln>
                            <a:noFill/>
                          </a:ln>
                          <a:solidFill>
                            <a:srgbClr val="0070C0"/>
                          </a:solidFill>
                          <a:effectLst/>
                          <a:latin typeface="Arial Rounded MT Bold" pitchFamily="34" charset="0"/>
                          <a:cs typeface="Arial" charset="0"/>
                        </a:rPr>
                        <a:t>We say that it’s not ok and in this essay we’ll convince them that it’s not ok. </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13467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701CE52A-93DD-6B4A-A92D-8E839944AC55}"/>
              </a:ext>
            </a:extLst>
          </p:cNvPr>
          <p:cNvSpPr>
            <a:spLocks noGrp="1" noChangeArrowheads="1"/>
          </p:cNvSpPr>
          <p:nvPr>
            <p:ph type="title"/>
          </p:nvPr>
        </p:nvSpPr>
        <p:spPr>
          <a:xfrm>
            <a:off x="1524000" y="274638"/>
            <a:ext cx="9144000" cy="1143000"/>
          </a:xfrm>
        </p:spPr>
        <p:txBody>
          <a:bodyPr/>
          <a:lstStyle/>
          <a:p>
            <a:pPr eaLnBrk="1" hangingPunct="1"/>
            <a:r>
              <a:rPr lang="en-GB" altLang="en-US" sz="4000" dirty="0">
                <a:solidFill>
                  <a:srgbClr val="00B0F0"/>
                </a:solidFill>
                <a:latin typeface="Arial Rounded MT Bold" panose="020F0704030504030204" pitchFamily="34" charset="77"/>
              </a:rPr>
              <a:t>Closing #1: Urgent action needed</a:t>
            </a:r>
          </a:p>
        </p:txBody>
      </p:sp>
      <p:graphicFrame>
        <p:nvGraphicFramePr>
          <p:cNvPr id="51214" name="Group 14">
            <a:extLst>
              <a:ext uri="{FF2B5EF4-FFF2-40B4-BE49-F238E27FC236}">
                <a16:creationId xmlns:a16="http://schemas.microsoft.com/office/drawing/2014/main" id="{CD5B2B96-14A0-9D4F-BC8B-C59ACD53353B}"/>
              </a:ext>
            </a:extLst>
          </p:cNvPr>
          <p:cNvGraphicFramePr>
            <a:graphicFrameLocks noGrp="1"/>
          </p:cNvGraphicFramePr>
          <p:nvPr>
            <p:ph idx="1"/>
            <p:extLst>
              <p:ext uri="{D42A27DB-BD31-4B8C-83A1-F6EECF244321}">
                <p14:modId xmlns:p14="http://schemas.microsoft.com/office/powerpoint/2010/main" val="2657460117"/>
              </p:ext>
            </p:extLst>
          </p:nvPr>
        </p:nvGraphicFramePr>
        <p:xfrm>
          <a:off x="1981200" y="1600200"/>
          <a:ext cx="8229600" cy="4924480"/>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944819">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a:ln>
                            <a:noFill/>
                          </a:ln>
                          <a:solidFill>
                            <a:srgbClr val="0070C0"/>
                          </a:solidFill>
                          <a:effectLst/>
                          <a:latin typeface="Arial Rounded MT Bold" pitchFamily="34" charset="0"/>
                          <a:cs typeface="Arial" charset="0"/>
                        </a:rPr>
                        <a:t>Checklist (what is needed in this opener)</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a:ln>
                            <a:noFill/>
                          </a:ln>
                          <a:solidFill>
                            <a:srgbClr val="0070C0"/>
                          </a:solidFill>
                          <a:effectLst/>
                          <a:latin typeface="Arial Rounded MT Bold" pitchFamily="34" charset="0"/>
                          <a:cs typeface="Arial" charset="0"/>
                        </a:rPr>
                        <a:t>Example</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79606">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Char char="ü"/>
                        <a:tabLst/>
                      </a:pPr>
                      <a:r>
                        <a:rPr kumimoji="0" lang="en-GB" altLang="en-US" sz="2400" b="0" i="0" u="none" strike="noStrike" cap="none" normalizeH="0" baseline="0" dirty="0">
                          <a:ln>
                            <a:noFill/>
                          </a:ln>
                          <a:solidFill>
                            <a:srgbClr val="0070C0"/>
                          </a:solidFill>
                          <a:effectLst/>
                          <a:latin typeface="Arial Rounded MT Bold" pitchFamily="34" charset="0"/>
                          <a:cs typeface="Arial" charset="0"/>
                        </a:rPr>
                        <a:t>This ending is all about calling your reader into action (doing something)</a:t>
                      </a:r>
                    </a:p>
                    <a:p>
                      <a:pPr marL="0" marR="0" lvl="0" indent="0" algn="l" defTabSz="914400" rtl="0" eaLnBrk="1" fontAlgn="base" latinLnBrk="0" hangingPunct="1">
                        <a:lnSpc>
                          <a:spcPct val="100000"/>
                        </a:lnSpc>
                        <a:spcBef>
                          <a:spcPct val="20000"/>
                        </a:spcBef>
                        <a:spcAft>
                          <a:spcPct val="0"/>
                        </a:spcAft>
                        <a:buClrTx/>
                        <a:buSzTx/>
                        <a:buFont typeface="Wingdings" pitchFamily="2" charset="2"/>
                        <a:buChar char="ü"/>
                        <a:tabLst/>
                      </a:pPr>
                      <a:r>
                        <a:rPr kumimoji="0" lang="en-GB" altLang="en-US" sz="2400" b="0" i="0" u="none" strike="noStrike" cap="none" normalizeH="0" baseline="0" dirty="0">
                          <a:ln>
                            <a:noFill/>
                          </a:ln>
                          <a:solidFill>
                            <a:srgbClr val="0070C0"/>
                          </a:solidFill>
                          <a:effectLst/>
                          <a:latin typeface="Arial Rounded MT Bold" pitchFamily="34" charset="0"/>
                          <a:cs typeface="Arial" charset="0"/>
                        </a:rPr>
                        <a:t>You need to make your reader get up and act</a:t>
                      </a:r>
                    </a:p>
                    <a:p>
                      <a:pPr marL="0" marR="0" lvl="0" indent="0" algn="l" defTabSz="914400" rtl="0" eaLnBrk="1" fontAlgn="base" latinLnBrk="0" hangingPunct="1">
                        <a:lnSpc>
                          <a:spcPct val="100000"/>
                        </a:lnSpc>
                        <a:spcBef>
                          <a:spcPct val="20000"/>
                        </a:spcBef>
                        <a:spcAft>
                          <a:spcPct val="0"/>
                        </a:spcAft>
                        <a:buClrTx/>
                        <a:buSzTx/>
                        <a:buFont typeface="Wingdings" pitchFamily="2" charset="2"/>
                        <a:buChar char="ü"/>
                        <a:tabLst/>
                      </a:pPr>
                      <a:r>
                        <a:rPr kumimoji="0" lang="en-GB" altLang="en-US" sz="2400" b="0" i="0" u="none" strike="noStrike" cap="none" normalizeH="0" baseline="0" dirty="0">
                          <a:ln>
                            <a:noFill/>
                          </a:ln>
                          <a:solidFill>
                            <a:srgbClr val="0070C0"/>
                          </a:solidFill>
                          <a:effectLst/>
                          <a:latin typeface="Arial Rounded MT Bold" pitchFamily="34" charset="0"/>
                          <a:cs typeface="Arial" charset="0"/>
                        </a:rPr>
                        <a:t>Use verbs like: </a:t>
                      </a:r>
                      <a:r>
                        <a:rPr kumimoji="0" lang="en-GB" altLang="en-US" sz="2400" b="0" i="1" u="none" strike="noStrike" cap="none" normalizeH="0" baseline="0" dirty="0">
                          <a:ln>
                            <a:noFill/>
                          </a:ln>
                          <a:solidFill>
                            <a:srgbClr val="0070C0"/>
                          </a:solidFill>
                          <a:effectLst/>
                          <a:latin typeface="Arial Rounded MT Bold" pitchFamily="34" charset="0"/>
                          <a:cs typeface="Arial" charset="0"/>
                        </a:rPr>
                        <a:t>wait, act, hurry, walk, run</a:t>
                      </a:r>
                    </a:p>
                    <a:p>
                      <a:pPr marL="0" marR="0" lvl="0" indent="0" algn="l" defTabSz="914400" rtl="0" eaLnBrk="1" fontAlgn="base" latinLnBrk="0" hangingPunct="1">
                        <a:lnSpc>
                          <a:spcPct val="100000"/>
                        </a:lnSpc>
                        <a:spcBef>
                          <a:spcPct val="20000"/>
                        </a:spcBef>
                        <a:spcAft>
                          <a:spcPct val="0"/>
                        </a:spcAft>
                        <a:buClrTx/>
                        <a:buSzTx/>
                        <a:buFont typeface="Wingdings" pitchFamily="2" charset="2"/>
                        <a:buChar char="ü"/>
                        <a:tabLst/>
                      </a:pPr>
                      <a:r>
                        <a:rPr kumimoji="0" lang="en-GB" altLang="en-US" sz="2400" b="0" i="0" u="none" strike="noStrike" cap="none" normalizeH="0" baseline="0" dirty="0">
                          <a:ln>
                            <a:noFill/>
                          </a:ln>
                          <a:solidFill>
                            <a:srgbClr val="0070C0"/>
                          </a:solidFill>
                          <a:effectLst/>
                          <a:latin typeface="Arial Rounded MT Bold" pitchFamily="34" charset="0"/>
                          <a:cs typeface="Arial" charset="0"/>
                        </a:rPr>
                        <a:t>Use phrases like: </a:t>
                      </a:r>
                      <a:r>
                        <a:rPr kumimoji="0" lang="en-GB" altLang="en-US" sz="2400" b="0" i="1" u="none" strike="noStrike" cap="none" normalizeH="0" baseline="0" dirty="0">
                          <a:ln>
                            <a:noFill/>
                          </a:ln>
                          <a:solidFill>
                            <a:srgbClr val="0070C0"/>
                          </a:solidFill>
                          <a:effectLst/>
                          <a:latin typeface="Arial Rounded MT Bold" pitchFamily="34" charset="0"/>
                          <a:cs typeface="Arial" charset="0"/>
                        </a:rPr>
                        <a:t>time is running out; the clock is ticking</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dirty="0">
                          <a:ln>
                            <a:noFill/>
                          </a:ln>
                          <a:solidFill>
                            <a:srgbClr val="0070C0"/>
                          </a:solidFill>
                          <a:effectLst/>
                          <a:latin typeface="Arial Rounded MT Bold" pitchFamily="34" charset="0"/>
                          <a:cs typeface="Arial" charset="0"/>
                        </a:rPr>
                        <a:t>Time is running out. The clock is ticking. We haven’t got much longer. Can you really walk away and do nothing?</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51134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22351627-429C-5E4E-894F-0614AC2037D4}"/>
              </a:ext>
            </a:extLst>
          </p:cNvPr>
          <p:cNvSpPr>
            <a:spLocks noGrp="1" noChangeArrowheads="1"/>
          </p:cNvSpPr>
          <p:nvPr>
            <p:ph type="title"/>
          </p:nvPr>
        </p:nvSpPr>
        <p:spPr>
          <a:xfrm>
            <a:off x="1524000" y="274638"/>
            <a:ext cx="9144000" cy="1143000"/>
          </a:xfrm>
        </p:spPr>
        <p:txBody>
          <a:bodyPr/>
          <a:lstStyle/>
          <a:p>
            <a:pPr eaLnBrk="1" hangingPunct="1"/>
            <a:r>
              <a:rPr lang="en-GB" altLang="en-US" sz="4000" dirty="0">
                <a:solidFill>
                  <a:srgbClr val="00B0F0"/>
                </a:solidFill>
                <a:latin typeface="Arial Rounded MT Bold" panose="020F0704030504030204" pitchFamily="34" charset="77"/>
              </a:rPr>
              <a:t>Closing #2: Bullet point reiteration</a:t>
            </a:r>
          </a:p>
        </p:txBody>
      </p:sp>
      <p:graphicFrame>
        <p:nvGraphicFramePr>
          <p:cNvPr id="52238" name="Group 14">
            <a:extLst>
              <a:ext uri="{FF2B5EF4-FFF2-40B4-BE49-F238E27FC236}">
                <a16:creationId xmlns:a16="http://schemas.microsoft.com/office/drawing/2014/main" id="{76EF2A49-7334-7F49-B721-A52AA4AE1900}"/>
              </a:ext>
            </a:extLst>
          </p:cNvPr>
          <p:cNvGraphicFramePr>
            <a:graphicFrameLocks noGrp="1"/>
          </p:cNvGraphicFramePr>
          <p:nvPr>
            <p:ph idx="1"/>
            <p:extLst>
              <p:ext uri="{D42A27DB-BD31-4B8C-83A1-F6EECF244321}">
                <p14:modId xmlns:p14="http://schemas.microsoft.com/office/powerpoint/2010/main" val="1991359625"/>
              </p:ext>
            </p:extLst>
          </p:nvPr>
        </p:nvGraphicFramePr>
        <p:xfrm>
          <a:off x="1981200" y="1600200"/>
          <a:ext cx="8229600" cy="4924480"/>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944819">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a:ln>
                            <a:noFill/>
                          </a:ln>
                          <a:solidFill>
                            <a:srgbClr val="0070C0"/>
                          </a:solidFill>
                          <a:effectLst/>
                          <a:latin typeface="Arial Rounded MT Bold" pitchFamily="34" charset="0"/>
                          <a:cs typeface="Arial" charset="0"/>
                        </a:rPr>
                        <a:t>Checklist (what is needed in this opener)</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a:ln>
                            <a:noFill/>
                          </a:ln>
                          <a:solidFill>
                            <a:srgbClr val="0070C0"/>
                          </a:solidFill>
                          <a:effectLst/>
                          <a:latin typeface="Arial Rounded MT Bold" pitchFamily="34" charset="0"/>
                          <a:cs typeface="Arial" charset="0"/>
                        </a:rPr>
                        <a:t>Example</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79606">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Char char="ü"/>
                        <a:tabLst/>
                      </a:pPr>
                      <a:r>
                        <a:rPr kumimoji="0" lang="en-GB" altLang="en-US" sz="2800" b="0" i="0" u="none" strike="noStrike" cap="none" normalizeH="0" baseline="0" dirty="0">
                          <a:ln>
                            <a:noFill/>
                          </a:ln>
                          <a:solidFill>
                            <a:srgbClr val="0070C0"/>
                          </a:solidFill>
                          <a:effectLst/>
                          <a:latin typeface="Arial Rounded MT Bold" pitchFamily="34" charset="0"/>
                          <a:cs typeface="Arial" charset="0"/>
                        </a:rPr>
                        <a:t>Use bullet points</a:t>
                      </a:r>
                    </a:p>
                    <a:p>
                      <a:pPr marL="0" marR="0" lvl="0" indent="0" algn="l" defTabSz="914400" rtl="0" eaLnBrk="1" fontAlgn="base" latinLnBrk="0" hangingPunct="1">
                        <a:lnSpc>
                          <a:spcPct val="100000"/>
                        </a:lnSpc>
                        <a:spcBef>
                          <a:spcPct val="20000"/>
                        </a:spcBef>
                        <a:spcAft>
                          <a:spcPct val="0"/>
                        </a:spcAft>
                        <a:buClrTx/>
                        <a:buSzTx/>
                        <a:buFont typeface="Wingdings" pitchFamily="2" charset="2"/>
                        <a:buChar char="ü"/>
                        <a:tabLst/>
                      </a:pPr>
                      <a:r>
                        <a:rPr kumimoji="0" lang="en-GB" altLang="en-US" sz="2800" b="0" i="0" u="none" strike="noStrike" cap="none" normalizeH="0" baseline="0" dirty="0">
                          <a:ln>
                            <a:noFill/>
                          </a:ln>
                          <a:solidFill>
                            <a:srgbClr val="0070C0"/>
                          </a:solidFill>
                          <a:effectLst/>
                          <a:latin typeface="Arial Rounded MT Bold" pitchFamily="34" charset="0"/>
                          <a:cs typeface="Arial" charset="0"/>
                        </a:rPr>
                        <a:t>Keep it very short and snappy</a:t>
                      </a:r>
                    </a:p>
                    <a:p>
                      <a:pPr marL="0" marR="0" lvl="0" indent="0" algn="l" defTabSz="914400" rtl="0" eaLnBrk="1" fontAlgn="base" latinLnBrk="0" hangingPunct="1">
                        <a:lnSpc>
                          <a:spcPct val="100000"/>
                        </a:lnSpc>
                        <a:spcBef>
                          <a:spcPct val="20000"/>
                        </a:spcBef>
                        <a:spcAft>
                          <a:spcPct val="0"/>
                        </a:spcAft>
                        <a:buClrTx/>
                        <a:buSzTx/>
                        <a:buFont typeface="Wingdings" pitchFamily="2" charset="2"/>
                        <a:buChar char="ü"/>
                        <a:tabLst/>
                      </a:pPr>
                      <a:r>
                        <a:rPr kumimoji="0" lang="en-GB" altLang="en-US" sz="2800" b="0" i="0" u="none" strike="noStrike" cap="none" normalizeH="0" baseline="0" dirty="0">
                          <a:ln>
                            <a:noFill/>
                          </a:ln>
                          <a:solidFill>
                            <a:srgbClr val="0070C0"/>
                          </a:solidFill>
                          <a:effectLst/>
                          <a:latin typeface="Arial Rounded MT Bold" pitchFamily="34" charset="0"/>
                          <a:cs typeface="Arial" charset="0"/>
                        </a:rPr>
                        <a:t>Reiterate (repeat) the main points from your essay</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dirty="0">
                          <a:ln>
                            <a:noFill/>
                          </a:ln>
                          <a:solidFill>
                            <a:srgbClr val="0070C0"/>
                          </a:solidFill>
                          <a:effectLst/>
                          <a:latin typeface="Arial Rounded MT Bold" pitchFamily="34" charset="0"/>
                          <a:cs typeface="Arial" charset="0"/>
                        </a:rPr>
                        <a:t>To conclude, the airport runway should not be build because: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altLang="en-US" sz="2800" b="0" i="0" u="none" strike="noStrike" cap="none" normalizeH="0" baseline="0" dirty="0">
                          <a:ln>
                            <a:noFill/>
                          </a:ln>
                          <a:solidFill>
                            <a:srgbClr val="0070C0"/>
                          </a:solidFill>
                          <a:effectLst/>
                          <a:latin typeface="Arial Rounded MT Bold" pitchFamily="34" charset="0"/>
                          <a:cs typeface="Arial" charset="0"/>
                        </a:rPr>
                        <a:t>It would be very noisy</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altLang="en-US" sz="2800" b="0" i="0" u="none" strike="noStrike" cap="none" normalizeH="0" baseline="0" dirty="0">
                          <a:ln>
                            <a:noFill/>
                          </a:ln>
                          <a:solidFill>
                            <a:srgbClr val="0070C0"/>
                          </a:solidFill>
                          <a:effectLst/>
                          <a:latin typeface="Arial Rounded MT Bold" pitchFamily="34" charset="0"/>
                          <a:cs typeface="Arial" charset="0"/>
                        </a:rPr>
                        <a:t>Pollution would increase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altLang="en-US" sz="2800" b="0" i="0" u="none" strike="noStrike" cap="none" normalizeH="0" baseline="0" dirty="0">
                          <a:ln>
                            <a:noFill/>
                          </a:ln>
                          <a:solidFill>
                            <a:srgbClr val="0070C0"/>
                          </a:solidFill>
                          <a:effectLst/>
                          <a:latin typeface="Arial Rounded MT Bold" pitchFamily="34" charset="0"/>
                          <a:cs typeface="Arial" charset="0"/>
                        </a:rPr>
                        <a:t>Animals’ homes would be destroyed</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43839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6F8EBDA9-E0D8-5E43-B733-1D0B6C0B68E2}"/>
              </a:ext>
            </a:extLst>
          </p:cNvPr>
          <p:cNvSpPr>
            <a:spLocks noGrp="1" noChangeArrowheads="1"/>
          </p:cNvSpPr>
          <p:nvPr>
            <p:ph type="title"/>
          </p:nvPr>
        </p:nvSpPr>
        <p:spPr>
          <a:xfrm>
            <a:off x="359226" y="274638"/>
            <a:ext cx="10129157" cy="1143000"/>
          </a:xfrm>
        </p:spPr>
        <p:txBody>
          <a:bodyPr/>
          <a:lstStyle/>
          <a:p>
            <a:pPr eaLnBrk="1" hangingPunct="1"/>
            <a:r>
              <a:rPr lang="en-GB" altLang="en-US" sz="4000" dirty="0">
                <a:solidFill>
                  <a:srgbClr val="00B0F0"/>
                </a:solidFill>
                <a:latin typeface="Arial Rounded MT Bold" panose="020F0704030504030204" pitchFamily="34" charset="77"/>
              </a:rPr>
              <a:t>Closing #3: Double opposite questioning</a:t>
            </a:r>
          </a:p>
        </p:txBody>
      </p:sp>
      <p:graphicFrame>
        <p:nvGraphicFramePr>
          <p:cNvPr id="54290" name="Group 18">
            <a:extLst>
              <a:ext uri="{FF2B5EF4-FFF2-40B4-BE49-F238E27FC236}">
                <a16:creationId xmlns:a16="http://schemas.microsoft.com/office/drawing/2014/main" id="{F3C7E009-5A21-F344-9AB4-358F5631E87D}"/>
              </a:ext>
            </a:extLst>
          </p:cNvPr>
          <p:cNvGraphicFramePr>
            <a:graphicFrameLocks noGrp="1"/>
          </p:cNvGraphicFramePr>
          <p:nvPr>
            <p:ph idx="1"/>
            <p:extLst>
              <p:ext uri="{D42A27DB-BD31-4B8C-83A1-F6EECF244321}">
                <p14:modId xmlns:p14="http://schemas.microsoft.com/office/powerpoint/2010/main" val="2060412037"/>
              </p:ext>
            </p:extLst>
          </p:nvPr>
        </p:nvGraphicFramePr>
        <p:xfrm>
          <a:off x="1981200" y="1600200"/>
          <a:ext cx="8229600" cy="4999038"/>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944940">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dirty="0">
                          <a:ln>
                            <a:noFill/>
                          </a:ln>
                          <a:solidFill>
                            <a:srgbClr val="0070C0"/>
                          </a:solidFill>
                          <a:effectLst/>
                          <a:latin typeface="Arial Rounded MT Bold" pitchFamily="34" charset="0"/>
                          <a:cs typeface="Arial" charset="0"/>
                        </a:rPr>
                        <a:t>Checklist (what is needed in this opener)</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a:ln>
                            <a:noFill/>
                          </a:ln>
                          <a:solidFill>
                            <a:srgbClr val="0070C0"/>
                          </a:solidFill>
                          <a:effectLst/>
                          <a:latin typeface="Arial Rounded MT Bold" pitchFamily="34" charset="0"/>
                          <a:cs typeface="Arial" charset="0"/>
                        </a:rPr>
                        <a:t>Example</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54098">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Char char="ü"/>
                        <a:tabLst/>
                      </a:pPr>
                      <a:r>
                        <a:rPr kumimoji="0" lang="en-GB" altLang="en-US" sz="2400" b="0" i="0" u="none" strike="noStrike" cap="none" normalizeH="0" baseline="0" dirty="0">
                          <a:ln>
                            <a:noFill/>
                          </a:ln>
                          <a:solidFill>
                            <a:srgbClr val="0070C0"/>
                          </a:solidFill>
                          <a:effectLst/>
                          <a:latin typeface="Arial Rounded MT Bold" pitchFamily="34" charset="0"/>
                          <a:cs typeface="Arial" charset="0"/>
                        </a:rPr>
                        <a:t>Ask 2 questions</a:t>
                      </a:r>
                    </a:p>
                    <a:p>
                      <a:pPr marL="0" marR="0" lvl="0" indent="0" algn="l" defTabSz="914400" rtl="0" eaLnBrk="1" fontAlgn="base" latinLnBrk="0" hangingPunct="1">
                        <a:lnSpc>
                          <a:spcPct val="100000"/>
                        </a:lnSpc>
                        <a:spcBef>
                          <a:spcPct val="20000"/>
                        </a:spcBef>
                        <a:spcAft>
                          <a:spcPct val="0"/>
                        </a:spcAft>
                        <a:buClrTx/>
                        <a:buSzTx/>
                        <a:buFont typeface="Wingdings" pitchFamily="2" charset="2"/>
                        <a:buChar char="ü"/>
                        <a:tabLst/>
                      </a:pPr>
                      <a:r>
                        <a:rPr kumimoji="0" lang="en-GB" altLang="en-US" sz="2400" b="0" i="0" u="none" strike="noStrike" cap="none" normalizeH="0" baseline="0" dirty="0">
                          <a:ln>
                            <a:noFill/>
                          </a:ln>
                          <a:solidFill>
                            <a:srgbClr val="0070C0"/>
                          </a:solidFill>
                          <a:effectLst/>
                          <a:latin typeface="Arial Rounded MT Bold" pitchFamily="34" charset="0"/>
                          <a:cs typeface="Arial" charset="0"/>
                        </a:rPr>
                        <a:t>Both questions should be the opposite of what you want your reader to do</a:t>
                      </a:r>
                    </a:p>
                    <a:p>
                      <a:pPr marL="0" marR="0" lvl="0" indent="0" algn="l" defTabSz="914400" rtl="0" eaLnBrk="1" fontAlgn="base" latinLnBrk="0" hangingPunct="1">
                        <a:lnSpc>
                          <a:spcPct val="100000"/>
                        </a:lnSpc>
                        <a:spcBef>
                          <a:spcPct val="20000"/>
                        </a:spcBef>
                        <a:spcAft>
                          <a:spcPct val="0"/>
                        </a:spcAft>
                        <a:buClrTx/>
                        <a:buSzTx/>
                        <a:buFont typeface="Wingdings" pitchFamily="2" charset="2"/>
                        <a:buChar char="ü"/>
                        <a:tabLst/>
                      </a:pPr>
                      <a:r>
                        <a:rPr kumimoji="0" lang="en-GB" altLang="en-US" sz="2400" b="0" i="0" u="none" strike="noStrike" cap="none" normalizeH="0" baseline="0" dirty="0">
                          <a:ln>
                            <a:noFill/>
                          </a:ln>
                          <a:solidFill>
                            <a:srgbClr val="0070C0"/>
                          </a:solidFill>
                          <a:effectLst/>
                          <a:latin typeface="Arial Rounded MT Bold" pitchFamily="34" charset="0"/>
                          <a:cs typeface="Arial" charset="0"/>
                        </a:rPr>
                        <a:t>Next sentence must start with </a:t>
                      </a:r>
                      <a:r>
                        <a:rPr kumimoji="0" lang="en-GB" altLang="en-US" sz="2400" b="0" i="1" u="none" strike="noStrike" cap="none" normalizeH="0" baseline="0" dirty="0">
                          <a:ln>
                            <a:noFill/>
                          </a:ln>
                          <a:solidFill>
                            <a:srgbClr val="0070C0"/>
                          </a:solidFill>
                          <a:effectLst/>
                          <a:latin typeface="Arial Rounded MT Bold" pitchFamily="34" charset="0"/>
                          <a:cs typeface="Arial" charset="0"/>
                        </a:rPr>
                        <a:t>No, </a:t>
                      </a:r>
                      <a:endParaRPr kumimoji="0" lang="en-GB" altLang="en-US" sz="2400" b="0" i="0" u="none" strike="noStrike" cap="none" normalizeH="0" baseline="0" dirty="0">
                        <a:ln>
                          <a:noFill/>
                        </a:ln>
                        <a:solidFill>
                          <a:srgbClr val="0070C0"/>
                        </a:solidFill>
                        <a:effectLst/>
                        <a:latin typeface="Arial Rounded MT Bold" pitchFamily="34" charset="0"/>
                        <a:cs typeface="Arial" charset="0"/>
                      </a:endParaRPr>
                    </a:p>
                    <a:p>
                      <a:pPr marL="0" marR="0" lvl="0" indent="0" algn="l" defTabSz="914400" rtl="0" eaLnBrk="1" fontAlgn="base" latinLnBrk="0" hangingPunct="1">
                        <a:lnSpc>
                          <a:spcPct val="100000"/>
                        </a:lnSpc>
                        <a:spcBef>
                          <a:spcPct val="20000"/>
                        </a:spcBef>
                        <a:spcAft>
                          <a:spcPct val="0"/>
                        </a:spcAft>
                        <a:buClrTx/>
                        <a:buSzTx/>
                        <a:buFont typeface="Wingdings" pitchFamily="2" charset="2"/>
                        <a:buChar char="ü"/>
                        <a:tabLst/>
                      </a:pPr>
                      <a:r>
                        <a:rPr kumimoji="0" lang="en-GB" altLang="en-US" sz="2400" b="0" i="0" u="none" strike="noStrike" cap="none" normalizeH="0" baseline="0" dirty="0">
                          <a:ln>
                            <a:noFill/>
                          </a:ln>
                          <a:solidFill>
                            <a:srgbClr val="0070C0"/>
                          </a:solidFill>
                          <a:effectLst/>
                          <a:latin typeface="Arial Rounded MT Bold" pitchFamily="34" charset="0"/>
                          <a:cs typeface="Arial" charset="0"/>
                        </a:rPr>
                        <a:t>Then you tell your reader what your point is once again</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600" b="0" i="0" u="none" strike="noStrike" cap="none" normalizeH="0" baseline="0" dirty="0">
                          <a:ln>
                            <a:noFill/>
                          </a:ln>
                          <a:solidFill>
                            <a:srgbClr val="0070C0"/>
                          </a:solidFill>
                          <a:effectLst/>
                          <a:latin typeface="Arial Rounded MT Bold" pitchFamily="34" charset="0"/>
                          <a:cs typeface="Arial" charset="0"/>
                        </a:rPr>
                        <a:t>Are we a school that wants junk food from McDonalds? Are we a school that wants junk food from KFC? No, in our school we want healthy food and in this essay I’ve proved why healthy food is so important for children.</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43554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a:extLst>
              <a:ext uri="{FF2B5EF4-FFF2-40B4-BE49-F238E27FC236}">
                <a16:creationId xmlns:a16="http://schemas.microsoft.com/office/drawing/2014/main" id="{95D8ADDC-6051-774E-9E93-41E903FA772B}"/>
              </a:ext>
            </a:extLst>
          </p:cNvPr>
          <p:cNvSpPr>
            <a:spLocks noGrp="1" noChangeArrowheads="1"/>
          </p:cNvSpPr>
          <p:nvPr>
            <p:ph type="body" sz="half" idx="1"/>
          </p:nvPr>
        </p:nvSpPr>
        <p:spPr>
          <a:xfrm>
            <a:off x="1524000" y="1"/>
            <a:ext cx="9144000" cy="593725"/>
          </a:xfrm>
        </p:spPr>
        <p:txBody>
          <a:bodyPr/>
          <a:lstStyle/>
          <a:p>
            <a:pPr algn="ctr" eaLnBrk="1" hangingPunct="1">
              <a:buFontTx/>
              <a:buNone/>
            </a:pPr>
            <a:r>
              <a:rPr lang="en-GB" altLang="en-US" sz="2800" u="sng">
                <a:solidFill>
                  <a:srgbClr val="0070C0"/>
                </a:solidFill>
                <a:latin typeface="Arial Rounded MT Bold" panose="020F0704030504030204" pitchFamily="34" charset="77"/>
              </a:rPr>
              <a:t>Being persuasive word bank</a:t>
            </a:r>
          </a:p>
        </p:txBody>
      </p:sp>
      <p:graphicFrame>
        <p:nvGraphicFramePr>
          <p:cNvPr id="35882" name="Group 42">
            <a:extLst>
              <a:ext uri="{FF2B5EF4-FFF2-40B4-BE49-F238E27FC236}">
                <a16:creationId xmlns:a16="http://schemas.microsoft.com/office/drawing/2014/main" id="{11F7D05B-F40E-F740-B6CD-134671EEBB99}"/>
              </a:ext>
            </a:extLst>
          </p:cNvPr>
          <p:cNvGraphicFramePr>
            <a:graphicFrameLocks noGrp="1"/>
          </p:cNvGraphicFramePr>
          <p:nvPr>
            <p:ph sz="half" idx="2"/>
            <p:extLst>
              <p:ext uri="{D42A27DB-BD31-4B8C-83A1-F6EECF244321}">
                <p14:modId xmlns:p14="http://schemas.microsoft.com/office/powerpoint/2010/main" val="3258608229"/>
              </p:ext>
            </p:extLst>
          </p:nvPr>
        </p:nvGraphicFramePr>
        <p:xfrm>
          <a:off x="1524000" y="1166018"/>
          <a:ext cx="8866187" cy="4525963"/>
        </p:xfrm>
        <a:graphic>
          <a:graphicData uri="http://schemas.openxmlformats.org/drawingml/2006/table">
            <a:tbl>
              <a:tblPr/>
              <a:tblGrid>
                <a:gridCol w="1773237">
                  <a:extLst>
                    <a:ext uri="{9D8B030D-6E8A-4147-A177-3AD203B41FA5}">
                      <a16:colId xmlns:a16="http://schemas.microsoft.com/office/drawing/2014/main" val="20000"/>
                    </a:ext>
                  </a:extLst>
                </a:gridCol>
                <a:gridCol w="1773238">
                  <a:extLst>
                    <a:ext uri="{9D8B030D-6E8A-4147-A177-3AD203B41FA5}">
                      <a16:colId xmlns:a16="http://schemas.microsoft.com/office/drawing/2014/main" val="20001"/>
                    </a:ext>
                  </a:extLst>
                </a:gridCol>
                <a:gridCol w="1773237">
                  <a:extLst>
                    <a:ext uri="{9D8B030D-6E8A-4147-A177-3AD203B41FA5}">
                      <a16:colId xmlns:a16="http://schemas.microsoft.com/office/drawing/2014/main" val="20002"/>
                    </a:ext>
                  </a:extLst>
                </a:gridCol>
                <a:gridCol w="1773238">
                  <a:extLst>
                    <a:ext uri="{9D8B030D-6E8A-4147-A177-3AD203B41FA5}">
                      <a16:colId xmlns:a16="http://schemas.microsoft.com/office/drawing/2014/main" val="20003"/>
                    </a:ext>
                  </a:extLst>
                </a:gridCol>
                <a:gridCol w="1773237">
                  <a:extLst>
                    <a:ext uri="{9D8B030D-6E8A-4147-A177-3AD203B41FA5}">
                      <a16:colId xmlns:a16="http://schemas.microsoft.com/office/drawing/2014/main" val="20004"/>
                    </a:ext>
                  </a:extLst>
                </a:gridCol>
              </a:tblGrid>
              <a:tr h="904875">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eaLnBrk="0" fontAlgn="base" hangingPunct="0">
                        <a:spcBef>
                          <a:spcPct val="20000"/>
                        </a:spcBef>
                        <a:spcAft>
                          <a:spcPct val="0"/>
                        </a:spcAft>
                        <a:defRPr>
                          <a:solidFill>
                            <a:schemeClr val="tx1"/>
                          </a:solidFill>
                          <a:latin typeface="Arial" charset="0"/>
                          <a:cs typeface="Arial" charset="0"/>
                        </a:defRPr>
                      </a:lvl6pPr>
                      <a:lvl7pPr eaLnBrk="0" fontAlgn="base" hangingPunct="0">
                        <a:spcBef>
                          <a:spcPct val="20000"/>
                        </a:spcBef>
                        <a:spcAft>
                          <a:spcPct val="0"/>
                        </a:spcAft>
                        <a:defRPr>
                          <a:solidFill>
                            <a:schemeClr val="tx1"/>
                          </a:solidFill>
                          <a:latin typeface="Arial" charset="0"/>
                          <a:cs typeface="Arial" charset="0"/>
                        </a:defRPr>
                      </a:lvl7pPr>
                      <a:lvl8pPr eaLnBrk="0" fontAlgn="base" hangingPunct="0">
                        <a:spcBef>
                          <a:spcPct val="20000"/>
                        </a:spcBef>
                        <a:spcAft>
                          <a:spcPct val="0"/>
                        </a:spcAft>
                        <a:defRPr>
                          <a:solidFill>
                            <a:schemeClr val="tx1"/>
                          </a:solidFill>
                          <a:latin typeface="Arial" charset="0"/>
                          <a:cs typeface="Arial" charset="0"/>
                        </a:defRPr>
                      </a:lvl8pPr>
                      <a:lvl9pPr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chemeClr val="bg1"/>
                          </a:solidFill>
                          <a:effectLst/>
                          <a:latin typeface="Arial Rounded MT Bold" pitchFamily="34" charset="0"/>
                          <a:cs typeface="Arial" charset="0"/>
                        </a:rPr>
                        <a:t>beseech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eaLnBrk="0" fontAlgn="base" hangingPunct="0">
                        <a:spcBef>
                          <a:spcPct val="20000"/>
                        </a:spcBef>
                        <a:spcAft>
                          <a:spcPct val="0"/>
                        </a:spcAft>
                        <a:defRPr>
                          <a:solidFill>
                            <a:schemeClr val="tx1"/>
                          </a:solidFill>
                          <a:latin typeface="Arial" charset="0"/>
                          <a:cs typeface="Arial" charset="0"/>
                        </a:defRPr>
                      </a:lvl6pPr>
                      <a:lvl7pPr eaLnBrk="0" fontAlgn="base" hangingPunct="0">
                        <a:spcBef>
                          <a:spcPct val="20000"/>
                        </a:spcBef>
                        <a:spcAft>
                          <a:spcPct val="0"/>
                        </a:spcAft>
                        <a:defRPr>
                          <a:solidFill>
                            <a:schemeClr val="tx1"/>
                          </a:solidFill>
                          <a:latin typeface="Arial" charset="0"/>
                          <a:cs typeface="Arial" charset="0"/>
                        </a:defRPr>
                      </a:lvl7pPr>
                      <a:lvl8pPr eaLnBrk="0" fontAlgn="base" hangingPunct="0">
                        <a:spcBef>
                          <a:spcPct val="20000"/>
                        </a:spcBef>
                        <a:spcAft>
                          <a:spcPct val="0"/>
                        </a:spcAft>
                        <a:defRPr>
                          <a:solidFill>
                            <a:schemeClr val="tx1"/>
                          </a:solidFill>
                          <a:latin typeface="Arial" charset="0"/>
                          <a:cs typeface="Arial" charset="0"/>
                        </a:defRPr>
                      </a:lvl8pPr>
                      <a:lvl9pPr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altLang="en-US" sz="2000" b="0" i="0" u="none" strike="noStrike" cap="none" normalizeH="0" baseline="0">
                          <a:ln>
                            <a:noFill/>
                          </a:ln>
                          <a:solidFill>
                            <a:schemeClr val="bg1"/>
                          </a:solidFill>
                          <a:effectLst/>
                          <a:latin typeface="Arial Rounded MT Bold" pitchFamily="34" charset="0"/>
                          <a:cs typeface="Arial" charset="0"/>
                        </a:rPr>
                        <a:t>extremely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eaLnBrk="0" fontAlgn="base" hangingPunct="0">
                        <a:spcBef>
                          <a:spcPct val="20000"/>
                        </a:spcBef>
                        <a:spcAft>
                          <a:spcPct val="0"/>
                        </a:spcAft>
                        <a:defRPr>
                          <a:solidFill>
                            <a:schemeClr val="tx1"/>
                          </a:solidFill>
                          <a:latin typeface="Arial" charset="0"/>
                          <a:cs typeface="Arial" charset="0"/>
                        </a:defRPr>
                      </a:lvl6pPr>
                      <a:lvl7pPr eaLnBrk="0" fontAlgn="base" hangingPunct="0">
                        <a:spcBef>
                          <a:spcPct val="20000"/>
                        </a:spcBef>
                        <a:spcAft>
                          <a:spcPct val="0"/>
                        </a:spcAft>
                        <a:defRPr>
                          <a:solidFill>
                            <a:schemeClr val="tx1"/>
                          </a:solidFill>
                          <a:latin typeface="Arial" charset="0"/>
                          <a:cs typeface="Arial" charset="0"/>
                        </a:defRPr>
                      </a:lvl7pPr>
                      <a:lvl8pPr eaLnBrk="0" fontAlgn="base" hangingPunct="0">
                        <a:spcBef>
                          <a:spcPct val="20000"/>
                        </a:spcBef>
                        <a:spcAft>
                          <a:spcPct val="0"/>
                        </a:spcAft>
                        <a:defRPr>
                          <a:solidFill>
                            <a:schemeClr val="tx1"/>
                          </a:solidFill>
                          <a:latin typeface="Arial" charset="0"/>
                          <a:cs typeface="Arial" charset="0"/>
                        </a:defRPr>
                      </a:lvl8pPr>
                      <a:lvl9pPr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altLang="en-US" sz="2000" b="0" i="0" u="none" strike="noStrike" cap="none" normalizeH="0" baseline="0">
                          <a:ln>
                            <a:noFill/>
                          </a:ln>
                          <a:solidFill>
                            <a:schemeClr val="bg1"/>
                          </a:solidFill>
                          <a:effectLst/>
                          <a:latin typeface="Arial Rounded MT Bold" pitchFamily="34" charset="0"/>
                          <a:cs typeface="Arial" charset="0"/>
                        </a:rPr>
                        <a:t>highly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eaLnBrk="0" fontAlgn="base" hangingPunct="0">
                        <a:spcBef>
                          <a:spcPct val="20000"/>
                        </a:spcBef>
                        <a:spcAft>
                          <a:spcPct val="0"/>
                        </a:spcAft>
                        <a:defRPr>
                          <a:solidFill>
                            <a:schemeClr val="tx1"/>
                          </a:solidFill>
                          <a:latin typeface="Arial" charset="0"/>
                          <a:cs typeface="Arial" charset="0"/>
                        </a:defRPr>
                      </a:lvl6pPr>
                      <a:lvl7pPr eaLnBrk="0" fontAlgn="base" hangingPunct="0">
                        <a:spcBef>
                          <a:spcPct val="20000"/>
                        </a:spcBef>
                        <a:spcAft>
                          <a:spcPct val="0"/>
                        </a:spcAft>
                        <a:defRPr>
                          <a:solidFill>
                            <a:schemeClr val="tx1"/>
                          </a:solidFill>
                          <a:latin typeface="Arial" charset="0"/>
                          <a:cs typeface="Arial" charset="0"/>
                        </a:defRPr>
                      </a:lvl7pPr>
                      <a:lvl8pPr eaLnBrk="0" fontAlgn="base" hangingPunct="0">
                        <a:spcBef>
                          <a:spcPct val="20000"/>
                        </a:spcBef>
                        <a:spcAft>
                          <a:spcPct val="0"/>
                        </a:spcAft>
                        <a:defRPr>
                          <a:solidFill>
                            <a:schemeClr val="tx1"/>
                          </a:solidFill>
                          <a:latin typeface="Arial" charset="0"/>
                          <a:cs typeface="Arial" charset="0"/>
                        </a:defRPr>
                      </a:lvl8pPr>
                      <a:lvl9pPr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altLang="en-US" sz="2000" b="0" i="0" u="none" strike="noStrike" cap="none" normalizeH="0" baseline="0">
                          <a:ln>
                            <a:noFill/>
                          </a:ln>
                          <a:solidFill>
                            <a:schemeClr val="bg1"/>
                          </a:solidFill>
                          <a:effectLst/>
                          <a:latin typeface="Arial Rounded MT Bold" pitchFamily="34" charset="0"/>
                          <a:cs typeface="Arial" charset="0"/>
                        </a:rPr>
                        <a:t>implore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eaLnBrk="0" fontAlgn="base" hangingPunct="0">
                        <a:spcBef>
                          <a:spcPct val="20000"/>
                        </a:spcBef>
                        <a:spcAft>
                          <a:spcPct val="0"/>
                        </a:spcAft>
                        <a:defRPr>
                          <a:solidFill>
                            <a:schemeClr val="tx1"/>
                          </a:solidFill>
                          <a:latin typeface="Arial" charset="0"/>
                          <a:cs typeface="Arial" charset="0"/>
                        </a:defRPr>
                      </a:lvl6pPr>
                      <a:lvl7pPr eaLnBrk="0" fontAlgn="base" hangingPunct="0">
                        <a:spcBef>
                          <a:spcPct val="20000"/>
                        </a:spcBef>
                        <a:spcAft>
                          <a:spcPct val="0"/>
                        </a:spcAft>
                        <a:defRPr>
                          <a:solidFill>
                            <a:schemeClr val="tx1"/>
                          </a:solidFill>
                          <a:latin typeface="Arial" charset="0"/>
                          <a:cs typeface="Arial" charset="0"/>
                        </a:defRPr>
                      </a:lvl7pPr>
                      <a:lvl8pPr eaLnBrk="0" fontAlgn="base" hangingPunct="0">
                        <a:spcBef>
                          <a:spcPct val="20000"/>
                        </a:spcBef>
                        <a:spcAft>
                          <a:spcPct val="0"/>
                        </a:spcAft>
                        <a:defRPr>
                          <a:solidFill>
                            <a:schemeClr val="tx1"/>
                          </a:solidFill>
                          <a:latin typeface="Arial" charset="0"/>
                          <a:cs typeface="Arial" charset="0"/>
                        </a:defRPr>
                      </a:lvl8pPr>
                      <a:lvl9pPr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altLang="en-US" sz="2000" b="0" i="0" u="none" strike="noStrike" cap="none" normalizeH="0" baseline="0">
                          <a:ln>
                            <a:noFill/>
                          </a:ln>
                          <a:solidFill>
                            <a:schemeClr val="bg1"/>
                          </a:solidFill>
                          <a:effectLst/>
                          <a:latin typeface="Arial Rounded MT Bold" pitchFamily="34" charset="0"/>
                          <a:cs typeface="Arial" charset="0"/>
                        </a:rPr>
                        <a:t>startling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04875">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eaLnBrk="0" fontAlgn="base" hangingPunct="0">
                        <a:spcBef>
                          <a:spcPct val="20000"/>
                        </a:spcBef>
                        <a:spcAft>
                          <a:spcPct val="0"/>
                        </a:spcAft>
                        <a:defRPr>
                          <a:solidFill>
                            <a:schemeClr val="tx1"/>
                          </a:solidFill>
                          <a:latin typeface="Arial" charset="0"/>
                          <a:cs typeface="Arial" charset="0"/>
                        </a:defRPr>
                      </a:lvl6pPr>
                      <a:lvl7pPr eaLnBrk="0" fontAlgn="base" hangingPunct="0">
                        <a:spcBef>
                          <a:spcPct val="20000"/>
                        </a:spcBef>
                        <a:spcAft>
                          <a:spcPct val="0"/>
                        </a:spcAft>
                        <a:defRPr>
                          <a:solidFill>
                            <a:schemeClr val="tx1"/>
                          </a:solidFill>
                          <a:latin typeface="Arial" charset="0"/>
                          <a:cs typeface="Arial" charset="0"/>
                        </a:defRPr>
                      </a:lvl7pPr>
                      <a:lvl8pPr eaLnBrk="0" fontAlgn="base" hangingPunct="0">
                        <a:spcBef>
                          <a:spcPct val="20000"/>
                        </a:spcBef>
                        <a:spcAft>
                          <a:spcPct val="0"/>
                        </a:spcAft>
                        <a:defRPr>
                          <a:solidFill>
                            <a:schemeClr val="tx1"/>
                          </a:solidFill>
                          <a:latin typeface="Arial" charset="0"/>
                          <a:cs typeface="Arial" charset="0"/>
                        </a:defRPr>
                      </a:lvl8pPr>
                      <a:lvl9pPr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altLang="en-US" sz="2000" b="0" i="0" u="none" strike="noStrike" cap="none" normalizeH="0" baseline="0">
                          <a:ln>
                            <a:noFill/>
                          </a:ln>
                          <a:solidFill>
                            <a:schemeClr val="bg1"/>
                          </a:solidFill>
                          <a:effectLst/>
                          <a:latin typeface="Arial Rounded MT Bold" pitchFamily="34" charset="0"/>
                          <a:cs typeface="Arial" charset="0"/>
                        </a:rPr>
                        <a:t>tremendous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eaLnBrk="0" fontAlgn="base" hangingPunct="0">
                        <a:spcBef>
                          <a:spcPct val="20000"/>
                        </a:spcBef>
                        <a:spcAft>
                          <a:spcPct val="0"/>
                        </a:spcAft>
                        <a:defRPr>
                          <a:solidFill>
                            <a:schemeClr val="tx1"/>
                          </a:solidFill>
                          <a:latin typeface="Arial" charset="0"/>
                          <a:cs typeface="Arial" charset="0"/>
                        </a:defRPr>
                      </a:lvl6pPr>
                      <a:lvl7pPr eaLnBrk="0" fontAlgn="base" hangingPunct="0">
                        <a:spcBef>
                          <a:spcPct val="20000"/>
                        </a:spcBef>
                        <a:spcAft>
                          <a:spcPct val="0"/>
                        </a:spcAft>
                        <a:defRPr>
                          <a:solidFill>
                            <a:schemeClr val="tx1"/>
                          </a:solidFill>
                          <a:latin typeface="Arial" charset="0"/>
                          <a:cs typeface="Arial" charset="0"/>
                        </a:defRPr>
                      </a:lvl7pPr>
                      <a:lvl8pPr eaLnBrk="0" fontAlgn="base" hangingPunct="0">
                        <a:spcBef>
                          <a:spcPct val="20000"/>
                        </a:spcBef>
                        <a:spcAft>
                          <a:spcPct val="0"/>
                        </a:spcAft>
                        <a:defRPr>
                          <a:solidFill>
                            <a:schemeClr val="tx1"/>
                          </a:solidFill>
                          <a:latin typeface="Arial" charset="0"/>
                          <a:cs typeface="Arial" charset="0"/>
                        </a:defRPr>
                      </a:lvl8pPr>
                      <a:lvl9pPr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altLang="en-US" sz="2000" b="0" i="0" u="none" strike="noStrike" cap="none" normalizeH="0" baseline="0">
                          <a:ln>
                            <a:noFill/>
                          </a:ln>
                          <a:solidFill>
                            <a:schemeClr val="bg1"/>
                          </a:solidFill>
                          <a:effectLst/>
                          <a:latin typeface="Arial Rounded MT Bold" pitchFamily="34" charset="0"/>
                          <a:cs typeface="Arial" charset="0"/>
                        </a:rPr>
                        <a:t>certainly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eaLnBrk="0" fontAlgn="base" hangingPunct="0">
                        <a:spcBef>
                          <a:spcPct val="20000"/>
                        </a:spcBef>
                        <a:spcAft>
                          <a:spcPct val="0"/>
                        </a:spcAft>
                        <a:defRPr>
                          <a:solidFill>
                            <a:schemeClr val="tx1"/>
                          </a:solidFill>
                          <a:latin typeface="Arial" charset="0"/>
                          <a:cs typeface="Arial" charset="0"/>
                        </a:defRPr>
                      </a:lvl6pPr>
                      <a:lvl7pPr eaLnBrk="0" fontAlgn="base" hangingPunct="0">
                        <a:spcBef>
                          <a:spcPct val="20000"/>
                        </a:spcBef>
                        <a:spcAft>
                          <a:spcPct val="0"/>
                        </a:spcAft>
                        <a:defRPr>
                          <a:solidFill>
                            <a:schemeClr val="tx1"/>
                          </a:solidFill>
                          <a:latin typeface="Arial" charset="0"/>
                          <a:cs typeface="Arial" charset="0"/>
                        </a:defRPr>
                      </a:lvl7pPr>
                      <a:lvl8pPr eaLnBrk="0" fontAlgn="base" hangingPunct="0">
                        <a:spcBef>
                          <a:spcPct val="20000"/>
                        </a:spcBef>
                        <a:spcAft>
                          <a:spcPct val="0"/>
                        </a:spcAft>
                        <a:defRPr>
                          <a:solidFill>
                            <a:schemeClr val="tx1"/>
                          </a:solidFill>
                          <a:latin typeface="Arial" charset="0"/>
                          <a:cs typeface="Arial" charset="0"/>
                        </a:defRPr>
                      </a:lvl8pPr>
                      <a:lvl9pPr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altLang="en-US" sz="2000" b="0" i="0" u="none" strike="noStrike" cap="none" normalizeH="0" baseline="0">
                          <a:ln>
                            <a:noFill/>
                          </a:ln>
                          <a:solidFill>
                            <a:schemeClr val="bg1"/>
                          </a:solidFill>
                          <a:effectLst/>
                          <a:latin typeface="Arial Rounded MT Bold" pitchFamily="34" charset="0"/>
                          <a:cs typeface="Arial" charset="0"/>
                        </a:rPr>
                        <a:t>definitely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eaLnBrk="0" fontAlgn="base" hangingPunct="0">
                        <a:spcBef>
                          <a:spcPct val="20000"/>
                        </a:spcBef>
                        <a:spcAft>
                          <a:spcPct val="0"/>
                        </a:spcAft>
                        <a:defRPr>
                          <a:solidFill>
                            <a:schemeClr val="tx1"/>
                          </a:solidFill>
                          <a:latin typeface="Arial" charset="0"/>
                          <a:cs typeface="Arial" charset="0"/>
                        </a:defRPr>
                      </a:lvl6pPr>
                      <a:lvl7pPr eaLnBrk="0" fontAlgn="base" hangingPunct="0">
                        <a:spcBef>
                          <a:spcPct val="20000"/>
                        </a:spcBef>
                        <a:spcAft>
                          <a:spcPct val="0"/>
                        </a:spcAft>
                        <a:defRPr>
                          <a:solidFill>
                            <a:schemeClr val="tx1"/>
                          </a:solidFill>
                          <a:latin typeface="Arial" charset="0"/>
                          <a:cs typeface="Arial" charset="0"/>
                        </a:defRPr>
                      </a:lvl7pPr>
                      <a:lvl8pPr eaLnBrk="0" fontAlgn="base" hangingPunct="0">
                        <a:spcBef>
                          <a:spcPct val="20000"/>
                        </a:spcBef>
                        <a:spcAft>
                          <a:spcPct val="0"/>
                        </a:spcAft>
                        <a:defRPr>
                          <a:solidFill>
                            <a:schemeClr val="tx1"/>
                          </a:solidFill>
                          <a:latin typeface="Arial" charset="0"/>
                          <a:cs typeface="Arial" charset="0"/>
                        </a:defRPr>
                      </a:lvl8pPr>
                      <a:lvl9pPr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altLang="en-US" sz="2000" b="0" i="0" u="none" strike="noStrike" cap="none" normalizeH="0" baseline="0">
                          <a:ln>
                            <a:noFill/>
                          </a:ln>
                          <a:solidFill>
                            <a:schemeClr val="bg1"/>
                          </a:solidFill>
                          <a:effectLst/>
                          <a:latin typeface="Arial Rounded MT Bold" pitchFamily="34" charset="0"/>
                          <a:cs typeface="Arial" charset="0"/>
                        </a:rPr>
                        <a:t>magnificent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eaLnBrk="0" fontAlgn="base" hangingPunct="0">
                        <a:spcBef>
                          <a:spcPct val="20000"/>
                        </a:spcBef>
                        <a:spcAft>
                          <a:spcPct val="0"/>
                        </a:spcAft>
                        <a:defRPr>
                          <a:solidFill>
                            <a:schemeClr val="tx1"/>
                          </a:solidFill>
                          <a:latin typeface="Arial" charset="0"/>
                          <a:cs typeface="Arial" charset="0"/>
                        </a:defRPr>
                      </a:lvl6pPr>
                      <a:lvl7pPr eaLnBrk="0" fontAlgn="base" hangingPunct="0">
                        <a:spcBef>
                          <a:spcPct val="20000"/>
                        </a:spcBef>
                        <a:spcAft>
                          <a:spcPct val="0"/>
                        </a:spcAft>
                        <a:defRPr>
                          <a:solidFill>
                            <a:schemeClr val="tx1"/>
                          </a:solidFill>
                          <a:latin typeface="Arial" charset="0"/>
                          <a:cs typeface="Arial" charset="0"/>
                        </a:defRPr>
                      </a:lvl7pPr>
                      <a:lvl8pPr eaLnBrk="0" fontAlgn="base" hangingPunct="0">
                        <a:spcBef>
                          <a:spcPct val="20000"/>
                        </a:spcBef>
                        <a:spcAft>
                          <a:spcPct val="0"/>
                        </a:spcAft>
                        <a:defRPr>
                          <a:solidFill>
                            <a:schemeClr val="tx1"/>
                          </a:solidFill>
                          <a:latin typeface="Arial" charset="0"/>
                          <a:cs typeface="Arial" charset="0"/>
                        </a:defRPr>
                      </a:lvl8pPr>
                      <a:lvl9pPr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altLang="en-US" sz="2000" b="0" i="0" u="none" strike="noStrike" cap="none" normalizeH="0" baseline="0">
                          <a:ln>
                            <a:noFill/>
                          </a:ln>
                          <a:solidFill>
                            <a:schemeClr val="bg1"/>
                          </a:solidFill>
                          <a:effectLst/>
                          <a:latin typeface="Arial Rounded MT Bold" pitchFamily="34" charset="0"/>
                          <a:cs typeface="Arial" charset="0"/>
                        </a:rPr>
                        <a:t>worthwhile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06463">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eaLnBrk="0" fontAlgn="base" hangingPunct="0">
                        <a:spcBef>
                          <a:spcPct val="20000"/>
                        </a:spcBef>
                        <a:spcAft>
                          <a:spcPct val="0"/>
                        </a:spcAft>
                        <a:defRPr>
                          <a:solidFill>
                            <a:schemeClr val="tx1"/>
                          </a:solidFill>
                          <a:latin typeface="Arial" charset="0"/>
                          <a:cs typeface="Arial" charset="0"/>
                        </a:defRPr>
                      </a:lvl6pPr>
                      <a:lvl7pPr eaLnBrk="0" fontAlgn="base" hangingPunct="0">
                        <a:spcBef>
                          <a:spcPct val="20000"/>
                        </a:spcBef>
                        <a:spcAft>
                          <a:spcPct val="0"/>
                        </a:spcAft>
                        <a:defRPr>
                          <a:solidFill>
                            <a:schemeClr val="tx1"/>
                          </a:solidFill>
                          <a:latin typeface="Arial" charset="0"/>
                          <a:cs typeface="Arial" charset="0"/>
                        </a:defRPr>
                      </a:lvl7pPr>
                      <a:lvl8pPr eaLnBrk="0" fontAlgn="base" hangingPunct="0">
                        <a:spcBef>
                          <a:spcPct val="20000"/>
                        </a:spcBef>
                        <a:spcAft>
                          <a:spcPct val="0"/>
                        </a:spcAft>
                        <a:defRPr>
                          <a:solidFill>
                            <a:schemeClr val="tx1"/>
                          </a:solidFill>
                          <a:latin typeface="Arial" charset="0"/>
                          <a:cs typeface="Arial" charset="0"/>
                        </a:defRPr>
                      </a:lvl8pPr>
                      <a:lvl9pPr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altLang="en-US" sz="2000" b="0" i="0" u="none" strike="noStrike" cap="none" normalizeH="0" baseline="0">
                          <a:ln>
                            <a:noFill/>
                          </a:ln>
                          <a:solidFill>
                            <a:schemeClr val="bg1"/>
                          </a:solidFill>
                          <a:effectLst/>
                          <a:latin typeface="Arial Rounded MT Bold" pitchFamily="34" charset="0"/>
                          <a:cs typeface="Arial" charset="0"/>
                        </a:rPr>
                        <a:t>abolish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eaLnBrk="0" fontAlgn="base" hangingPunct="0">
                        <a:spcBef>
                          <a:spcPct val="20000"/>
                        </a:spcBef>
                        <a:spcAft>
                          <a:spcPct val="0"/>
                        </a:spcAft>
                        <a:defRPr>
                          <a:solidFill>
                            <a:schemeClr val="tx1"/>
                          </a:solidFill>
                          <a:latin typeface="Arial" charset="0"/>
                          <a:cs typeface="Arial" charset="0"/>
                        </a:defRPr>
                      </a:lvl6pPr>
                      <a:lvl7pPr eaLnBrk="0" fontAlgn="base" hangingPunct="0">
                        <a:spcBef>
                          <a:spcPct val="20000"/>
                        </a:spcBef>
                        <a:spcAft>
                          <a:spcPct val="0"/>
                        </a:spcAft>
                        <a:defRPr>
                          <a:solidFill>
                            <a:schemeClr val="tx1"/>
                          </a:solidFill>
                          <a:latin typeface="Arial" charset="0"/>
                          <a:cs typeface="Arial" charset="0"/>
                        </a:defRPr>
                      </a:lvl7pPr>
                      <a:lvl8pPr eaLnBrk="0" fontAlgn="base" hangingPunct="0">
                        <a:spcBef>
                          <a:spcPct val="20000"/>
                        </a:spcBef>
                        <a:spcAft>
                          <a:spcPct val="0"/>
                        </a:spcAft>
                        <a:defRPr>
                          <a:solidFill>
                            <a:schemeClr val="tx1"/>
                          </a:solidFill>
                          <a:latin typeface="Arial" charset="0"/>
                          <a:cs typeface="Arial" charset="0"/>
                        </a:defRPr>
                      </a:lvl8pPr>
                      <a:lvl9pPr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altLang="en-US" sz="2000" b="0" i="0" u="none" strike="noStrike" cap="none" normalizeH="0" baseline="0">
                          <a:ln>
                            <a:noFill/>
                          </a:ln>
                          <a:solidFill>
                            <a:schemeClr val="bg1"/>
                          </a:solidFill>
                          <a:effectLst/>
                          <a:latin typeface="Arial Rounded MT Bold" pitchFamily="34" charset="0"/>
                          <a:cs typeface="Arial" charset="0"/>
                        </a:rPr>
                        <a:t>appalled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eaLnBrk="0" fontAlgn="base" hangingPunct="0">
                        <a:spcBef>
                          <a:spcPct val="20000"/>
                        </a:spcBef>
                        <a:spcAft>
                          <a:spcPct val="0"/>
                        </a:spcAft>
                        <a:defRPr>
                          <a:solidFill>
                            <a:schemeClr val="tx1"/>
                          </a:solidFill>
                          <a:latin typeface="Arial" charset="0"/>
                          <a:cs typeface="Arial" charset="0"/>
                        </a:defRPr>
                      </a:lvl6pPr>
                      <a:lvl7pPr eaLnBrk="0" fontAlgn="base" hangingPunct="0">
                        <a:spcBef>
                          <a:spcPct val="20000"/>
                        </a:spcBef>
                        <a:spcAft>
                          <a:spcPct val="0"/>
                        </a:spcAft>
                        <a:defRPr>
                          <a:solidFill>
                            <a:schemeClr val="tx1"/>
                          </a:solidFill>
                          <a:latin typeface="Arial" charset="0"/>
                          <a:cs typeface="Arial" charset="0"/>
                        </a:defRPr>
                      </a:lvl7pPr>
                      <a:lvl8pPr eaLnBrk="0" fontAlgn="base" hangingPunct="0">
                        <a:spcBef>
                          <a:spcPct val="20000"/>
                        </a:spcBef>
                        <a:spcAft>
                          <a:spcPct val="0"/>
                        </a:spcAft>
                        <a:defRPr>
                          <a:solidFill>
                            <a:schemeClr val="tx1"/>
                          </a:solidFill>
                          <a:latin typeface="Arial" charset="0"/>
                          <a:cs typeface="Arial" charset="0"/>
                        </a:defRPr>
                      </a:lvl8pPr>
                      <a:lvl9pPr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altLang="en-US" sz="2000" b="0" i="0" u="none" strike="noStrike" cap="none" normalizeH="0" baseline="0">
                          <a:ln>
                            <a:noFill/>
                          </a:ln>
                          <a:solidFill>
                            <a:schemeClr val="bg1"/>
                          </a:solidFill>
                          <a:effectLst/>
                          <a:latin typeface="Arial Rounded MT Bold" pitchFamily="34" charset="0"/>
                          <a:cs typeface="Arial" charset="0"/>
                        </a:rPr>
                        <a:t>atrocious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eaLnBrk="0" fontAlgn="base" hangingPunct="0">
                        <a:spcBef>
                          <a:spcPct val="20000"/>
                        </a:spcBef>
                        <a:spcAft>
                          <a:spcPct val="0"/>
                        </a:spcAft>
                        <a:defRPr>
                          <a:solidFill>
                            <a:schemeClr val="tx1"/>
                          </a:solidFill>
                          <a:latin typeface="Arial" charset="0"/>
                          <a:cs typeface="Arial" charset="0"/>
                        </a:defRPr>
                      </a:lvl6pPr>
                      <a:lvl7pPr eaLnBrk="0" fontAlgn="base" hangingPunct="0">
                        <a:spcBef>
                          <a:spcPct val="20000"/>
                        </a:spcBef>
                        <a:spcAft>
                          <a:spcPct val="0"/>
                        </a:spcAft>
                        <a:defRPr>
                          <a:solidFill>
                            <a:schemeClr val="tx1"/>
                          </a:solidFill>
                          <a:latin typeface="Arial" charset="0"/>
                          <a:cs typeface="Arial" charset="0"/>
                        </a:defRPr>
                      </a:lvl7pPr>
                      <a:lvl8pPr eaLnBrk="0" fontAlgn="base" hangingPunct="0">
                        <a:spcBef>
                          <a:spcPct val="20000"/>
                        </a:spcBef>
                        <a:spcAft>
                          <a:spcPct val="0"/>
                        </a:spcAft>
                        <a:defRPr>
                          <a:solidFill>
                            <a:schemeClr val="tx1"/>
                          </a:solidFill>
                          <a:latin typeface="Arial" charset="0"/>
                          <a:cs typeface="Arial" charset="0"/>
                        </a:defRPr>
                      </a:lvl8pPr>
                      <a:lvl9pPr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altLang="en-US" sz="2000" b="0" i="0" u="none" strike="noStrike" cap="none" normalizeH="0" baseline="0">
                          <a:ln>
                            <a:noFill/>
                          </a:ln>
                          <a:solidFill>
                            <a:schemeClr val="bg1"/>
                          </a:solidFill>
                          <a:effectLst/>
                          <a:latin typeface="Arial Rounded MT Bold" pitchFamily="34" charset="0"/>
                          <a:cs typeface="Arial" charset="0"/>
                        </a:rPr>
                        <a:t>awful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eaLnBrk="0" fontAlgn="base" hangingPunct="0">
                        <a:spcBef>
                          <a:spcPct val="20000"/>
                        </a:spcBef>
                        <a:spcAft>
                          <a:spcPct val="0"/>
                        </a:spcAft>
                        <a:defRPr>
                          <a:solidFill>
                            <a:schemeClr val="tx1"/>
                          </a:solidFill>
                          <a:latin typeface="Arial" charset="0"/>
                          <a:cs typeface="Arial" charset="0"/>
                        </a:defRPr>
                      </a:lvl6pPr>
                      <a:lvl7pPr eaLnBrk="0" fontAlgn="base" hangingPunct="0">
                        <a:spcBef>
                          <a:spcPct val="20000"/>
                        </a:spcBef>
                        <a:spcAft>
                          <a:spcPct val="0"/>
                        </a:spcAft>
                        <a:defRPr>
                          <a:solidFill>
                            <a:schemeClr val="tx1"/>
                          </a:solidFill>
                          <a:latin typeface="Arial" charset="0"/>
                          <a:cs typeface="Arial" charset="0"/>
                        </a:defRPr>
                      </a:lvl7pPr>
                      <a:lvl8pPr eaLnBrk="0" fontAlgn="base" hangingPunct="0">
                        <a:spcBef>
                          <a:spcPct val="20000"/>
                        </a:spcBef>
                        <a:spcAft>
                          <a:spcPct val="0"/>
                        </a:spcAft>
                        <a:defRPr>
                          <a:solidFill>
                            <a:schemeClr val="tx1"/>
                          </a:solidFill>
                          <a:latin typeface="Arial" charset="0"/>
                          <a:cs typeface="Arial" charset="0"/>
                        </a:defRPr>
                      </a:lvl8pPr>
                      <a:lvl9pPr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altLang="en-US" sz="2000" b="0" i="0" u="none" strike="noStrike" cap="none" normalizeH="0" baseline="0">
                          <a:ln>
                            <a:noFill/>
                          </a:ln>
                          <a:solidFill>
                            <a:schemeClr val="bg1"/>
                          </a:solidFill>
                          <a:effectLst/>
                          <a:latin typeface="Arial Rounded MT Bold" pitchFamily="34" charset="0"/>
                          <a:cs typeface="Arial" charset="0"/>
                        </a:rPr>
                        <a:t>corrupt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04875">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eaLnBrk="0" fontAlgn="base" hangingPunct="0">
                        <a:spcBef>
                          <a:spcPct val="20000"/>
                        </a:spcBef>
                        <a:spcAft>
                          <a:spcPct val="0"/>
                        </a:spcAft>
                        <a:defRPr>
                          <a:solidFill>
                            <a:schemeClr val="tx1"/>
                          </a:solidFill>
                          <a:latin typeface="Arial" charset="0"/>
                          <a:cs typeface="Arial" charset="0"/>
                        </a:defRPr>
                      </a:lvl6pPr>
                      <a:lvl7pPr eaLnBrk="0" fontAlgn="base" hangingPunct="0">
                        <a:spcBef>
                          <a:spcPct val="20000"/>
                        </a:spcBef>
                        <a:spcAft>
                          <a:spcPct val="0"/>
                        </a:spcAft>
                        <a:defRPr>
                          <a:solidFill>
                            <a:schemeClr val="tx1"/>
                          </a:solidFill>
                          <a:latin typeface="Arial" charset="0"/>
                          <a:cs typeface="Arial" charset="0"/>
                        </a:defRPr>
                      </a:lvl7pPr>
                      <a:lvl8pPr eaLnBrk="0" fontAlgn="base" hangingPunct="0">
                        <a:spcBef>
                          <a:spcPct val="20000"/>
                        </a:spcBef>
                        <a:spcAft>
                          <a:spcPct val="0"/>
                        </a:spcAft>
                        <a:defRPr>
                          <a:solidFill>
                            <a:schemeClr val="tx1"/>
                          </a:solidFill>
                          <a:latin typeface="Arial" charset="0"/>
                          <a:cs typeface="Arial" charset="0"/>
                        </a:defRPr>
                      </a:lvl8pPr>
                      <a:lvl9pPr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altLang="en-US" sz="2000" b="0" i="0" u="none" strike="noStrike" cap="none" normalizeH="0" baseline="0">
                          <a:ln>
                            <a:noFill/>
                          </a:ln>
                          <a:solidFill>
                            <a:schemeClr val="bg1"/>
                          </a:solidFill>
                          <a:effectLst/>
                          <a:latin typeface="Arial Rounded MT Bold" pitchFamily="34" charset="0"/>
                          <a:cs typeface="Arial" charset="0"/>
                        </a:rPr>
                        <a:t>disaster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eaLnBrk="0" fontAlgn="base" hangingPunct="0">
                        <a:spcBef>
                          <a:spcPct val="20000"/>
                        </a:spcBef>
                        <a:spcAft>
                          <a:spcPct val="0"/>
                        </a:spcAft>
                        <a:defRPr>
                          <a:solidFill>
                            <a:schemeClr val="tx1"/>
                          </a:solidFill>
                          <a:latin typeface="Arial" charset="0"/>
                          <a:cs typeface="Arial" charset="0"/>
                        </a:defRPr>
                      </a:lvl6pPr>
                      <a:lvl7pPr eaLnBrk="0" fontAlgn="base" hangingPunct="0">
                        <a:spcBef>
                          <a:spcPct val="20000"/>
                        </a:spcBef>
                        <a:spcAft>
                          <a:spcPct val="0"/>
                        </a:spcAft>
                        <a:defRPr>
                          <a:solidFill>
                            <a:schemeClr val="tx1"/>
                          </a:solidFill>
                          <a:latin typeface="Arial" charset="0"/>
                          <a:cs typeface="Arial" charset="0"/>
                        </a:defRPr>
                      </a:lvl7pPr>
                      <a:lvl8pPr eaLnBrk="0" fontAlgn="base" hangingPunct="0">
                        <a:spcBef>
                          <a:spcPct val="20000"/>
                        </a:spcBef>
                        <a:spcAft>
                          <a:spcPct val="0"/>
                        </a:spcAft>
                        <a:defRPr>
                          <a:solidFill>
                            <a:schemeClr val="tx1"/>
                          </a:solidFill>
                          <a:latin typeface="Arial" charset="0"/>
                          <a:cs typeface="Arial" charset="0"/>
                        </a:defRPr>
                      </a:lvl8pPr>
                      <a:lvl9pPr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altLang="en-US" sz="2000" b="0" i="0" u="none" strike="noStrike" cap="none" normalizeH="0" baseline="0">
                          <a:ln>
                            <a:noFill/>
                          </a:ln>
                          <a:solidFill>
                            <a:schemeClr val="bg1"/>
                          </a:solidFill>
                          <a:effectLst/>
                          <a:latin typeface="Arial Rounded MT Bold" pitchFamily="34" charset="0"/>
                          <a:cs typeface="Arial" charset="0"/>
                        </a:rPr>
                        <a:t>harmful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eaLnBrk="0" fontAlgn="base" hangingPunct="0">
                        <a:spcBef>
                          <a:spcPct val="20000"/>
                        </a:spcBef>
                        <a:spcAft>
                          <a:spcPct val="0"/>
                        </a:spcAft>
                        <a:defRPr>
                          <a:solidFill>
                            <a:schemeClr val="tx1"/>
                          </a:solidFill>
                          <a:latin typeface="Arial" charset="0"/>
                          <a:cs typeface="Arial" charset="0"/>
                        </a:defRPr>
                      </a:lvl6pPr>
                      <a:lvl7pPr eaLnBrk="0" fontAlgn="base" hangingPunct="0">
                        <a:spcBef>
                          <a:spcPct val="20000"/>
                        </a:spcBef>
                        <a:spcAft>
                          <a:spcPct val="0"/>
                        </a:spcAft>
                        <a:defRPr>
                          <a:solidFill>
                            <a:schemeClr val="tx1"/>
                          </a:solidFill>
                          <a:latin typeface="Arial" charset="0"/>
                          <a:cs typeface="Arial" charset="0"/>
                        </a:defRPr>
                      </a:lvl7pPr>
                      <a:lvl8pPr eaLnBrk="0" fontAlgn="base" hangingPunct="0">
                        <a:spcBef>
                          <a:spcPct val="20000"/>
                        </a:spcBef>
                        <a:spcAft>
                          <a:spcPct val="0"/>
                        </a:spcAft>
                        <a:defRPr>
                          <a:solidFill>
                            <a:schemeClr val="tx1"/>
                          </a:solidFill>
                          <a:latin typeface="Arial" charset="0"/>
                          <a:cs typeface="Arial" charset="0"/>
                        </a:defRPr>
                      </a:lvl8pPr>
                      <a:lvl9pPr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altLang="en-US" sz="2000" b="0" i="0" u="none" strike="noStrike" cap="none" normalizeH="0" baseline="0">
                          <a:ln>
                            <a:noFill/>
                          </a:ln>
                          <a:solidFill>
                            <a:schemeClr val="bg1"/>
                          </a:solidFill>
                          <a:effectLst/>
                          <a:latin typeface="Arial Rounded MT Bold" pitchFamily="34" charset="0"/>
                          <a:cs typeface="Arial" charset="0"/>
                        </a:rPr>
                        <a:t>harsh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eaLnBrk="0" fontAlgn="base" hangingPunct="0">
                        <a:spcBef>
                          <a:spcPct val="20000"/>
                        </a:spcBef>
                        <a:spcAft>
                          <a:spcPct val="0"/>
                        </a:spcAft>
                        <a:defRPr>
                          <a:solidFill>
                            <a:schemeClr val="tx1"/>
                          </a:solidFill>
                          <a:latin typeface="Arial" charset="0"/>
                          <a:cs typeface="Arial" charset="0"/>
                        </a:defRPr>
                      </a:lvl6pPr>
                      <a:lvl7pPr eaLnBrk="0" fontAlgn="base" hangingPunct="0">
                        <a:spcBef>
                          <a:spcPct val="20000"/>
                        </a:spcBef>
                        <a:spcAft>
                          <a:spcPct val="0"/>
                        </a:spcAft>
                        <a:defRPr>
                          <a:solidFill>
                            <a:schemeClr val="tx1"/>
                          </a:solidFill>
                          <a:latin typeface="Arial" charset="0"/>
                          <a:cs typeface="Arial" charset="0"/>
                        </a:defRPr>
                      </a:lvl7pPr>
                      <a:lvl8pPr eaLnBrk="0" fontAlgn="base" hangingPunct="0">
                        <a:spcBef>
                          <a:spcPct val="20000"/>
                        </a:spcBef>
                        <a:spcAft>
                          <a:spcPct val="0"/>
                        </a:spcAft>
                        <a:defRPr>
                          <a:solidFill>
                            <a:schemeClr val="tx1"/>
                          </a:solidFill>
                          <a:latin typeface="Arial" charset="0"/>
                          <a:cs typeface="Arial" charset="0"/>
                        </a:defRPr>
                      </a:lvl8pPr>
                      <a:lvl9pPr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altLang="en-US" sz="1800" b="0" i="0" u="none" strike="noStrike" cap="none" normalizeH="0" baseline="0">
                          <a:ln>
                            <a:noFill/>
                          </a:ln>
                          <a:solidFill>
                            <a:schemeClr val="bg1"/>
                          </a:solidFill>
                          <a:effectLst/>
                          <a:latin typeface="Arial Rounded MT Bold" pitchFamily="34" charset="0"/>
                          <a:cs typeface="Arial" charset="0"/>
                        </a:rPr>
                        <a:t>inconsiderate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eaLnBrk="0" fontAlgn="base" hangingPunct="0">
                        <a:spcBef>
                          <a:spcPct val="20000"/>
                        </a:spcBef>
                        <a:spcAft>
                          <a:spcPct val="0"/>
                        </a:spcAft>
                        <a:defRPr>
                          <a:solidFill>
                            <a:schemeClr val="tx1"/>
                          </a:solidFill>
                          <a:latin typeface="Arial" charset="0"/>
                          <a:cs typeface="Arial" charset="0"/>
                        </a:defRPr>
                      </a:lvl6pPr>
                      <a:lvl7pPr eaLnBrk="0" fontAlgn="base" hangingPunct="0">
                        <a:spcBef>
                          <a:spcPct val="20000"/>
                        </a:spcBef>
                        <a:spcAft>
                          <a:spcPct val="0"/>
                        </a:spcAft>
                        <a:defRPr>
                          <a:solidFill>
                            <a:schemeClr val="tx1"/>
                          </a:solidFill>
                          <a:latin typeface="Arial" charset="0"/>
                          <a:cs typeface="Arial" charset="0"/>
                        </a:defRPr>
                      </a:lvl7pPr>
                      <a:lvl8pPr eaLnBrk="0" fontAlgn="base" hangingPunct="0">
                        <a:spcBef>
                          <a:spcPct val="20000"/>
                        </a:spcBef>
                        <a:spcAft>
                          <a:spcPct val="0"/>
                        </a:spcAft>
                        <a:defRPr>
                          <a:solidFill>
                            <a:schemeClr val="tx1"/>
                          </a:solidFill>
                          <a:latin typeface="Arial" charset="0"/>
                          <a:cs typeface="Arial" charset="0"/>
                        </a:defRPr>
                      </a:lvl8pPr>
                      <a:lvl9pPr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altLang="en-US" sz="2000" b="0" i="0" u="none" strike="noStrike" cap="none" normalizeH="0" baseline="0">
                          <a:ln>
                            <a:noFill/>
                          </a:ln>
                          <a:solidFill>
                            <a:schemeClr val="bg1"/>
                          </a:solidFill>
                          <a:effectLst/>
                          <a:latin typeface="Arial Rounded MT Bold" pitchFamily="34" charset="0"/>
                          <a:cs typeface="Arial" charset="0"/>
                        </a:rPr>
                        <a:t>strongly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04875">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eaLnBrk="0" fontAlgn="base" hangingPunct="0">
                        <a:spcBef>
                          <a:spcPct val="20000"/>
                        </a:spcBef>
                        <a:spcAft>
                          <a:spcPct val="0"/>
                        </a:spcAft>
                        <a:defRPr>
                          <a:solidFill>
                            <a:schemeClr val="tx1"/>
                          </a:solidFill>
                          <a:latin typeface="Arial" charset="0"/>
                          <a:cs typeface="Arial" charset="0"/>
                        </a:defRPr>
                      </a:lvl6pPr>
                      <a:lvl7pPr eaLnBrk="0" fontAlgn="base" hangingPunct="0">
                        <a:spcBef>
                          <a:spcPct val="20000"/>
                        </a:spcBef>
                        <a:spcAft>
                          <a:spcPct val="0"/>
                        </a:spcAft>
                        <a:defRPr>
                          <a:solidFill>
                            <a:schemeClr val="tx1"/>
                          </a:solidFill>
                          <a:latin typeface="Arial" charset="0"/>
                          <a:cs typeface="Arial" charset="0"/>
                        </a:defRPr>
                      </a:lvl7pPr>
                      <a:lvl8pPr eaLnBrk="0" fontAlgn="base" hangingPunct="0">
                        <a:spcBef>
                          <a:spcPct val="20000"/>
                        </a:spcBef>
                        <a:spcAft>
                          <a:spcPct val="0"/>
                        </a:spcAft>
                        <a:defRPr>
                          <a:solidFill>
                            <a:schemeClr val="tx1"/>
                          </a:solidFill>
                          <a:latin typeface="Arial" charset="0"/>
                          <a:cs typeface="Arial" charset="0"/>
                        </a:defRPr>
                      </a:lvl8pPr>
                      <a:lvl9pPr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chemeClr val="bg1"/>
                          </a:solidFill>
                          <a:effectLst/>
                          <a:latin typeface="Arial Rounded MT Bold" pitchFamily="34" charset="0"/>
                          <a:cs typeface="Arial" charset="0"/>
                        </a:rPr>
                        <a:t>urge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eaLnBrk="0" fontAlgn="base" hangingPunct="0">
                        <a:spcBef>
                          <a:spcPct val="20000"/>
                        </a:spcBef>
                        <a:spcAft>
                          <a:spcPct val="0"/>
                        </a:spcAft>
                        <a:defRPr>
                          <a:solidFill>
                            <a:schemeClr val="tx1"/>
                          </a:solidFill>
                          <a:latin typeface="Arial" charset="0"/>
                          <a:cs typeface="Arial" charset="0"/>
                        </a:defRPr>
                      </a:lvl6pPr>
                      <a:lvl7pPr eaLnBrk="0" fontAlgn="base" hangingPunct="0">
                        <a:spcBef>
                          <a:spcPct val="20000"/>
                        </a:spcBef>
                        <a:spcAft>
                          <a:spcPct val="0"/>
                        </a:spcAft>
                        <a:defRPr>
                          <a:solidFill>
                            <a:schemeClr val="tx1"/>
                          </a:solidFill>
                          <a:latin typeface="Arial" charset="0"/>
                          <a:cs typeface="Arial" charset="0"/>
                        </a:defRPr>
                      </a:lvl7pPr>
                      <a:lvl8pPr eaLnBrk="0" fontAlgn="base" hangingPunct="0">
                        <a:spcBef>
                          <a:spcPct val="20000"/>
                        </a:spcBef>
                        <a:spcAft>
                          <a:spcPct val="0"/>
                        </a:spcAft>
                        <a:defRPr>
                          <a:solidFill>
                            <a:schemeClr val="tx1"/>
                          </a:solidFill>
                          <a:latin typeface="Arial" charset="0"/>
                          <a:cs typeface="Arial" charset="0"/>
                        </a:defRPr>
                      </a:lvl8pPr>
                      <a:lvl9pPr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altLang="en-US" sz="2000" b="0" i="0" u="none" strike="noStrike" cap="none" normalizeH="0" baseline="0">
                          <a:ln>
                            <a:noFill/>
                          </a:ln>
                          <a:solidFill>
                            <a:schemeClr val="bg1"/>
                          </a:solidFill>
                          <a:effectLst/>
                          <a:latin typeface="Arial Rounded MT Bold" pitchFamily="34" charset="0"/>
                          <a:cs typeface="Arial" charset="0"/>
                        </a:rPr>
                        <a:t>remarkable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eaLnBrk="0" fontAlgn="base" hangingPunct="0">
                        <a:spcBef>
                          <a:spcPct val="20000"/>
                        </a:spcBef>
                        <a:spcAft>
                          <a:spcPct val="0"/>
                        </a:spcAft>
                        <a:defRPr>
                          <a:solidFill>
                            <a:schemeClr val="tx1"/>
                          </a:solidFill>
                          <a:latin typeface="Arial" charset="0"/>
                          <a:cs typeface="Arial" charset="0"/>
                        </a:defRPr>
                      </a:lvl6pPr>
                      <a:lvl7pPr eaLnBrk="0" fontAlgn="base" hangingPunct="0">
                        <a:spcBef>
                          <a:spcPct val="20000"/>
                        </a:spcBef>
                        <a:spcAft>
                          <a:spcPct val="0"/>
                        </a:spcAft>
                        <a:defRPr>
                          <a:solidFill>
                            <a:schemeClr val="tx1"/>
                          </a:solidFill>
                          <a:latin typeface="Arial" charset="0"/>
                          <a:cs typeface="Arial" charset="0"/>
                        </a:defRPr>
                      </a:lvl7pPr>
                      <a:lvl8pPr eaLnBrk="0" fontAlgn="base" hangingPunct="0">
                        <a:spcBef>
                          <a:spcPct val="20000"/>
                        </a:spcBef>
                        <a:spcAft>
                          <a:spcPct val="0"/>
                        </a:spcAft>
                        <a:defRPr>
                          <a:solidFill>
                            <a:schemeClr val="tx1"/>
                          </a:solidFill>
                          <a:latin typeface="Arial" charset="0"/>
                          <a:cs typeface="Arial" charset="0"/>
                        </a:defRPr>
                      </a:lvl8pPr>
                      <a:lvl9pPr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altLang="en-US" sz="2000" b="0" i="0" u="none" strike="noStrike" cap="none" normalizeH="0" baseline="0">
                          <a:ln>
                            <a:noFill/>
                          </a:ln>
                          <a:solidFill>
                            <a:schemeClr val="bg1"/>
                          </a:solidFill>
                          <a:effectLst/>
                          <a:latin typeface="Arial Rounded MT Bold" pitchFamily="34" charset="0"/>
                          <a:cs typeface="Arial" charset="0"/>
                        </a:rPr>
                        <a:t>popular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eaLnBrk="0" fontAlgn="base" hangingPunct="0">
                        <a:spcBef>
                          <a:spcPct val="20000"/>
                        </a:spcBef>
                        <a:spcAft>
                          <a:spcPct val="0"/>
                        </a:spcAft>
                        <a:defRPr>
                          <a:solidFill>
                            <a:schemeClr val="tx1"/>
                          </a:solidFill>
                          <a:latin typeface="Arial" charset="0"/>
                          <a:cs typeface="Arial" charset="0"/>
                        </a:defRPr>
                      </a:lvl6pPr>
                      <a:lvl7pPr eaLnBrk="0" fontAlgn="base" hangingPunct="0">
                        <a:spcBef>
                          <a:spcPct val="20000"/>
                        </a:spcBef>
                        <a:spcAft>
                          <a:spcPct val="0"/>
                        </a:spcAft>
                        <a:defRPr>
                          <a:solidFill>
                            <a:schemeClr val="tx1"/>
                          </a:solidFill>
                          <a:latin typeface="Arial" charset="0"/>
                          <a:cs typeface="Arial" charset="0"/>
                        </a:defRPr>
                      </a:lvl7pPr>
                      <a:lvl8pPr eaLnBrk="0" fontAlgn="base" hangingPunct="0">
                        <a:spcBef>
                          <a:spcPct val="20000"/>
                        </a:spcBef>
                        <a:spcAft>
                          <a:spcPct val="0"/>
                        </a:spcAft>
                        <a:defRPr>
                          <a:solidFill>
                            <a:schemeClr val="tx1"/>
                          </a:solidFill>
                          <a:latin typeface="Arial" charset="0"/>
                          <a:cs typeface="Arial" charset="0"/>
                        </a:defRPr>
                      </a:lvl8pPr>
                      <a:lvl9pPr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altLang="en-US" sz="2000" b="0" i="0" u="none" strike="noStrike" cap="none" normalizeH="0" baseline="0">
                          <a:ln>
                            <a:noFill/>
                          </a:ln>
                          <a:solidFill>
                            <a:schemeClr val="bg1"/>
                          </a:solidFill>
                          <a:effectLst/>
                          <a:latin typeface="Arial Rounded MT Bold" pitchFamily="34" charset="0"/>
                          <a:cs typeface="Arial" charset="0"/>
                        </a:rPr>
                        <a:t>doubt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eaLnBrk="0" fontAlgn="base" hangingPunct="0">
                        <a:spcBef>
                          <a:spcPct val="20000"/>
                        </a:spcBef>
                        <a:spcAft>
                          <a:spcPct val="0"/>
                        </a:spcAft>
                        <a:defRPr>
                          <a:solidFill>
                            <a:schemeClr val="tx1"/>
                          </a:solidFill>
                          <a:latin typeface="Arial" charset="0"/>
                          <a:cs typeface="Arial" charset="0"/>
                        </a:defRPr>
                      </a:lvl6pPr>
                      <a:lvl7pPr eaLnBrk="0" fontAlgn="base" hangingPunct="0">
                        <a:spcBef>
                          <a:spcPct val="20000"/>
                        </a:spcBef>
                        <a:spcAft>
                          <a:spcPct val="0"/>
                        </a:spcAft>
                        <a:defRPr>
                          <a:solidFill>
                            <a:schemeClr val="tx1"/>
                          </a:solidFill>
                          <a:latin typeface="Arial" charset="0"/>
                          <a:cs typeface="Arial" charset="0"/>
                        </a:defRPr>
                      </a:lvl7pPr>
                      <a:lvl8pPr eaLnBrk="0" fontAlgn="base" hangingPunct="0">
                        <a:spcBef>
                          <a:spcPct val="20000"/>
                        </a:spcBef>
                        <a:spcAft>
                          <a:spcPct val="0"/>
                        </a:spcAft>
                        <a:defRPr>
                          <a:solidFill>
                            <a:schemeClr val="tx1"/>
                          </a:solidFill>
                          <a:latin typeface="Arial" charset="0"/>
                          <a:cs typeface="Arial" charset="0"/>
                        </a:defRPr>
                      </a:lvl8pPr>
                      <a:lvl9pPr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chemeClr val="bg1"/>
                          </a:solidFill>
                          <a:effectLst/>
                          <a:latin typeface="Arial Rounded MT Bold" pitchFamily="34" charset="0"/>
                          <a:cs typeface="Arial" charset="0"/>
                        </a:rPr>
                        <a:t>superb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84348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9C590B-3194-9644-AA52-5540EAE5F0C6}"/>
              </a:ext>
            </a:extLst>
          </p:cNvPr>
          <p:cNvSpPr/>
          <p:nvPr/>
        </p:nvSpPr>
        <p:spPr>
          <a:xfrm>
            <a:off x="2039814" y="4807775"/>
            <a:ext cx="8112370" cy="2062103"/>
          </a:xfrm>
          <a:prstGeom prst="rect">
            <a:avLst/>
          </a:prstGeom>
        </p:spPr>
        <p:txBody>
          <a:bodyPr wrap="square">
            <a:spAutoFit/>
          </a:bodyPr>
          <a:lstStyle/>
          <a:p>
            <a:pPr algn="ctr"/>
            <a:r>
              <a:rPr lang="en-GB" sz="3200" dirty="0">
                <a:solidFill>
                  <a:srgbClr val="0070C0"/>
                </a:solidFill>
                <a:latin typeface="Arial Rounded MT Bold" panose="020F0704030504030204" pitchFamily="34" charset="77"/>
                <a:ea typeface="Calibri" panose="020F0502020204030204" pitchFamily="34" charset="0"/>
                <a:cs typeface="Times New Roman" panose="02020603050405020304" pitchFamily="18" charset="0"/>
              </a:rPr>
              <a:t>Does it make sense? </a:t>
            </a:r>
          </a:p>
          <a:p>
            <a:pPr algn="ctr"/>
            <a:r>
              <a:rPr lang="en-GB" sz="3200" dirty="0">
                <a:solidFill>
                  <a:srgbClr val="0070C0"/>
                </a:solidFill>
                <a:latin typeface="Arial Rounded MT Bold" panose="020F0704030504030204" pitchFamily="34" charset="77"/>
                <a:ea typeface="Calibri" panose="020F0502020204030204" pitchFamily="34" charset="0"/>
                <a:cs typeface="Times New Roman" panose="02020603050405020304" pitchFamily="18" charset="0"/>
              </a:rPr>
              <a:t>When you’re happy with it, read your story to someone in your house.</a:t>
            </a:r>
            <a:r>
              <a:rPr lang="en-GB" sz="3200" dirty="0">
                <a:solidFill>
                  <a:srgbClr val="0070C0"/>
                </a:solidFill>
                <a:latin typeface="Arial Rounded MT Bold" panose="020F0704030504030204" pitchFamily="34" charset="77"/>
              </a:rPr>
              <a:t> </a:t>
            </a:r>
          </a:p>
          <a:p>
            <a:pPr algn="ctr"/>
            <a:r>
              <a:rPr lang="en-GB" sz="3200" dirty="0">
                <a:solidFill>
                  <a:srgbClr val="0070C0"/>
                </a:solidFill>
                <a:latin typeface="Arial Rounded MT Bold" panose="020F0704030504030204" pitchFamily="34" charset="77"/>
              </a:rPr>
              <a:t>Did it persuade them?</a:t>
            </a:r>
            <a:endParaRPr lang="en-US" sz="3200" dirty="0">
              <a:solidFill>
                <a:srgbClr val="0070C0"/>
              </a:solidFill>
              <a:latin typeface="Arial Rounded MT Bold" panose="020F0704030504030204" pitchFamily="34" charset="77"/>
            </a:endParaRPr>
          </a:p>
        </p:txBody>
      </p:sp>
      <p:pic>
        <p:nvPicPr>
          <p:cNvPr id="4" name="Picture 3" descr="A close up of a sign&#10;&#10;Description automatically generated">
            <a:extLst>
              <a:ext uri="{FF2B5EF4-FFF2-40B4-BE49-F238E27FC236}">
                <a16:creationId xmlns:a16="http://schemas.microsoft.com/office/drawing/2014/main" id="{E06EAE8F-779C-E44B-9CB3-2EDC5EC57CEC}"/>
              </a:ext>
            </a:extLst>
          </p:cNvPr>
          <p:cNvPicPr>
            <a:picLocks noChangeAspect="1"/>
          </p:cNvPicPr>
          <p:nvPr/>
        </p:nvPicPr>
        <p:blipFill>
          <a:blip r:embed="rId2"/>
          <a:stretch>
            <a:fillRect/>
          </a:stretch>
        </p:blipFill>
        <p:spPr>
          <a:xfrm>
            <a:off x="1629507" y="0"/>
            <a:ext cx="8932985" cy="4222231"/>
          </a:xfrm>
          <a:prstGeom prst="rect">
            <a:avLst/>
          </a:prstGeom>
        </p:spPr>
      </p:pic>
    </p:spTree>
    <p:extLst>
      <p:ext uri="{BB962C8B-B14F-4D97-AF65-F5344CB8AC3E}">
        <p14:creationId xmlns:p14="http://schemas.microsoft.com/office/powerpoint/2010/main" val="1610693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rgbClr val="0070C0"/>
                </a:solidFill>
                <a:latin typeface="Arial Rounded MT Bold" panose="020F0704030504030204" pitchFamily="34" charset="0"/>
              </a:rPr>
              <a:t>What does the word ‘persuasive’ mean and what is its purpose?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8468" y="2011051"/>
            <a:ext cx="4020007" cy="4147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9510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557" y="188640"/>
            <a:ext cx="10292443" cy="1143000"/>
          </a:xfrm>
        </p:spPr>
        <p:txBody>
          <a:bodyPr>
            <a:normAutofit fontScale="90000"/>
          </a:bodyPr>
          <a:lstStyle/>
          <a:p>
            <a:r>
              <a:rPr lang="en-GB" sz="5400" u="sng" dirty="0">
                <a:solidFill>
                  <a:srgbClr val="0070C0"/>
                </a:solidFill>
                <a:latin typeface="Arial Rounded MT Bold" panose="020F0704030504030204" pitchFamily="34" charset="0"/>
              </a:rPr>
              <a:t>Purpose of a persuasive writing</a:t>
            </a:r>
          </a:p>
        </p:txBody>
      </p:sp>
      <p:sp>
        <p:nvSpPr>
          <p:cNvPr id="3" name="Content Placeholder 2"/>
          <p:cNvSpPr>
            <a:spLocks noGrp="1"/>
          </p:cNvSpPr>
          <p:nvPr>
            <p:ph idx="1"/>
          </p:nvPr>
        </p:nvSpPr>
        <p:spPr>
          <a:xfrm>
            <a:off x="691238" y="1600200"/>
            <a:ext cx="9144000" cy="5257800"/>
          </a:xfrm>
        </p:spPr>
        <p:txBody>
          <a:bodyPr>
            <a:normAutofit/>
          </a:bodyPr>
          <a:lstStyle/>
          <a:p>
            <a:pPr marL="0" indent="0">
              <a:buNone/>
            </a:pPr>
            <a:r>
              <a:rPr lang="en-GB" sz="4000" dirty="0">
                <a:solidFill>
                  <a:srgbClr val="00B0F0"/>
                </a:solidFill>
                <a:latin typeface="Arial Rounded MT Bold" panose="020F0704030504030204" pitchFamily="34" charset="0"/>
              </a:rPr>
              <a:t>To have an effect on the reader and begin to </a:t>
            </a:r>
            <a:r>
              <a:rPr lang="en-GB" sz="4000" dirty="0">
                <a:solidFill>
                  <a:srgbClr val="FF0000"/>
                </a:solidFill>
                <a:latin typeface="Arial Rounded MT Bold" panose="020F0704030504030204" pitchFamily="34" charset="0"/>
              </a:rPr>
              <a:t>challenge</a:t>
            </a:r>
            <a:r>
              <a:rPr lang="en-GB" sz="4000" dirty="0">
                <a:solidFill>
                  <a:srgbClr val="00B0F0"/>
                </a:solidFill>
                <a:latin typeface="Arial Rounded MT Bold" panose="020F0704030504030204" pitchFamily="34" charset="0"/>
              </a:rPr>
              <a:t> or </a:t>
            </a:r>
            <a:r>
              <a:rPr lang="en-GB" sz="4000" dirty="0">
                <a:solidFill>
                  <a:srgbClr val="FF0000"/>
                </a:solidFill>
                <a:latin typeface="Arial Rounded MT Bold" panose="020F0704030504030204" pitchFamily="34" charset="0"/>
              </a:rPr>
              <a:t>change</a:t>
            </a:r>
            <a:r>
              <a:rPr lang="en-GB" sz="4000" dirty="0">
                <a:solidFill>
                  <a:srgbClr val="00B0F0"/>
                </a:solidFill>
                <a:latin typeface="Arial Rounded MT Bold" panose="020F0704030504030204" pitchFamily="34" charset="0"/>
              </a:rPr>
              <a:t> their opinion based on a specific topic. Persuasive writing is very powerful when done correctly.</a:t>
            </a:r>
          </a:p>
        </p:txBody>
      </p:sp>
      <p:pic>
        <p:nvPicPr>
          <p:cNvPr id="4" name="Picture 3">
            <a:extLst>
              <a:ext uri="{FF2B5EF4-FFF2-40B4-BE49-F238E27FC236}">
                <a16:creationId xmlns:a16="http://schemas.microsoft.com/office/drawing/2014/main" id="{711C156D-50CA-3A47-A07D-A1271F97AEB5}"/>
              </a:ext>
            </a:extLst>
          </p:cNvPr>
          <p:cNvPicPr>
            <a:picLocks noChangeAspect="1"/>
          </p:cNvPicPr>
          <p:nvPr/>
        </p:nvPicPr>
        <p:blipFill>
          <a:blip r:embed="rId2"/>
          <a:stretch>
            <a:fillRect/>
          </a:stretch>
        </p:blipFill>
        <p:spPr>
          <a:xfrm>
            <a:off x="6271350" y="4229100"/>
            <a:ext cx="2781300" cy="2171700"/>
          </a:xfrm>
          <a:prstGeom prst="rect">
            <a:avLst/>
          </a:prstGeom>
        </p:spPr>
      </p:pic>
    </p:spTree>
    <p:extLst>
      <p:ext uri="{BB962C8B-B14F-4D97-AF65-F5344CB8AC3E}">
        <p14:creationId xmlns:p14="http://schemas.microsoft.com/office/powerpoint/2010/main" val="1709838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rgbClr val="0070C0"/>
                </a:solidFill>
                <a:latin typeface="Arial Rounded MT Bold" panose="020F0704030504030204" pitchFamily="34" charset="0"/>
              </a:rPr>
              <a:t>Let’s have a look at one now…</a:t>
            </a:r>
          </a:p>
        </p:txBody>
      </p:sp>
      <p:sp>
        <p:nvSpPr>
          <p:cNvPr id="3" name="Content Placeholder 2"/>
          <p:cNvSpPr>
            <a:spLocks noGrp="1"/>
          </p:cNvSpPr>
          <p:nvPr>
            <p:ph idx="1"/>
          </p:nvPr>
        </p:nvSpPr>
        <p:spPr/>
        <p:txBody>
          <a:bodyPr/>
          <a:lstStyle/>
          <a:p>
            <a:pPr marL="0" indent="0">
              <a:buNone/>
            </a:pPr>
            <a:r>
              <a:rPr lang="en-GB" dirty="0">
                <a:solidFill>
                  <a:srgbClr val="0070C0"/>
                </a:solidFill>
                <a:latin typeface="Arial Rounded MT Bold" panose="020F0704030504030204" pitchFamily="34" charset="0"/>
              </a:rPr>
              <a:t>A piece of persuasive writing about John.</a:t>
            </a:r>
          </a:p>
        </p:txBody>
      </p:sp>
      <p:sp>
        <p:nvSpPr>
          <p:cNvPr id="6" name="Content Placeholder 2"/>
          <p:cNvSpPr txBox="1">
            <a:spLocks/>
          </p:cNvSpPr>
          <p:nvPr/>
        </p:nvSpPr>
        <p:spPr>
          <a:xfrm>
            <a:off x="6883524" y="1880530"/>
            <a:ext cx="4355976" cy="4365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4000" dirty="0">
                <a:solidFill>
                  <a:srgbClr val="FF0000"/>
                </a:solidFill>
                <a:latin typeface="Arial Rounded MT Bold" panose="020F0704030504030204" pitchFamily="34" charset="0"/>
              </a:rPr>
              <a:t>How does this persuasive text inform the reader in an effective way based on the writer’s opinion?</a:t>
            </a:r>
          </a:p>
        </p:txBody>
      </p:sp>
      <p:pic>
        <p:nvPicPr>
          <p:cNvPr id="5" name="Picture 4">
            <a:extLst>
              <a:ext uri="{FF2B5EF4-FFF2-40B4-BE49-F238E27FC236}">
                <a16:creationId xmlns:a16="http://schemas.microsoft.com/office/drawing/2014/main" id="{00FFD782-1EA5-BA47-BE9B-5ECC0B60A5A1}"/>
              </a:ext>
            </a:extLst>
          </p:cNvPr>
          <p:cNvPicPr>
            <a:picLocks noChangeAspect="1"/>
          </p:cNvPicPr>
          <p:nvPr/>
        </p:nvPicPr>
        <p:blipFill>
          <a:blip r:embed="rId3"/>
          <a:stretch>
            <a:fillRect/>
          </a:stretch>
        </p:blipFill>
        <p:spPr>
          <a:xfrm>
            <a:off x="1991544" y="3429000"/>
            <a:ext cx="3543300" cy="2032000"/>
          </a:xfrm>
          <a:prstGeom prst="rect">
            <a:avLst/>
          </a:prstGeom>
        </p:spPr>
      </p:pic>
    </p:spTree>
    <p:extLst>
      <p:ext uri="{BB962C8B-B14F-4D97-AF65-F5344CB8AC3E}">
        <p14:creationId xmlns:p14="http://schemas.microsoft.com/office/powerpoint/2010/main" val="61380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70C0"/>
                </a:solidFill>
                <a:latin typeface="Arial Rounded MT Bold" panose="020F0704030504030204" pitchFamily="34" charset="0"/>
              </a:rPr>
              <a:t>Features of a persuasive text</a:t>
            </a:r>
          </a:p>
        </p:txBody>
      </p:sp>
      <p:sp>
        <p:nvSpPr>
          <p:cNvPr id="3" name="Content Placeholder 2"/>
          <p:cNvSpPr>
            <a:spLocks noGrp="1"/>
          </p:cNvSpPr>
          <p:nvPr>
            <p:ph idx="1"/>
          </p:nvPr>
        </p:nvSpPr>
        <p:spPr>
          <a:xfrm>
            <a:off x="1524000" y="1556792"/>
            <a:ext cx="9144000" cy="5301208"/>
          </a:xfrm>
        </p:spPr>
        <p:txBody>
          <a:bodyPr>
            <a:normAutofit/>
          </a:bodyPr>
          <a:lstStyle/>
          <a:p>
            <a:r>
              <a:rPr lang="en-GB" sz="3200" dirty="0">
                <a:solidFill>
                  <a:srgbClr val="0070C0"/>
                </a:solidFill>
                <a:latin typeface="Arial Rounded MT Bold" panose="020F0704030504030204" pitchFamily="34" charset="0"/>
              </a:rPr>
              <a:t>Features are the ‘stuff,’ or the ‘things,’ or the ‘ingredients’ that go into a text to make it what it is.</a:t>
            </a:r>
          </a:p>
          <a:p>
            <a:r>
              <a:rPr lang="en-GB" sz="3200" dirty="0">
                <a:solidFill>
                  <a:srgbClr val="0070C0"/>
                </a:solidFill>
                <a:latin typeface="Arial Rounded MT Bold" panose="020F0704030504030204" pitchFamily="34" charset="0"/>
              </a:rPr>
              <a:t>For example, the features of a horror story would be a spooky setting, tense writing and an exciting event!</a:t>
            </a:r>
          </a:p>
          <a:p>
            <a:r>
              <a:rPr lang="en-GB" sz="3200" dirty="0">
                <a:solidFill>
                  <a:srgbClr val="0070C0"/>
                </a:solidFill>
                <a:latin typeface="Arial Rounded MT Bold" panose="020F0704030504030204" pitchFamily="34" charset="0"/>
              </a:rPr>
              <a:t>From reading this persuasive text about John and his over use of apps, what do you think the features might be?</a:t>
            </a:r>
          </a:p>
        </p:txBody>
      </p:sp>
    </p:spTree>
    <p:extLst>
      <p:ext uri="{BB962C8B-B14F-4D97-AF65-F5344CB8AC3E}">
        <p14:creationId xmlns:p14="http://schemas.microsoft.com/office/powerpoint/2010/main" val="1490928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7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7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7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1363"/>
            <a:ext cx="9144000" cy="1143000"/>
          </a:xfrm>
        </p:spPr>
        <p:txBody>
          <a:bodyPr>
            <a:normAutofit/>
          </a:bodyPr>
          <a:lstStyle/>
          <a:p>
            <a:r>
              <a:rPr lang="en-GB" sz="4800" b="1" u="sng" dirty="0">
                <a:solidFill>
                  <a:srgbClr val="0070C0"/>
                </a:solidFill>
                <a:latin typeface="Arial Rounded MT Bold" panose="020F0704030504030204" pitchFamily="34" charset="0"/>
              </a:rPr>
              <a:t>Features of a persuasive text</a:t>
            </a:r>
          </a:p>
        </p:txBody>
      </p:sp>
      <p:sp>
        <p:nvSpPr>
          <p:cNvPr id="3" name="Content Placeholder 2"/>
          <p:cNvSpPr>
            <a:spLocks noGrp="1"/>
          </p:cNvSpPr>
          <p:nvPr>
            <p:ph idx="1"/>
          </p:nvPr>
        </p:nvSpPr>
        <p:spPr>
          <a:xfrm>
            <a:off x="1524000" y="1124744"/>
            <a:ext cx="9144000" cy="5733256"/>
          </a:xfrm>
        </p:spPr>
        <p:txBody>
          <a:bodyPr>
            <a:normAutofit/>
          </a:bodyPr>
          <a:lstStyle/>
          <a:p>
            <a:r>
              <a:rPr lang="en-GB" dirty="0">
                <a:solidFill>
                  <a:srgbClr val="0070C0"/>
                </a:solidFill>
                <a:latin typeface="Arial Rounded MT Bold" panose="020F0704030504030204" pitchFamily="34" charset="77"/>
              </a:rPr>
              <a:t>Opening paragraph</a:t>
            </a:r>
          </a:p>
          <a:p>
            <a:r>
              <a:rPr lang="en-GB" dirty="0">
                <a:solidFill>
                  <a:srgbClr val="0070C0"/>
                </a:solidFill>
                <a:latin typeface="Arial Rounded MT Bold" panose="020F0704030504030204" pitchFamily="34" charset="77"/>
              </a:rPr>
              <a:t>First person</a:t>
            </a:r>
          </a:p>
          <a:p>
            <a:r>
              <a:rPr lang="en-GB" dirty="0">
                <a:solidFill>
                  <a:srgbClr val="0070C0"/>
                </a:solidFill>
                <a:latin typeface="Arial Rounded MT Bold" panose="020F0704030504030204" pitchFamily="34" charset="77"/>
              </a:rPr>
              <a:t>Personal pronouns</a:t>
            </a:r>
          </a:p>
          <a:p>
            <a:r>
              <a:rPr lang="en-GB" dirty="0">
                <a:solidFill>
                  <a:srgbClr val="0070C0"/>
                </a:solidFill>
                <a:latin typeface="Arial Rounded MT Bold" panose="020F0704030504030204" pitchFamily="34" charset="77"/>
              </a:rPr>
              <a:t>Present tense</a:t>
            </a:r>
          </a:p>
          <a:p>
            <a:r>
              <a:rPr lang="en-GB" dirty="0">
                <a:solidFill>
                  <a:srgbClr val="0070C0"/>
                </a:solidFill>
                <a:latin typeface="Arial Rounded MT Bold" panose="020F0704030504030204" pitchFamily="34" charset="77"/>
              </a:rPr>
              <a:t>Rhetorical questions</a:t>
            </a:r>
          </a:p>
          <a:p>
            <a:r>
              <a:rPr lang="en-GB" dirty="0">
                <a:solidFill>
                  <a:srgbClr val="0070C0"/>
                </a:solidFill>
                <a:latin typeface="Arial Rounded MT Bold" panose="020F0704030504030204" pitchFamily="34" charset="77"/>
              </a:rPr>
              <a:t>Fronted adverbials</a:t>
            </a:r>
          </a:p>
          <a:p>
            <a:r>
              <a:rPr lang="en-GB" dirty="0">
                <a:solidFill>
                  <a:srgbClr val="0070C0"/>
                </a:solidFill>
                <a:latin typeface="Arial Rounded MT Bold" panose="020F0704030504030204" pitchFamily="34" charset="77"/>
              </a:rPr>
              <a:t>Colons </a:t>
            </a:r>
          </a:p>
          <a:p>
            <a:r>
              <a:rPr lang="en-GB" dirty="0">
                <a:solidFill>
                  <a:srgbClr val="0070C0"/>
                </a:solidFill>
                <a:latin typeface="Arial Rounded MT Bold" panose="020F0704030504030204" pitchFamily="34" charset="77"/>
              </a:rPr>
              <a:t>Repeated words</a:t>
            </a:r>
          </a:p>
          <a:p>
            <a:r>
              <a:rPr lang="en-GB" dirty="0">
                <a:solidFill>
                  <a:srgbClr val="0070C0"/>
                </a:solidFill>
                <a:latin typeface="Arial Rounded MT Bold" panose="020F0704030504030204" pitchFamily="34" charset="77"/>
              </a:rPr>
              <a:t>Powerful verbs</a:t>
            </a:r>
          </a:p>
          <a:p>
            <a:r>
              <a:rPr lang="en-GB" dirty="0">
                <a:solidFill>
                  <a:srgbClr val="0070C0"/>
                </a:solidFill>
                <a:latin typeface="Arial Rounded MT Bold" panose="020F0704030504030204" pitchFamily="34" charset="77"/>
              </a:rPr>
              <a:t>Subjunctive verb form</a:t>
            </a:r>
          </a:p>
          <a:p>
            <a:r>
              <a:rPr lang="en-GB" dirty="0">
                <a:solidFill>
                  <a:srgbClr val="0070C0"/>
                </a:solidFill>
                <a:latin typeface="Arial Rounded MT Bold" panose="020F0704030504030204" pitchFamily="34" charset="77"/>
              </a:rPr>
              <a:t>Strong adjectives </a:t>
            </a:r>
          </a:p>
          <a:p>
            <a:r>
              <a:rPr lang="en-GB" dirty="0">
                <a:solidFill>
                  <a:srgbClr val="0070C0"/>
                </a:solidFill>
                <a:latin typeface="Arial Rounded MT Bold" panose="020F0704030504030204" pitchFamily="34" charset="77"/>
              </a:rPr>
              <a:t>Closing paragraph</a:t>
            </a:r>
          </a:p>
          <a:p>
            <a:endParaRPr lang="en-GB" dirty="0">
              <a:solidFill>
                <a:srgbClr val="0070C0"/>
              </a:solidFill>
              <a:latin typeface="Arial Rounded MT Bold" panose="020F0704030504030204" pitchFamily="34" charset="0"/>
            </a:endParaRPr>
          </a:p>
          <a:p>
            <a:endParaRPr lang="en-GB" dirty="0">
              <a:solidFill>
                <a:srgbClr val="0070C0"/>
              </a:solidFill>
              <a:latin typeface="Arial Rounded MT Bold" panose="020F0704030504030204" pitchFamily="34" charset="0"/>
            </a:endParaRPr>
          </a:p>
        </p:txBody>
      </p:sp>
      <p:pic>
        <p:nvPicPr>
          <p:cNvPr id="4" name="Picture 3">
            <a:extLst>
              <a:ext uri="{FF2B5EF4-FFF2-40B4-BE49-F238E27FC236}">
                <a16:creationId xmlns:a16="http://schemas.microsoft.com/office/drawing/2014/main" id="{A76BC7A1-E7AA-6F49-B81B-A0DE92440B57}"/>
              </a:ext>
            </a:extLst>
          </p:cNvPr>
          <p:cNvPicPr>
            <a:picLocks noChangeAspect="1"/>
          </p:cNvPicPr>
          <p:nvPr/>
        </p:nvPicPr>
        <p:blipFill>
          <a:blip r:embed="rId2"/>
          <a:stretch>
            <a:fillRect/>
          </a:stretch>
        </p:blipFill>
        <p:spPr>
          <a:xfrm>
            <a:off x="7137943" y="3856443"/>
            <a:ext cx="3234055" cy="2681503"/>
          </a:xfrm>
          <a:prstGeom prst="rect">
            <a:avLst/>
          </a:prstGeom>
        </p:spPr>
      </p:pic>
    </p:spTree>
    <p:extLst>
      <p:ext uri="{BB962C8B-B14F-4D97-AF65-F5344CB8AC3E}">
        <p14:creationId xmlns:p14="http://schemas.microsoft.com/office/powerpoint/2010/main" val="2303550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141C085-496E-426D-A873-77E40E68BA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close up of a clock&#10;&#10;Description automatically generated">
            <a:extLst>
              <a:ext uri="{FF2B5EF4-FFF2-40B4-BE49-F238E27FC236}">
                <a16:creationId xmlns:a16="http://schemas.microsoft.com/office/drawing/2014/main" id="{52CFCF85-13C4-5845-88E7-EA4564FDE65F}"/>
              </a:ext>
            </a:extLst>
          </p:cNvPr>
          <p:cNvPicPr>
            <a:picLocks noChangeAspect="1"/>
          </p:cNvPicPr>
          <p:nvPr/>
        </p:nvPicPr>
        <p:blipFill>
          <a:blip r:embed="rId3"/>
          <a:stretch>
            <a:fillRect/>
          </a:stretch>
        </p:blipFill>
        <p:spPr>
          <a:xfrm>
            <a:off x="3448641" y="1690187"/>
            <a:ext cx="5291667" cy="1974007"/>
          </a:xfrm>
          <a:prstGeom prst="rect">
            <a:avLst/>
          </a:prstGeom>
        </p:spPr>
      </p:pic>
      <p:sp>
        <p:nvSpPr>
          <p:cNvPr id="6" name="TextBox 5">
            <a:extLst>
              <a:ext uri="{FF2B5EF4-FFF2-40B4-BE49-F238E27FC236}">
                <a16:creationId xmlns:a16="http://schemas.microsoft.com/office/drawing/2014/main" id="{7ECE74E6-9138-8D4A-8730-DE21E8261951}"/>
              </a:ext>
            </a:extLst>
          </p:cNvPr>
          <p:cNvSpPr txBox="1"/>
          <p:nvPr/>
        </p:nvSpPr>
        <p:spPr>
          <a:xfrm>
            <a:off x="310243" y="244929"/>
            <a:ext cx="11238289" cy="1200329"/>
          </a:xfrm>
          <a:prstGeom prst="rect">
            <a:avLst/>
          </a:prstGeom>
          <a:noFill/>
        </p:spPr>
        <p:txBody>
          <a:bodyPr wrap="square" rtlCol="0">
            <a:spAutoFit/>
          </a:bodyPr>
          <a:lstStyle/>
          <a:p>
            <a:pPr algn="ctr"/>
            <a:r>
              <a:rPr lang="en-US" dirty="0">
                <a:latin typeface="Arial Rounded MT Bold" panose="020F0704030504030204" pitchFamily="34" charset="77"/>
              </a:rPr>
              <a:t>Your task today will be to write a persuasive piece of writing from a chosen topic. Before you start writing, you need to produce a small plan to help jot down your initial ideas, so you have a structure when writing.</a:t>
            </a:r>
          </a:p>
          <a:p>
            <a:pPr algn="ctr"/>
            <a:r>
              <a:rPr lang="en-US" dirty="0">
                <a:latin typeface="Arial Rounded MT Bold" panose="020F0704030504030204" pitchFamily="34" charset="77"/>
              </a:rPr>
              <a:t>On the following slide will be suggested topics that you may wish to write about. </a:t>
            </a:r>
          </a:p>
        </p:txBody>
      </p:sp>
      <p:sp>
        <p:nvSpPr>
          <p:cNvPr id="8" name="TextBox 7">
            <a:extLst>
              <a:ext uri="{FF2B5EF4-FFF2-40B4-BE49-F238E27FC236}">
                <a16:creationId xmlns:a16="http://schemas.microsoft.com/office/drawing/2014/main" id="{A8EBE7E0-3112-5647-B82C-C0628D8A5AC8}"/>
              </a:ext>
            </a:extLst>
          </p:cNvPr>
          <p:cNvSpPr txBox="1"/>
          <p:nvPr/>
        </p:nvSpPr>
        <p:spPr>
          <a:xfrm>
            <a:off x="475328" y="6243739"/>
            <a:ext cx="11238289" cy="369332"/>
          </a:xfrm>
          <a:prstGeom prst="rect">
            <a:avLst/>
          </a:prstGeom>
          <a:noFill/>
        </p:spPr>
        <p:txBody>
          <a:bodyPr wrap="square" rtlCol="0">
            <a:spAutoFit/>
          </a:bodyPr>
          <a:lstStyle/>
          <a:p>
            <a:pPr algn="ctr"/>
            <a:r>
              <a:rPr lang="en-US" dirty="0">
                <a:latin typeface="Arial Rounded MT Bold" panose="020F0704030504030204" pitchFamily="34" charset="77"/>
              </a:rPr>
              <a:t>Your plan can be either notes or verbally to an adult or a sibling.</a:t>
            </a:r>
          </a:p>
        </p:txBody>
      </p:sp>
      <p:sp>
        <p:nvSpPr>
          <p:cNvPr id="2" name="TextBox 1">
            <a:extLst>
              <a:ext uri="{FF2B5EF4-FFF2-40B4-BE49-F238E27FC236}">
                <a16:creationId xmlns:a16="http://schemas.microsoft.com/office/drawing/2014/main" id="{22DD96C2-D0A3-9346-A15D-C306FEF32478}"/>
              </a:ext>
            </a:extLst>
          </p:cNvPr>
          <p:cNvSpPr txBox="1"/>
          <p:nvPr/>
        </p:nvSpPr>
        <p:spPr>
          <a:xfrm>
            <a:off x="4306904" y="3918412"/>
            <a:ext cx="3575138" cy="1938992"/>
          </a:xfrm>
          <a:prstGeom prst="rect">
            <a:avLst/>
          </a:prstGeom>
          <a:noFill/>
        </p:spPr>
        <p:txBody>
          <a:bodyPr wrap="square" rtlCol="0">
            <a:spAutoFit/>
          </a:bodyPr>
          <a:lstStyle/>
          <a:p>
            <a:r>
              <a:rPr lang="en-US" sz="2400" b="1" dirty="0">
                <a:solidFill>
                  <a:srgbClr val="0070C0"/>
                </a:solidFill>
                <a:latin typeface="Arial Rounded MT Bold" panose="020F0704030504030204" pitchFamily="34" charset="77"/>
              </a:rPr>
              <a:t>Suggested structure:</a:t>
            </a:r>
          </a:p>
          <a:p>
            <a:r>
              <a:rPr lang="en-US" sz="2400" dirty="0">
                <a:solidFill>
                  <a:srgbClr val="0070C0"/>
                </a:solidFill>
                <a:latin typeface="Arial Rounded MT Bold" panose="020F0704030504030204" pitchFamily="34" charset="77"/>
              </a:rPr>
              <a:t>Opening paragraph</a:t>
            </a:r>
          </a:p>
          <a:p>
            <a:r>
              <a:rPr lang="en-US" sz="2400" dirty="0">
                <a:solidFill>
                  <a:srgbClr val="0070C0"/>
                </a:solidFill>
                <a:latin typeface="Arial Rounded MT Bold" panose="020F0704030504030204" pitchFamily="34" charset="77"/>
              </a:rPr>
              <a:t>Point one</a:t>
            </a:r>
          </a:p>
          <a:p>
            <a:r>
              <a:rPr lang="en-US" sz="2400" dirty="0">
                <a:solidFill>
                  <a:srgbClr val="0070C0"/>
                </a:solidFill>
                <a:latin typeface="Arial Rounded MT Bold" panose="020F0704030504030204" pitchFamily="34" charset="77"/>
              </a:rPr>
              <a:t>Point two</a:t>
            </a:r>
          </a:p>
          <a:p>
            <a:r>
              <a:rPr lang="en-US" sz="2400" dirty="0">
                <a:solidFill>
                  <a:srgbClr val="0070C0"/>
                </a:solidFill>
                <a:latin typeface="Arial Rounded MT Bold" panose="020F0704030504030204" pitchFamily="34" charset="77"/>
              </a:rPr>
              <a:t>Closing paragraph</a:t>
            </a:r>
          </a:p>
        </p:txBody>
      </p:sp>
    </p:spTree>
    <p:extLst>
      <p:ext uri="{BB962C8B-B14F-4D97-AF65-F5344CB8AC3E}">
        <p14:creationId xmlns:p14="http://schemas.microsoft.com/office/powerpoint/2010/main" val="4124452930"/>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0F0B6-4762-C441-9C6D-68023F3F74C6}"/>
              </a:ext>
            </a:extLst>
          </p:cNvPr>
          <p:cNvSpPr>
            <a:spLocks noGrp="1"/>
          </p:cNvSpPr>
          <p:nvPr>
            <p:ph type="title"/>
          </p:nvPr>
        </p:nvSpPr>
        <p:spPr>
          <a:xfrm>
            <a:off x="645130" y="0"/>
            <a:ext cx="9404723" cy="1400530"/>
          </a:xfrm>
        </p:spPr>
        <p:txBody>
          <a:bodyPr/>
          <a:lstStyle/>
          <a:p>
            <a:pPr algn="ctr"/>
            <a:r>
              <a:rPr lang="en-US" dirty="0">
                <a:solidFill>
                  <a:srgbClr val="0070C0"/>
                </a:solidFill>
                <a:latin typeface="Arial Rounded MT Bold" panose="020F0704030504030204" pitchFamily="34" charset="77"/>
              </a:rPr>
              <a:t>Possible topics for you to write your persuasive writing on.</a:t>
            </a:r>
          </a:p>
        </p:txBody>
      </p:sp>
      <p:sp>
        <p:nvSpPr>
          <p:cNvPr id="3" name="Content Placeholder 2">
            <a:extLst>
              <a:ext uri="{FF2B5EF4-FFF2-40B4-BE49-F238E27FC236}">
                <a16:creationId xmlns:a16="http://schemas.microsoft.com/office/drawing/2014/main" id="{6B4AECAB-A0DD-5340-80FE-5DCF402BB340}"/>
              </a:ext>
            </a:extLst>
          </p:cNvPr>
          <p:cNvSpPr>
            <a:spLocks noGrp="1"/>
          </p:cNvSpPr>
          <p:nvPr>
            <p:ph idx="1"/>
          </p:nvPr>
        </p:nvSpPr>
        <p:spPr>
          <a:xfrm>
            <a:off x="155387" y="2334272"/>
            <a:ext cx="10384207" cy="4195481"/>
          </a:xfrm>
        </p:spPr>
        <p:txBody>
          <a:bodyPr>
            <a:normAutofit/>
          </a:bodyPr>
          <a:lstStyle/>
          <a:p>
            <a:r>
              <a:rPr lang="en-US" sz="2400" dirty="0">
                <a:solidFill>
                  <a:srgbClr val="0070C0"/>
                </a:solidFill>
                <a:latin typeface="Arial Rounded MT Bold" panose="020F0704030504030204" pitchFamily="34" charset="77"/>
              </a:rPr>
              <a:t>Homework should be given everyday.</a:t>
            </a:r>
          </a:p>
          <a:p>
            <a:r>
              <a:rPr lang="en-US" sz="2400" dirty="0">
                <a:solidFill>
                  <a:srgbClr val="0070C0"/>
                </a:solidFill>
                <a:latin typeface="Arial Rounded MT Bold" panose="020F0704030504030204" pitchFamily="34" charset="77"/>
              </a:rPr>
              <a:t>Weekends should be 3 days long.</a:t>
            </a:r>
          </a:p>
          <a:p>
            <a:r>
              <a:rPr lang="en-US" sz="2400" dirty="0">
                <a:solidFill>
                  <a:srgbClr val="0070C0"/>
                </a:solidFill>
                <a:latin typeface="Arial Rounded MT Bold" panose="020F0704030504030204" pitchFamily="34" charset="77"/>
              </a:rPr>
              <a:t>Children should only be able to watch 30 minutes of TV a day.</a:t>
            </a:r>
          </a:p>
          <a:p>
            <a:r>
              <a:rPr lang="en-US" sz="2400" dirty="0">
                <a:solidFill>
                  <a:srgbClr val="0070C0"/>
                </a:solidFill>
                <a:latin typeface="Arial Rounded MT Bold" panose="020F0704030504030204" pitchFamily="34" charset="77"/>
              </a:rPr>
              <a:t>Children should not be able to have a phone until they are 16.</a:t>
            </a:r>
          </a:p>
          <a:p>
            <a:r>
              <a:rPr lang="en-US" sz="2400" dirty="0">
                <a:solidFill>
                  <a:srgbClr val="0070C0"/>
                </a:solidFill>
                <a:latin typeface="Arial Rounded MT Bold" panose="020F0704030504030204" pitchFamily="34" charset="77"/>
              </a:rPr>
              <a:t>Takeaways/fast food should be banned.</a:t>
            </a:r>
          </a:p>
          <a:p>
            <a:r>
              <a:rPr lang="en-US" sz="2400" dirty="0">
                <a:solidFill>
                  <a:srgbClr val="0070C0"/>
                </a:solidFill>
                <a:latin typeface="Arial Rounded MT Bold" panose="020F0704030504030204" pitchFamily="34" charset="77"/>
              </a:rPr>
              <a:t>Cars should be banned to reduce global warming.</a:t>
            </a:r>
          </a:p>
        </p:txBody>
      </p:sp>
      <p:pic>
        <p:nvPicPr>
          <p:cNvPr id="4" name="Picture 10" descr="Image result for writing clipart">
            <a:extLst>
              <a:ext uri="{FF2B5EF4-FFF2-40B4-BE49-F238E27FC236}">
                <a16:creationId xmlns:a16="http://schemas.microsoft.com/office/drawing/2014/main" id="{0406D353-D13A-B141-AA75-BCA2785547A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78189" y="4432012"/>
            <a:ext cx="3343328" cy="2045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259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1363"/>
            <a:ext cx="9144000" cy="1143000"/>
          </a:xfrm>
        </p:spPr>
        <p:txBody>
          <a:bodyPr>
            <a:normAutofit/>
          </a:bodyPr>
          <a:lstStyle/>
          <a:p>
            <a:r>
              <a:rPr lang="en-GB" sz="4800" b="1" u="sng" dirty="0">
                <a:solidFill>
                  <a:srgbClr val="0070C0"/>
                </a:solidFill>
                <a:latin typeface="Arial Rounded MT Bold" panose="020F0704030504030204" pitchFamily="34" charset="0"/>
              </a:rPr>
              <a:t>Features of a persuasive text</a:t>
            </a:r>
          </a:p>
        </p:txBody>
      </p:sp>
      <p:sp>
        <p:nvSpPr>
          <p:cNvPr id="3" name="Content Placeholder 2"/>
          <p:cNvSpPr>
            <a:spLocks noGrp="1"/>
          </p:cNvSpPr>
          <p:nvPr>
            <p:ph idx="1"/>
          </p:nvPr>
        </p:nvSpPr>
        <p:spPr>
          <a:xfrm>
            <a:off x="1524000" y="1124744"/>
            <a:ext cx="9144000" cy="5733256"/>
          </a:xfrm>
        </p:spPr>
        <p:txBody>
          <a:bodyPr>
            <a:normAutofit/>
          </a:bodyPr>
          <a:lstStyle/>
          <a:p>
            <a:r>
              <a:rPr lang="en-GB" dirty="0">
                <a:solidFill>
                  <a:srgbClr val="0070C0"/>
                </a:solidFill>
                <a:latin typeface="Arial Rounded MT Bold" panose="020F0704030504030204" pitchFamily="34" charset="77"/>
              </a:rPr>
              <a:t>Opening paragraph</a:t>
            </a:r>
          </a:p>
          <a:p>
            <a:r>
              <a:rPr lang="en-GB" dirty="0">
                <a:solidFill>
                  <a:srgbClr val="0070C0"/>
                </a:solidFill>
                <a:latin typeface="Arial Rounded MT Bold" panose="020F0704030504030204" pitchFamily="34" charset="77"/>
              </a:rPr>
              <a:t>First person</a:t>
            </a:r>
          </a:p>
          <a:p>
            <a:r>
              <a:rPr lang="en-GB" dirty="0">
                <a:solidFill>
                  <a:srgbClr val="0070C0"/>
                </a:solidFill>
                <a:latin typeface="Arial Rounded MT Bold" panose="020F0704030504030204" pitchFamily="34" charset="77"/>
              </a:rPr>
              <a:t>Personal pronouns</a:t>
            </a:r>
          </a:p>
          <a:p>
            <a:r>
              <a:rPr lang="en-GB" dirty="0">
                <a:solidFill>
                  <a:srgbClr val="0070C0"/>
                </a:solidFill>
                <a:latin typeface="Arial Rounded MT Bold" panose="020F0704030504030204" pitchFamily="34" charset="77"/>
              </a:rPr>
              <a:t>Present tense</a:t>
            </a:r>
          </a:p>
          <a:p>
            <a:r>
              <a:rPr lang="en-GB" dirty="0">
                <a:solidFill>
                  <a:srgbClr val="0070C0"/>
                </a:solidFill>
                <a:latin typeface="Arial Rounded MT Bold" panose="020F0704030504030204" pitchFamily="34" charset="77"/>
              </a:rPr>
              <a:t>Rhetorical questions</a:t>
            </a:r>
          </a:p>
          <a:p>
            <a:r>
              <a:rPr lang="en-GB" dirty="0">
                <a:solidFill>
                  <a:srgbClr val="0070C0"/>
                </a:solidFill>
                <a:latin typeface="Arial Rounded MT Bold" panose="020F0704030504030204" pitchFamily="34" charset="77"/>
              </a:rPr>
              <a:t>Fronted adverbials</a:t>
            </a:r>
          </a:p>
          <a:p>
            <a:r>
              <a:rPr lang="en-GB" dirty="0">
                <a:solidFill>
                  <a:srgbClr val="0070C0"/>
                </a:solidFill>
                <a:latin typeface="Arial Rounded MT Bold" panose="020F0704030504030204" pitchFamily="34" charset="77"/>
              </a:rPr>
              <a:t>Colons </a:t>
            </a:r>
          </a:p>
          <a:p>
            <a:r>
              <a:rPr lang="en-GB" dirty="0">
                <a:solidFill>
                  <a:srgbClr val="0070C0"/>
                </a:solidFill>
                <a:latin typeface="Arial Rounded MT Bold" panose="020F0704030504030204" pitchFamily="34" charset="77"/>
              </a:rPr>
              <a:t>Repeated words</a:t>
            </a:r>
          </a:p>
          <a:p>
            <a:r>
              <a:rPr lang="en-GB" dirty="0">
                <a:solidFill>
                  <a:srgbClr val="0070C0"/>
                </a:solidFill>
                <a:latin typeface="Arial Rounded MT Bold" panose="020F0704030504030204" pitchFamily="34" charset="77"/>
              </a:rPr>
              <a:t>Powerful verbs</a:t>
            </a:r>
          </a:p>
          <a:p>
            <a:r>
              <a:rPr lang="en-GB" dirty="0">
                <a:solidFill>
                  <a:srgbClr val="0070C0"/>
                </a:solidFill>
                <a:latin typeface="Arial Rounded MT Bold" panose="020F0704030504030204" pitchFamily="34" charset="77"/>
              </a:rPr>
              <a:t>Subjunctive verb form</a:t>
            </a:r>
          </a:p>
          <a:p>
            <a:r>
              <a:rPr lang="en-GB" dirty="0">
                <a:solidFill>
                  <a:srgbClr val="0070C0"/>
                </a:solidFill>
                <a:latin typeface="Arial Rounded MT Bold" panose="020F0704030504030204" pitchFamily="34" charset="77"/>
              </a:rPr>
              <a:t>Strong adjectives </a:t>
            </a:r>
          </a:p>
          <a:p>
            <a:r>
              <a:rPr lang="en-GB" dirty="0">
                <a:solidFill>
                  <a:srgbClr val="0070C0"/>
                </a:solidFill>
                <a:latin typeface="Arial Rounded MT Bold" panose="020F0704030504030204" pitchFamily="34" charset="77"/>
              </a:rPr>
              <a:t>Closing paragraph</a:t>
            </a:r>
          </a:p>
          <a:p>
            <a:endParaRPr lang="en-GB" dirty="0">
              <a:solidFill>
                <a:srgbClr val="0070C0"/>
              </a:solidFill>
              <a:latin typeface="Arial Rounded MT Bold" panose="020F0704030504030204" pitchFamily="34" charset="0"/>
            </a:endParaRPr>
          </a:p>
          <a:p>
            <a:endParaRPr lang="en-GB" dirty="0">
              <a:solidFill>
                <a:srgbClr val="0070C0"/>
              </a:solidFill>
              <a:latin typeface="Arial Rounded MT Bold" panose="020F0704030504030204" pitchFamily="34" charset="0"/>
            </a:endParaRPr>
          </a:p>
        </p:txBody>
      </p:sp>
      <p:pic>
        <p:nvPicPr>
          <p:cNvPr id="4" name="Picture 3">
            <a:extLst>
              <a:ext uri="{FF2B5EF4-FFF2-40B4-BE49-F238E27FC236}">
                <a16:creationId xmlns:a16="http://schemas.microsoft.com/office/drawing/2014/main" id="{A76BC7A1-E7AA-6F49-B81B-A0DE92440B57}"/>
              </a:ext>
            </a:extLst>
          </p:cNvPr>
          <p:cNvPicPr>
            <a:picLocks noChangeAspect="1"/>
          </p:cNvPicPr>
          <p:nvPr/>
        </p:nvPicPr>
        <p:blipFill>
          <a:blip r:embed="rId3"/>
          <a:stretch>
            <a:fillRect/>
          </a:stretch>
        </p:blipFill>
        <p:spPr>
          <a:xfrm>
            <a:off x="7137943" y="3856443"/>
            <a:ext cx="3234055" cy="2681503"/>
          </a:xfrm>
          <a:prstGeom prst="rect">
            <a:avLst/>
          </a:prstGeom>
        </p:spPr>
      </p:pic>
    </p:spTree>
    <p:extLst>
      <p:ext uri="{BB962C8B-B14F-4D97-AF65-F5344CB8AC3E}">
        <p14:creationId xmlns:p14="http://schemas.microsoft.com/office/powerpoint/2010/main" val="6885723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TotalTime>
  <Words>1506</Words>
  <Application>Microsoft Macintosh PowerPoint</Application>
  <PresentationFormat>Widescreen</PresentationFormat>
  <Paragraphs>158</Paragraphs>
  <Slides>18</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Arial Rounded MT Bold</vt:lpstr>
      <vt:lpstr>Calibri</vt:lpstr>
      <vt:lpstr>Century Gothic</vt:lpstr>
      <vt:lpstr>Wingdings</vt:lpstr>
      <vt:lpstr>Wingdings 3</vt:lpstr>
      <vt:lpstr>Ion</vt:lpstr>
      <vt:lpstr>PowerPoint Presentation</vt:lpstr>
      <vt:lpstr>What does the word ‘persuasive’ mean and what is its purpose?</vt:lpstr>
      <vt:lpstr>Purpose of a persuasive writing</vt:lpstr>
      <vt:lpstr>Let’s have a look at one now…</vt:lpstr>
      <vt:lpstr>Features of a persuasive text</vt:lpstr>
      <vt:lpstr>Features of a persuasive text</vt:lpstr>
      <vt:lpstr>PowerPoint Presentation</vt:lpstr>
      <vt:lpstr>Possible topics for you to write your persuasive writing on.</vt:lpstr>
      <vt:lpstr>Features of a persuasive text</vt:lpstr>
      <vt:lpstr>PowerPoint Presentation</vt:lpstr>
      <vt:lpstr>Opener #1: Short story with a ‘This will all change if’ sentence</vt:lpstr>
      <vt:lpstr>Opener #2: Worried about…you should be!</vt:lpstr>
      <vt:lpstr>Opener #3: They say x3. We say x1</vt:lpstr>
      <vt:lpstr>Closing #1: Urgent action needed</vt:lpstr>
      <vt:lpstr>Closing #2: Bullet point reiteration</vt:lpstr>
      <vt:lpstr>Closing #3: Double opposite questioning</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20</cp:revision>
  <dcterms:created xsi:type="dcterms:W3CDTF">2020-04-21T19:54:04Z</dcterms:created>
  <dcterms:modified xsi:type="dcterms:W3CDTF">2020-04-27T12:11:58Z</dcterms:modified>
</cp:coreProperties>
</file>