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sldIdLst>
    <p:sldId id="256" r:id="rId2"/>
    <p:sldId id="257" r:id="rId3"/>
    <p:sldId id="278" r:id="rId4"/>
    <p:sldId id="295" r:id="rId5"/>
    <p:sldId id="293" r:id="rId6"/>
    <p:sldId id="294" r:id="rId7"/>
    <p:sldId id="29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62"/>
    <p:restoredTop sz="94150"/>
  </p:normalViewPr>
  <p:slideViewPr>
    <p:cSldViewPr snapToGrid="0" snapToObjects="1">
      <p:cViewPr varScale="1">
        <p:scale>
          <a:sx n="119" d="100"/>
          <a:sy n="119" d="100"/>
        </p:scale>
        <p:origin x="6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8CC8E-7E9A-164B-A781-9144559A2B0B}" type="datetimeFigureOut">
              <a:rPr lang="en-US" smtClean="0"/>
              <a:t>6/29/20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4AE6-24B5-A74B-9A10-1EF2F9C8B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6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AF1A0-170E-430F-AC1C-8385A7047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978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133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5</a:t>
            </a:r>
            <a:br>
              <a:rPr lang="en-GB" sz="6000" dirty="0"/>
            </a:br>
            <a:r>
              <a:rPr lang="en-GB" sz="6000" dirty="0"/>
              <a:t>Revision</a:t>
            </a:r>
            <a:br>
              <a:rPr lang="en-GB" sz="6000" dirty="0"/>
            </a:br>
            <a:r>
              <a:rPr lang="en-GB" sz="6000" dirty="0"/>
              <a:t>Fractions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dirty="0"/>
              <a:t>Week 11 Lesson 2– Multiplying fractions to a whole number (mixed number)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692460"/>
            <a:ext cx="9144000" cy="1470025"/>
          </a:xfrm>
        </p:spPr>
        <p:txBody>
          <a:bodyPr>
            <a:noAutofit/>
          </a:bodyPr>
          <a:lstStyle/>
          <a:p>
            <a:r>
              <a:rPr lang="en-GB" sz="9600" dirty="0">
                <a:latin typeface="Arial Rounded MT Bold" panose="020F0704030504030204" pitchFamily="34" charset="0"/>
              </a:rPr>
              <a:t>Fractions</a:t>
            </a:r>
          </a:p>
        </p:txBody>
      </p:sp>
    </p:spTree>
    <p:extLst>
      <p:ext uri="{BB962C8B-B14F-4D97-AF65-F5344CB8AC3E}">
        <p14:creationId xmlns:p14="http://schemas.microsoft.com/office/powerpoint/2010/main" val="3492576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8543926" y="231774"/>
            <a:ext cx="2846678" cy="527051"/>
          </a:xfrm>
          <a:prstGeom prst="wedgeRoundRectCallout">
            <a:avLst>
              <a:gd name="adj1" fmla="val -56269"/>
              <a:gd name="adj2" fmla="val -250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number.</a:t>
            </a:r>
          </a:p>
        </p:txBody>
      </p:sp>
      <p:sp>
        <p:nvSpPr>
          <p:cNvPr id="3087" name="AutoShape 7"/>
          <p:cNvSpPr>
            <a:spLocks noChangeArrowheads="1"/>
          </p:cNvSpPr>
          <p:nvPr/>
        </p:nvSpPr>
        <p:spPr bwMode="auto">
          <a:xfrm>
            <a:off x="6904007" y="3140552"/>
            <a:ext cx="4733811" cy="527052"/>
          </a:xfrm>
          <a:prstGeom prst="wedgeRoundRectCallout">
            <a:avLst>
              <a:gd name="adj1" fmla="val -83338"/>
              <a:gd name="adj2" fmla="val 359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way of saying ‘divided by.’</a:t>
            </a:r>
          </a:p>
        </p:txBody>
      </p:sp>
      <p:sp>
        <p:nvSpPr>
          <p:cNvPr id="3085" name="AutoShape 10"/>
          <p:cNvSpPr>
            <a:spLocks noChangeArrowheads="1"/>
          </p:cNvSpPr>
          <p:nvPr/>
        </p:nvSpPr>
        <p:spPr bwMode="auto">
          <a:xfrm>
            <a:off x="1087871" y="97631"/>
            <a:ext cx="3977842" cy="1071560"/>
          </a:xfrm>
          <a:prstGeom prst="wedgeRoundRectCallout">
            <a:avLst>
              <a:gd name="adj1" fmla="val 60273"/>
              <a:gd name="adj2" fmla="val -17356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 part of a whole number. It might be a big part or it might be a small part.</a:t>
            </a:r>
          </a:p>
        </p:txBody>
      </p:sp>
      <p:sp>
        <p:nvSpPr>
          <p:cNvPr id="3083" name="AutoShape 13"/>
          <p:cNvSpPr>
            <a:spLocks noChangeArrowheads="1"/>
          </p:cNvSpPr>
          <p:nvPr/>
        </p:nvSpPr>
        <p:spPr bwMode="auto">
          <a:xfrm>
            <a:off x="1247179" y="2221015"/>
            <a:ext cx="6602411" cy="724485"/>
          </a:xfrm>
          <a:prstGeom prst="wedgeRoundRectCallout">
            <a:avLst>
              <a:gd name="adj1" fmla="val 63625"/>
              <a:gd name="adj2" fmla="val -35931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is an equivalence. It can be shown in different ways.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latin typeface="Arial Rounded MT Bold" pitchFamily="34" charset="0"/>
            </a:endParaRPr>
          </a:p>
        </p:txBody>
      </p:sp>
      <p:sp>
        <p:nvSpPr>
          <p:cNvPr id="3080" name="AutoShape 15"/>
          <p:cNvSpPr>
            <a:spLocks noChangeArrowheads="1"/>
          </p:cNvSpPr>
          <p:nvPr/>
        </p:nvSpPr>
        <p:spPr bwMode="auto">
          <a:xfrm>
            <a:off x="3939620" y="1376568"/>
            <a:ext cx="5928775" cy="527051"/>
          </a:xfrm>
          <a:prstGeom prst="wedgeRoundRectCallout">
            <a:avLst>
              <a:gd name="adj1" fmla="val -63620"/>
              <a:gd name="adj2" fmla="val -153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 dirty="0">
                <a:latin typeface="Arial Rounded MT Bold" pitchFamily="34" charset="0"/>
              </a:rPr>
              <a:t>A fraction can be &gt;1 (a mixed number).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B7081B3-24FE-674C-B6FB-460FB088DD2D}"/>
              </a:ext>
            </a:extLst>
          </p:cNvPr>
          <p:cNvSpPr txBox="1"/>
          <p:nvPr/>
        </p:nvSpPr>
        <p:spPr>
          <a:xfrm>
            <a:off x="1508166" y="4581371"/>
            <a:ext cx="10046524" cy="120032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Rounded MT Bold" panose="020F0704030504030204" pitchFamily="34" charset="77"/>
              </a:rPr>
              <a:t>A fraction is each one of these quotes. Over the next coming lessons, we will recap fractions to really understand what these quotes mean.</a:t>
            </a:r>
          </a:p>
        </p:txBody>
      </p:sp>
    </p:spTree>
    <p:extLst>
      <p:ext uri="{BB962C8B-B14F-4D97-AF65-F5344CB8AC3E}">
        <p14:creationId xmlns:p14="http://schemas.microsoft.com/office/powerpoint/2010/main" val="165071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87" grpId="0" animBg="1"/>
      <p:bldP spid="3085" grpId="0" animBg="1"/>
      <p:bldP spid="3083" grpId="0" animBg="1"/>
      <p:bldP spid="308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1 and 8/10 x 3 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1775520" y="4365104"/>
            <a:ext cx="8640960" cy="193899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the mixed fraction into improper fraction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the whole number into a fraction by putting it over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multiplying the two numerators.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multiplying the two denominators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simplifying if this is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back to a mixed number if this is possible.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884257-40A8-7849-AA0E-C233567C1D64}"/>
              </a:ext>
            </a:extLst>
          </p:cNvPr>
          <p:cNvGraphicFramePr>
            <a:graphicFrameLocks noGrp="1"/>
          </p:cNvGraphicFramePr>
          <p:nvPr/>
        </p:nvGraphicFramePr>
        <p:xfrm>
          <a:off x="1919536" y="1340768"/>
          <a:ext cx="8424944" cy="2880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65904">
                  <a:extLst>
                    <a:ext uri="{9D8B030D-6E8A-4147-A177-3AD203B41FA5}">
                      <a16:colId xmlns:a16="http://schemas.microsoft.com/office/drawing/2014/main" val="1581529811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596917153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2539747275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642244898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3690942624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3934577533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3634674610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3997142106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242953565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1322053345"/>
                    </a:ext>
                  </a:extLst>
                </a:gridCol>
                <a:gridCol w="765904">
                  <a:extLst>
                    <a:ext uri="{9D8B030D-6E8A-4147-A177-3AD203B41FA5}">
                      <a16:colId xmlns:a16="http://schemas.microsoft.com/office/drawing/2014/main" val="3017213607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</a:rPr>
                        <a:t>18 </a:t>
                      </a: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</a:rPr>
                        <a:t>=</a:t>
                      </a: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</a:rPr>
                        <a:t>54 </a:t>
                      </a: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05382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</a:rPr>
                        <a:t>10 </a:t>
                      </a: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Arial Rounded MT Bold" panose="020F0704030504030204" pitchFamily="34" charset="77"/>
                        </a:rPr>
                        <a:t>1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</a:rPr>
                        <a:t> 10</a:t>
                      </a: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4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4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723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3 and 2/5 x 4 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1775520" y="4365104"/>
            <a:ext cx="8640960" cy="193899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the mixed fraction into improper fraction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the whole number into a fraction by putting it over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multiplying the two numerators.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multiplying the two denominators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simplifying if this is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back to a mixed number if this is possible.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884257-40A8-7849-AA0E-C233567C1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021723"/>
              </p:ext>
            </p:extLst>
          </p:nvPr>
        </p:nvGraphicFramePr>
        <p:xfrm>
          <a:off x="1919536" y="1340768"/>
          <a:ext cx="5400600" cy="28803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val="1581529811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596917153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2539747275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642244898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690942624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val="3461188967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</a:rPr>
                        <a:t> 17</a:t>
                      </a:r>
                      <a:endParaRPr lang="en-GB" sz="28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8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8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</a:rPr>
                        <a:t>=</a:t>
                      </a:r>
                      <a:endParaRPr lang="en-GB" sz="28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053820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</a:rPr>
                        <a:t> 5</a:t>
                      </a:r>
                      <a:endParaRPr lang="en-GB" sz="28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Arial Rounded MT Bold" panose="020F0704030504030204" pitchFamily="34" charset="77"/>
                        </a:rPr>
                        <a:t>1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28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125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A95B5-7634-9D44-9652-149B635F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2 and 2/7 x 5 =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37D4BD-7DB5-DC4F-A204-CB8E84B1C8F7}"/>
              </a:ext>
            </a:extLst>
          </p:cNvPr>
          <p:cNvSpPr/>
          <p:nvPr/>
        </p:nvSpPr>
        <p:spPr>
          <a:xfrm>
            <a:off x="1775520" y="4365104"/>
            <a:ext cx="8640960" cy="1938992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the mixed fraction into improper fraction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the whole number into a fraction by putting it over 1.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multiplying the two numerators.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multiplying the two denominators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simplifying if this is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latin typeface="Arial Rounded MT Bold" panose="020F0704030504030204" pitchFamily="34" charset="0"/>
              </a:rPr>
              <a:t>converting back to a mixed number if this is possible.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884257-40A8-7849-AA0E-C233567C1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769777"/>
              </p:ext>
            </p:extLst>
          </p:nvPr>
        </p:nvGraphicFramePr>
        <p:xfrm>
          <a:off x="1919536" y="1340768"/>
          <a:ext cx="9053268" cy="264977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8878">
                  <a:extLst>
                    <a:ext uri="{9D8B030D-6E8A-4147-A177-3AD203B41FA5}">
                      <a16:colId xmlns:a16="http://schemas.microsoft.com/office/drawing/2014/main" val="1581529811"/>
                    </a:ext>
                  </a:extLst>
                </a:gridCol>
                <a:gridCol w="1508878">
                  <a:extLst>
                    <a:ext uri="{9D8B030D-6E8A-4147-A177-3AD203B41FA5}">
                      <a16:colId xmlns:a16="http://schemas.microsoft.com/office/drawing/2014/main" val="596917153"/>
                    </a:ext>
                  </a:extLst>
                </a:gridCol>
                <a:gridCol w="1508878">
                  <a:extLst>
                    <a:ext uri="{9D8B030D-6E8A-4147-A177-3AD203B41FA5}">
                      <a16:colId xmlns:a16="http://schemas.microsoft.com/office/drawing/2014/main" val="2539747275"/>
                    </a:ext>
                  </a:extLst>
                </a:gridCol>
                <a:gridCol w="1508878">
                  <a:extLst>
                    <a:ext uri="{9D8B030D-6E8A-4147-A177-3AD203B41FA5}">
                      <a16:colId xmlns:a16="http://schemas.microsoft.com/office/drawing/2014/main" val="642244898"/>
                    </a:ext>
                  </a:extLst>
                </a:gridCol>
                <a:gridCol w="1508878">
                  <a:extLst>
                    <a:ext uri="{9D8B030D-6E8A-4147-A177-3AD203B41FA5}">
                      <a16:colId xmlns:a16="http://schemas.microsoft.com/office/drawing/2014/main" val="4197120814"/>
                    </a:ext>
                  </a:extLst>
                </a:gridCol>
                <a:gridCol w="1508878">
                  <a:extLst>
                    <a:ext uri="{9D8B030D-6E8A-4147-A177-3AD203B41FA5}">
                      <a16:colId xmlns:a16="http://schemas.microsoft.com/office/drawing/2014/main" val="3690942624"/>
                    </a:ext>
                  </a:extLst>
                </a:gridCol>
              </a:tblGrid>
              <a:tr h="1465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Arial Rounded MT Bold" panose="020F0704030504030204" pitchFamily="34" charset="77"/>
                        </a:rPr>
                        <a:t> 16</a:t>
                      </a:r>
                      <a:endParaRPr lang="en-GB" sz="36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6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5400" dirty="0">
                          <a:effectLst/>
                          <a:latin typeface="Arial Rounded MT Bold" panose="020F0704030504030204" pitchFamily="34" charset="77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4800" dirty="0">
                          <a:effectLst/>
                          <a:latin typeface="Arial Rounded MT Bold" panose="020F0704030504030204" pitchFamily="34" charset="77"/>
                        </a:rPr>
                        <a:t>=</a:t>
                      </a:r>
                      <a:endParaRPr lang="en-GB" sz="48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Arial Rounded MT Bold" panose="020F0704030504030204" pitchFamily="34" charset="77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Arial Rounded MT Bold" panose="020F0704030504030204" pitchFamily="34" charset="77"/>
                        </a:rPr>
                        <a:t> 3</a:t>
                      </a:r>
                      <a:endParaRPr lang="en-GB" sz="36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3053820"/>
                  </a:ext>
                </a:extLst>
              </a:tr>
              <a:tr h="11847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Arial Rounded MT Bold" panose="020F0704030504030204" pitchFamily="34" charset="77"/>
                        </a:rPr>
                        <a:t>7 </a:t>
                      </a:r>
                      <a:endParaRPr lang="en-GB" sz="36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latin typeface="Arial Rounded MT Bold" panose="020F0704030504030204" pitchFamily="34" charset="77"/>
                        </a:rPr>
                        <a:t>1</a:t>
                      </a: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3600" dirty="0">
                          <a:effectLst/>
                          <a:latin typeface="Arial Rounded MT Bold" panose="020F0704030504030204" pitchFamily="34" charset="77"/>
                        </a:rPr>
                        <a:t>7 </a:t>
                      </a:r>
                      <a:endParaRPr lang="en-GB" sz="3600" dirty="0">
                        <a:effectLst/>
                        <a:latin typeface="Arial Rounded MT Bold" panose="020F0704030504030204" pitchFamily="34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979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19501C2-AC9E-3D46-8533-5E4E12EBC286}"/>
              </a:ext>
            </a:extLst>
          </p:cNvPr>
          <p:cNvSpPr/>
          <p:nvPr/>
        </p:nvSpPr>
        <p:spPr>
          <a:xfrm>
            <a:off x="2277224" y="675041"/>
            <a:ext cx="8964517" cy="5786199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Convert the improper fraction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Write the whole number as a fraction over 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Multiply both the numerators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Multiply both the denominators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Covert to a mixed number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4400" dirty="0">
                <a:latin typeface="Arial Rounded MT Bold" panose="020F0704030504030204" pitchFamily="34" charset="0"/>
              </a:rPr>
              <a:t>Simplify your answer if possible.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425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327</Words>
  <Application>Microsoft Macintosh PowerPoint</Application>
  <PresentationFormat>Widescreen</PresentationFormat>
  <Paragraphs>88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Franklin Gothic Book</vt:lpstr>
      <vt:lpstr>Office Theme</vt:lpstr>
      <vt:lpstr>Year 5 Revision Fractions</vt:lpstr>
      <vt:lpstr>Fractions</vt:lpstr>
      <vt:lpstr>PowerPoint Presentation</vt:lpstr>
      <vt:lpstr>1 and 8/10 x 3 =</vt:lpstr>
      <vt:lpstr>3 and 2/5 x 4 =</vt:lpstr>
      <vt:lpstr>2 and 2/7 x 5 =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5 Measure Roman Numerals</dc:title>
  <dc:creator>Benjamin Hunt</dc:creator>
  <cp:lastModifiedBy>Benjamin Hunt</cp:lastModifiedBy>
  <cp:revision>28</cp:revision>
  <dcterms:created xsi:type="dcterms:W3CDTF">2020-05-25T12:41:35Z</dcterms:created>
  <dcterms:modified xsi:type="dcterms:W3CDTF">2020-06-29T16:26:10Z</dcterms:modified>
</cp:coreProperties>
</file>