
<file path=[Content_Types].xml><?xml version="1.0" encoding="utf-8"?>
<Types xmlns="http://schemas.openxmlformats.org/package/2006/content-types">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2"/>
  </p:notesMasterIdLst>
  <p:sldIdLst>
    <p:sldId id="256" r:id="rId2"/>
    <p:sldId id="274" r:id="rId3"/>
    <p:sldId id="257" r:id="rId4"/>
    <p:sldId id="279" r:id="rId5"/>
    <p:sldId id="263" r:id="rId6"/>
    <p:sldId id="280" r:id="rId7"/>
    <p:sldId id="264" r:id="rId8"/>
    <p:sldId id="277" r:id="rId9"/>
    <p:sldId id="272"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735" autoAdjust="0"/>
    <p:restoredTop sz="92181"/>
  </p:normalViewPr>
  <p:slideViewPr>
    <p:cSldViewPr snapToGrid="0">
      <p:cViewPr>
        <p:scale>
          <a:sx n="82" d="100"/>
          <a:sy n="82" d="100"/>
        </p:scale>
        <p:origin x="144" y="6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4/27/20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Print back2back for the </a:t>
            </a:r>
            <a:r>
              <a:rPr lang="en-GB" dirty="0" err="1"/>
              <a:t>chn</a:t>
            </a:r>
            <a:r>
              <a:rPr lang="en-GB" dirty="0"/>
              <a:t> to use if needed.</a:t>
            </a:r>
          </a:p>
        </p:txBody>
      </p:sp>
      <p:sp>
        <p:nvSpPr>
          <p:cNvPr id="4" name="Slide Number Placeholder 3"/>
          <p:cNvSpPr>
            <a:spLocks noGrp="1"/>
          </p:cNvSpPr>
          <p:nvPr>
            <p:ph type="sldNum" sz="quarter" idx="10"/>
          </p:nvPr>
        </p:nvSpPr>
        <p:spPr/>
        <p:txBody>
          <a:bodyPr/>
          <a:lstStyle/>
          <a:p>
            <a:fld id="{D52AF1A0-170E-430F-AC1C-8385A70477A1}" type="slidenum">
              <a:rPr lang="en-GB" smtClean="0"/>
              <a:t>9</a:t>
            </a:fld>
            <a:endParaRPr lang="en-GB"/>
          </a:p>
        </p:txBody>
      </p:sp>
    </p:spTree>
    <p:extLst>
      <p:ext uri="{BB962C8B-B14F-4D97-AF65-F5344CB8AC3E}">
        <p14:creationId xmlns:p14="http://schemas.microsoft.com/office/powerpoint/2010/main" val="1786469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Print back2back for the </a:t>
            </a:r>
            <a:r>
              <a:rPr lang="en-GB" dirty="0" err="1"/>
              <a:t>chn</a:t>
            </a:r>
            <a:r>
              <a:rPr lang="en-GB" dirty="0"/>
              <a:t> to use if needed.</a:t>
            </a:r>
          </a:p>
        </p:txBody>
      </p:sp>
      <p:sp>
        <p:nvSpPr>
          <p:cNvPr id="4" name="Slide Number Placeholder 3"/>
          <p:cNvSpPr>
            <a:spLocks noGrp="1"/>
          </p:cNvSpPr>
          <p:nvPr>
            <p:ph type="sldNum" sz="quarter" idx="10"/>
          </p:nvPr>
        </p:nvSpPr>
        <p:spPr/>
        <p:txBody>
          <a:bodyPr/>
          <a:lstStyle/>
          <a:p>
            <a:fld id="{D52AF1A0-170E-430F-AC1C-8385A70477A1}" type="slidenum">
              <a:rPr lang="en-GB" smtClean="0"/>
              <a:t>10</a:t>
            </a:fld>
            <a:endParaRPr lang="en-GB"/>
          </a:p>
        </p:txBody>
      </p:sp>
    </p:spTree>
    <p:extLst>
      <p:ext uri="{BB962C8B-B14F-4D97-AF65-F5344CB8AC3E}">
        <p14:creationId xmlns:p14="http://schemas.microsoft.com/office/powerpoint/2010/main" val="4102678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27/04/2020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27/04/2020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27/04/2020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27/04/2020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27/04/2020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27/04/2020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27/04/2020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 Measure</a:t>
            </a:r>
            <a:br>
              <a:rPr lang="en-GB" sz="6000" dirty="0"/>
            </a:br>
            <a:r>
              <a:rPr lang="en-GB" sz="6000" dirty="0"/>
              <a:t>Length</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a:bodyPr>
          <a:lstStyle/>
          <a:p>
            <a:r>
              <a:rPr lang="en-GB" dirty="0"/>
              <a:t>Week 3 Lesson 3 – problem solving part 2 (multiplication and division)</a:t>
            </a:r>
          </a:p>
        </p:txBody>
      </p:sp>
    </p:spTree>
    <p:extLst>
      <p:ext uri="{BB962C8B-B14F-4D97-AF65-F5344CB8AC3E}">
        <p14:creationId xmlns:p14="http://schemas.microsoft.com/office/powerpoint/2010/main" val="3809328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7" y="109690"/>
            <a:ext cx="5256583" cy="1231079"/>
          </a:xfrm>
          <a:prstGeom prst="rect">
            <a:avLst/>
          </a:prstGeom>
          <a:ln w="57150">
            <a:solidFill>
              <a:schemeClr val="tx1"/>
            </a:solidFill>
          </a:ln>
        </p:spPr>
      </p:pic>
      <p:pic>
        <p:nvPicPr>
          <p:cNvPr id="6" name="Picture 5">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4" y="1844825"/>
            <a:ext cx="5256583" cy="1231079"/>
          </a:xfrm>
          <a:prstGeom prst="rect">
            <a:avLst/>
          </a:prstGeom>
          <a:ln w="57150">
            <a:solidFill>
              <a:schemeClr val="tx1"/>
            </a:solidFill>
          </a:ln>
        </p:spPr>
      </p:pic>
      <p:pic>
        <p:nvPicPr>
          <p:cNvPr id="7" name="Picture 6">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5" y="3501009"/>
            <a:ext cx="5256583" cy="1231079"/>
          </a:xfrm>
          <a:prstGeom prst="rect">
            <a:avLst/>
          </a:prstGeom>
          <a:ln w="57150">
            <a:solidFill>
              <a:schemeClr val="tx1"/>
            </a:solidFill>
          </a:ln>
        </p:spPr>
      </p:pic>
      <p:pic>
        <p:nvPicPr>
          <p:cNvPr id="8" name="Picture 7">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8" y="5222258"/>
            <a:ext cx="5256583" cy="1231079"/>
          </a:xfrm>
          <a:prstGeom prst="rect">
            <a:avLst/>
          </a:prstGeom>
          <a:ln w="57150">
            <a:solidFill>
              <a:schemeClr val="tx1"/>
            </a:solidFill>
          </a:ln>
        </p:spPr>
      </p:pic>
    </p:spTree>
    <p:extLst>
      <p:ext uri="{BB962C8B-B14F-4D97-AF65-F5344CB8AC3E}">
        <p14:creationId xmlns:p14="http://schemas.microsoft.com/office/powerpoint/2010/main" val="1832870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00E34-D686-EE46-A929-CA9134D2DE78}"/>
              </a:ext>
            </a:extLst>
          </p:cNvPr>
          <p:cNvSpPr>
            <a:spLocks noGrp="1"/>
          </p:cNvSpPr>
          <p:nvPr>
            <p:ph type="title"/>
          </p:nvPr>
        </p:nvSpPr>
        <p:spPr/>
        <p:txBody>
          <a:bodyPr/>
          <a:lstStyle/>
          <a:p>
            <a:r>
              <a:rPr lang="en-US" dirty="0"/>
              <a:t>In today’s lesson</a:t>
            </a:r>
          </a:p>
        </p:txBody>
      </p:sp>
      <p:sp>
        <p:nvSpPr>
          <p:cNvPr id="3" name="Content Placeholder 2">
            <a:extLst>
              <a:ext uri="{FF2B5EF4-FFF2-40B4-BE49-F238E27FC236}">
                <a16:creationId xmlns:a16="http://schemas.microsoft.com/office/drawing/2014/main" id="{853C1C57-1113-7448-861E-4D953ED1E5E5}"/>
              </a:ext>
            </a:extLst>
          </p:cNvPr>
          <p:cNvSpPr>
            <a:spLocks noGrp="1"/>
          </p:cNvSpPr>
          <p:nvPr>
            <p:ph idx="1"/>
          </p:nvPr>
        </p:nvSpPr>
        <p:spPr/>
        <p:txBody>
          <a:bodyPr/>
          <a:lstStyle/>
          <a:p>
            <a:r>
              <a:rPr lang="en-US" b="1" dirty="0"/>
              <a:t>We are going to apply everything you have learnt over that last few lesson on measurement. These problem solving questions will put what you have learnt into real everyday scenario’s. You need to be aware what method you are using to get to the answer. Yesterday, we concentrated specifically on addition and subtraction. Today, we are going to look at multiplication and division. </a:t>
            </a:r>
          </a:p>
        </p:txBody>
      </p:sp>
    </p:spTree>
    <p:extLst>
      <p:ext uri="{BB962C8B-B14F-4D97-AF65-F5344CB8AC3E}">
        <p14:creationId xmlns:p14="http://schemas.microsoft.com/office/powerpoint/2010/main" val="2576130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357"/>
            <a:ext cx="7418173" cy="6858000"/>
          </a:xfrm>
        </p:spPr>
        <p:txBody>
          <a:bodyPr>
            <a:normAutofit/>
          </a:bodyPr>
          <a:lstStyle/>
          <a:p>
            <a:pPr marL="0" indent="0">
              <a:buNone/>
            </a:pPr>
            <a:r>
              <a:rPr lang="en-GB" sz="3200" dirty="0">
                <a:latin typeface="Arial Rounded MT Bold" panose="020F0704030504030204" pitchFamily="34" charset="0"/>
              </a:rPr>
              <a:t>Charlie runs 480m. Chester runs four times further. How much does Chester run in km?</a:t>
            </a:r>
          </a:p>
          <a:p>
            <a:pPr marL="0" indent="0">
              <a:buNone/>
            </a:pPr>
            <a:r>
              <a:rPr lang="en-GB" sz="3200" dirty="0">
                <a:latin typeface="Arial Rounded MT Bold" panose="020F0704030504030204" pitchFamily="34" charset="0"/>
              </a:rPr>
              <a:t> </a:t>
            </a:r>
            <a:r>
              <a:rPr lang="en-GB" sz="1400" dirty="0">
                <a:latin typeface="Arial Rounded MT Bold" panose="020F0704030504030204" pitchFamily="34" charset="0"/>
              </a:rPr>
              <a:t>From the question, I can tell that we are looking at a multiplication question. This is because it says ‘times further’.</a:t>
            </a:r>
          </a:p>
          <a:p>
            <a:pPr marL="0" indent="0">
              <a:buNone/>
            </a:pPr>
            <a:r>
              <a:rPr lang="en-GB" sz="1400" dirty="0">
                <a:latin typeface="Arial Rounded MT Bold" panose="020F0704030504030204" pitchFamily="34" charset="0"/>
              </a:rPr>
              <a:t>Chester runs x4 further </a:t>
            </a:r>
          </a:p>
          <a:p>
            <a:pPr marL="0" indent="0">
              <a:buNone/>
            </a:pPr>
            <a:endParaRPr lang="en-GB" sz="1400" dirty="0">
              <a:latin typeface="Arial Rounded MT Bold" panose="020F0704030504030204" pitchFamily="34" charset="0"/>
            </a:endParaRPr>
          </a:p>
          <a:p>
            <a:pPr marL="0" indent="0">
              <a:buNone/>
            </a:pPr>
            <a:r>
              <a:rPr lang="en-GB" sz="1400" dirty="0">
                <a:latin typeface="Arial Rounded MT Bold" panose="020F0704030504030204" pitchFamily="34" charset="0"/>
              </a:rPr>
              <a:t>480m x 4 = 1840m</a:t>
            </a:r>
          </a:p>
          <a:p>
            <a:pPr marL="0" indent="0">
              <a:buNone/>
            </a:pPr>
            <a:r>
              <a:rPr lang="en-GB" sz="1400" dirty="0">
                <a:latin typeface="Arial Rounded MT Bold" panose="020F0704030504030204" pitchFamily="34" charset="0"/>
              </a:rPr>
              <a:t>Yesterday, I showed you to convert the measurement first. Today I have converted the answer afterwards. Yesterday we need the unit of measurement the same to do any working. Today it can be done at the end. </a:t>
            </a:r>
          </a:p>
          <a:p>
            <a:pPr marL="0" indent="0">
              <a:buNone/>
            </a:pPr>
            <a:endParaRPr lang="en-GB" sz="2800" dirty="0">
              <a:latin typeface="Arial Rounded MT Bold" panose="020F070403050403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161994959"/>
              </p:ext>
            </p:extLst>
          </p:nvPr>
        </p:nvGraphicFramePr>
        <p:xfrm>
          <a:off x="7900902" y="1952059"/>
          <a:ext cx="4191187" cy="3888432"/>
        </p:xfrm>
        <a:graphic>
          <a:graphicData uri="http://schemas.openxmlformats.org/drawingml/2006/table">
            <a:tbl>
              <a:tblPr firstRow="1" bandRow="1">
                <a:tableStyleId>{5C22544A-7EE6-4342-B048-85BDC9FD1C3A}</a:tableStyleId>
              </a:tblPr>
              <a:tblGrid>
                <a:gridCol w="598741">
                  <a:extLst>
                    <a:ext uri="{9D8B030D-6E8A-4147-A177-3AD203B41FA5}">
                      <a16:colId xmlns:a16="http://schemas.microsoft.com/office/drawing/2014/main" val="20000"/>
                    </a:ext>
                  </a:extLst>
                </a:gridCol>
                <a:gridCol w="598741">
                  <a:extLst>
                    <a:ext uri="{9D8B030D-6E8A-4147-A177-3AD203B41FA5}">
                      <a16:colId xmlns:a16="http://schemas.microsoft.com/office/drawing/2014/main" val="20001"/>
                    </a:ext>
                  </a:extLst>
                </a:gridCol>
                <a:gridCol w="598741">
                  <a:extLst>
                    <a:ext uri="{9D8B030D-6E8A-4147-A177-3AD203B41FA5}">
                      <a16:colId xmlns:a16="http://schemas.microsoft.com/office/drawing/2014/main" val="20002"/>
                    </a:ext>
                  </a:extLst>
                </a:gridCol>
                <a:gridCol w="598741">
                  <a:extLst>
                    <a:ext uri="{9D8B030D-6E8A-4147-A177-3AD203B41FA5}">
                      <a16:colId xmlns:a16="http://schemas.microsoft.com/office/drawing/2014/main" val="20003"/>
                    </a:ext>
                  </a:extLst>
                </a:gridCol>
                <a:gridCol w="598741">
                  <a:extLst>
                    <a:ext uri="{9D8B030D-6E8A-4147-A177-3AD203B41FA5}">
                      <a16:colId xmlns:a16="http://schemas.microsoft.com/office/drawing/2014/main" val="20004"/>
                    </a:ext>
                  </a:extLst>
                </a:gridCol>
                <a:gridCol w="598741">
                  <a:extLst>
                    <a:ext uri="{9D8B030D-6E8A-4147-A177-3AD203B41FA5}">
                      <a16:colId xmlns:a16="http://schemas.microsoft.com/office/drawing/2014/main" val="20005"/>
                    </a:ext>
                  </a:extLst>
                </a:gridCol>
                <a:gridCol w="598741">
                  <a:extLst>
                    <a:ext uri="{9D8B030D-6E8A-4147-A177-3AD203B41FA5}">
                      <a16:colId xmlns:a16="http://schemas.microsoft.com/office/drawing/2014/main" val="20006"/>
                    </a:ext>
                  </a:extLst>
                </a:gridCol>
              </a:tblGrid>
              <a:tr h="486054">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2162" y="685800"/>
            <a:ext cx="1791676" cy="10744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a:extLst>
              <a:ext uri="{FF2B5EF4-FFF2-40B4-BE49-F238E27FC236}">
                <a16:creationId xmlns:a16="http://schemas.microsoft.com/office/drawing/2014/main" id="{14F7B1FE-7EC1-2440-92C7-EF9C648B5861}"/>
              </a:ext>
            </a:extLst>
          </p:cNvPr>
          <p:cNvSpPr/>
          <p:nvPr/>
        </p:nvSpPr>
        <p:spPr>
          <a:xfrm>
            <a:off x="9090944" y="2873289"/>
            <a:ext cx="1811102"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82DD9F7-7401-5C4A-93ED-B18200C445D3}"/>
              </a:ext>
            </a:extLst>
          </p:cNvPr>
          <p:cNvSpPr/>
          <p:nvPr/>
        </p:nvSpPr>
        <p:spPr>
          <a:xfrm>
            <a:off x="9090944" y="3354860"/>
            <a:ext cx="1811102"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755BD7C-9DF4-444B-AACF-ED060C9FBAB6}"/>
              </a:ext>
            </a:extLst>
          </p:cNvPr>
          <p:cNvSpPr txBox="1"/>
          <p:nvPr/>
        </p:nvSpPr>
        <p:spPr>
          <a:xfrm>
            <a:off x="9193427" y="3441357"/>
            <a:ext cx="358346" cy="369332"/>
          </a:xfrm>
          <a:prstGeom prst="rect">
            <a:avLst/>
          </a:prstGeom>
          <a:noFill/>
        </p:spPr>
        <p:txBody>
          <a:bodyPr wrap="square" rtlCol="0">
            <a:spAutoFit/>
          </a:bodyPr>
          <a:lstStyle/>
          <a:p>
            <a:r>
              <a:rPr lang="en-US" dirty="0"/>
              <a:t>2</a:t>
            </a:r>
          </a:p>
        </p:txBody>
      </p:sp>
      <p:graphicFrame>
        <p:nvGraphicFramePr>
          <p:cNvPr id="8" name="Content Placeholder 3">
            <a:extLst>
              <a:ext uri="{FF2B5EF4-FFF2-40B4-BE49-F238E27FC236}">
                <a16:creationId xmlns:a16="http://schemas.microsoft.com/office/drawing/2014/main" id="{AF193678-603B-4A44-9A7D-0F74FC02F38A}"/>
              </a:ext>
            </a:extLst>
          </p:cNvPr>
          <p:cNvGraphicFramePr>
            <a:graphicFrameLocks/>
          </p:cNvGraphicFramePr>
          <p:nvPr>
            <p:extLst>
              <p:ext uri="{D42A27DB-BD31-4B8C-83A1-F6EECF244321}">
                <p14:modId xmlns:p14="http://schemas.microsoft.com/office/powerpoint/2010/main" val="3346179376"/>
              </p:ext>
            </p:extLst>
          </p:nvPr>
        </p:nvGraphicFramePr>
        <p:xfrm>
          <a:off x="903412" y="4639764"/>
          <a:ext cx="6145088" cy="2048964"/>
        </p:xfrm>
        <a:graphic>
          <a:graphicData uri="http://schemas.openxmlformats.org/drawingml/2006/table">
            <a:tbl>
              <a:tblPr firstRow="1" bandRow="1">
                <a:tableStyleId>{5C22544A-7EE6-4342-B048-85BDC9FD1C3A}</a:tableStyleId>
              </a:tblPr>
              <a:tblGrid>
                <a:gridCol w="1536272">
                  <a:extLst>
                    <a:ext uri="{9D8B030D-6E8A-4147-A177-3AD203B41FA5}">
                      <a16:colId xmlns:a16="http://schemas.microsoft.com/office/drawing/2014/main" val="20000"/>
                    </a:ext>
                  </a:extLst>
                </a:gridCol>
                <a:gridCol w="1536272">
                  <a:extLst>
                    <a:ext uri="{9D8B030D-6E8A-4147-A177-3AD203B41FA5}">
                      <a16:colId xmlns:a16="http://schemas.microsoft.com/office/drawing/2014/main" val="20001"/>
                    </a:ext>
                  </a:extLst>
                </a:gridCol>
                <a:gridCol w="1536272">
                  <a:extLst>
                    <a:ext uri="{9D8B030D-6E8A-4147-A177-3AD203B41FA5}">
                      <a16:colId xmlns:a16="http://schemas.microsoft.com/office/drawing/2014/main" val="20002"/>
                    </a:ext>
                  </a:extLst>
                </a:gridCol>
                <a:gridCol w="1536272">
                  <a:extLst>
                    <a:ext uri="{9D8B030D-6E8A-4147-A177-3AD203B41FA5}">
                      <a16:colId xmlns:a16="http://schemas.microsoft.com/office/drawing/2014/main" val="20003"/>
                    </a:ext>
                  </a:extLst>
                </a:gridCol>
              </a:tblGrid>
              <a:tr h="621596">
                <a:tc>
                  <a:txBody>
                    <a:bodyPr/>
                    <a:lstStyle/>
                    <a:p>
                      <a:pPr algn="ctr"/>
                      <a:r>
                        <a:rPr lang="en-GB" sz="3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21596">
                <a:tc>
                  <a:txBody>
                    <a:bodyPr/>
                    <a:lstStyle/>
                    <a:p>
                      <a:pPr algn="ctr"/>
                      <a:r>
                        <a:rPr lang="en-GB" sz="32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05772">
                <a:tc gridSpan="4">
                  <a:txBody>
                    <a:bodyPr/>
                    <a:lstStyle/>
                    <a:p>
                      <a:pPr algn="ctr"/>
                      <a:r>
                        <a:rPr lang="en-GB" sz="1800" b="0" dirty="0">
                          <a:solidFill>
                            <a:schemeClr val="tx1"/>
                          </a:solidFill>
                          <a:latin typeface="Arial Rounded MT Bold" panose="020F0704030504030204" pitchFamily="34" charset="0"/>
                        </a:rPr>
                        <a:t>1,000M</a:t>
                      </a:r>
                      <a:r>
                        <a:rPr lang="en-GB" sz="1800" b="0" baseline="0" dirty="0">
                          <a:solidFill>
                            <a:schemeClr val="tx1"/>
                          </a:solidFill>
                          <a:latin typeface="Arial Rounded MT Bold" panose="020F0704030504030204" pitchFamily="34" charset="0"/>
                        </a:rPr>
                        <a:t> = 1KM</a:t>
                      </a:r>
                    </a:p>
                    <a:p>
                      <a:pPr algn="ctr"/>
                      <a:r>
                        <a:rPr lang="en-GB" sz="1800" b="0" baseline="0" dirty="0">
                          <a:solidFill>
                            <a:schemeClr val="tx1"/>
                          </a:solidFill>
                          <a:latin typeface="Arial Rounded MT Bold" panose="020F0704030504030204" pitchFamily="34" charset="0"/>
                        </a:rPr>
                        <a:t>1kM = 1,000CM</a:t>
                      </a:r>
                      <a:endParaRPr lang="en-GB" sz="1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20359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357"/>
            <a:ext cx="7778057" cy="6858000"/>
          </a:xfrm>
        </p:spPr>
        <p:txBody>
          <a:bodyPr>
            <a:normAutofit/>
          </a:bodyPr>
          <a:lstStyle/>
          <a:p>
            <a:pPr marL="0" indent="0">
              <a:buNone/>
            </a:pPr>
            <a:r>
              <a:rPr lang="en-GB" sz="3200" dirty="0">
                <a:latin typeface="Arial Rounded MT Bold" panose="020F0704030504030204" pitchFamily="34" charset="0"/>
              </a:rPr>
              <a:t>Charlie runs 480m. Chester runs four times further. How much does Chester run in km?</a:t>
            </a:r>
          </a:p>
          <a:p>
            <a:pPr marL="0" indent="0">
              <a:buNone/>
            </a:pPr>
            <a:endParaRPr lang="en-GB" sz="3200" dirty="0">
              <a:latin typeface="Arial Rounded MT Bold" panose="020F0704030504030204" pitchFamily="34" charset="0"/>
            </a:endParaRPr>
          </a:p>
          <a:p>
            <a:pPr marL="0" indent="0">
              <a:buNone/>
            </a:pPr>
            <a:endParaRPr lang="en-GB" sz="3200" dirty="0">
              <a:latin typeface="Arial Rounded MT Bold" panose="020F0704030504030204" pitchFamily="34" charset="0"/>
            </a:endParaRPr>
          </a:p>
          <a:p>
            <a:pPr marL="0" indent="0">
              <a:buNone/>
            </a:pPr>
            <a:endParaRPr lang="en-GB" sz="3200" dirty="0">
              <a:latin typeface="Arial Rounded MT Bold" panose="020F0704030504030204" pitchFamily="34" charset="0"/>
            </a:endParaRPr>
          </a:p>
          <a:p>
            <a:pPr marL="0" indent="0">
              <a:buNone/>
            </a:pPr>
            <a:endParaRPr lang="en-GB" sz="3200" dirty="0">
              <a:latin typeface="Arial Rounded MT Bold" panose="020F0704030504030204" pitchFamily="34" charset="0"/>
            </a:endParaRPr>
          </a:p>
          <a:p>
            <a:pPr marL="0" indent="0">
              <a:buNone/>
            </a:pPr>
            <a:r>
              <a:rPr lang="en-GB" sz="3200" dirty="0">
                <a:latin typeface="Arial Rounded MT Bold" panose="020F0704030504030204" pitchFamily="34" charset="0"/>
              </a:rPr>
              <a:t>1840 m to km = </a:t>
            </a:r>
          </a:p>
          <a:p>
            <a:pPr marL="0" indent="0">
              <a:buNone/>
            </a:pPr>
            <a:r>
              <a:rPr lang="en-GB" sz="3200" dirty="0">
                <a:latin typeface="Arial Rounded MT Bold" panose="020F0704030504030204" pitchFamily="34" charset="0"/>
              </a:rPr>
              <a:t>1840 </a:t>
            </a:r>
            <a:r>
              <a:rPr lang="en-GB" sz="3200" dirty="0">
                <a:solidFill>
                  <a:schemeClr val="tx1"/>
                </a:solidFill>
                <a:latin typeface="Arial Rounded MT Bold" panose="020F0704030504030204" pitchFamily="34" charset="0"/>
              </a:rPr>
              <a:t>÷ 1,000 = 1.84km</a:t>
            </a:r>
          </a:p>
          <a:p>
            <a:pPr marL="0" indent="0">
              <a:buNone/>
            </a:pPr>
            <a:endParaRPr lang="en-GB" sz="3200" dirty="0">
              <a:latin typeface="Arial Rounded MT Bold" panose="020F0704030504030204" pitchFamily="34" charset="0"/>
            </a:endParaRPr>
          </a:p>
          <a:p>
            <a:pPr marL="0" indent="0">
              <a:buNone/>
            </a:pPr>
            <a:r>
              <a:rPr lang="en-GB" sz="3200" dirty="0">
                <a:latin typeface="Arial Rounded MT Bold" panose="020F0704030504030204" pitchFamily="34" charset="0"/>
              </a:rPr>
              <a:t> </a:t>
            </a:r>
            <a:endParaRPr lang="en-GB" sz="2800" dirty="0">
              <a:latin typeface="Arial Rounded MT Bold" panose="020F070403050403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183426232"/>
              </p:ext>
            </p:extLst>
          </p:nvPr>
        </p:nvGraphicFramePr>
        <p:xfrm>
          <a:off x="8000813" y="1086777"/>
          <a:ext cx="4191187" cy="3888432"/>
        </p:xfrm>
        <a:graphic>
          <a:graphicData uri="http://schemas.openxmlformats.org/drawingml/2006/table">
            <a:tbl>
              <a:tblPr firstRow="1" bandRow="1">
                <a:tableStyleId>{5C22544A-7EE6-4342-B048-85BDC9FD1C3A}</a:tableStyleId>
              </a:tblPr>
              <a:tblGrid>
                <a:gridCol w="598741">
                  <a:extLst>
                    <a:ext uri="{9D8B030D-6E8A-4147-A177-3AD203B41FA5}">
                      <a16:colId xmlns:a16="http://schemas.microsoft.com/office/drawing/2014/main" val="20000"/>
                    </a:ext>
                  </a:extLst>
                </a:gridCol>
                <a:gridCol w="598741">
                  <a:extLst>
                    <a:ext uri="{9D8B030D-6E8A-4147-A177-3AD203B41FA5}">
                      <a16:colId xmlns:a16="http://schemas.microsoft.com/office/drawing/2014/main" val="20001"/>
                    </a:ext>
                  </a:extLst>
                </a:gridCol>
                <a:gridCol w="598741">
                  <a:extLst>
                    <a:ext uri="{9D8B030D-6E8A-4147-A177-3AD203B41FA5}">
                      <a16:colId xmlns:a16="http://schemas.microsoft.com/office/drawing/2014/main" val="20002"/>
                    </a:ext>
                  </a:extLst>
                </a:gridCol>
                <a:gridCol w="598741">
                  <a:extLst>
                    <a:ext uri="{9D8B030D-6E8A-4147-A177-3AD203B41FA5}">
                      <a16:colId xmlns:a16="http://schemas.microsoft.com/office/drawing/2014/main" val="20003"/>
                    </a:ext>
                  </a:extLst>
                </a:gridCol>
                <a:gridCol w="598741">
                  <a:extLst>
                    <a:ext uri="{9D8B030D-6E8A-4147-A177-3AD203B41FA5}">
                      <a16:colId xmlns:a16="http://schemas.microsoft.com/office/drawing/2014/main" val="20004"/>
                    </a:ext>
                  </a:extLst>
                </a:gridCol>
                <a:gridCol w="598741">
                  <a:extLst>
                    <a:ext uri="{9D8B030D-6E8A-4147-A177-3AD203B41FA5}">
                      <a16:colId xmlns:a16="http://schemas.microsoft.com/office/drawing/2014/main" val="20005"/>
                    </a:ext>
                  </a:extLst>
                </a:gridCol>
                <a:gridCol w="598741">
                  <a:extLst>
                    <a:ext uri="{9D8B030D-6E8A-4147-A177-3AD203B41FA5}">
                      <a16:colId xmlns:a16="http://schemas.microsoft.com/office/drawing/2014/main" val="20006"/>
                    </a:ext>
                  </a:extLst>
                </a:gridCol>
              </a:tblGrid>
              <a:tr h="486054">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8605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9721" y="0"/>
            <a:ext cx="1791676" cy="10744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a:extLst>
              <a:ext uri="{FF2B5EF4-FFF2-40B4-BE49-F238E27FC236}">
                <a16:creationId xmlns:a16="http://schemas.microsoft.com/office/drawing/2014/main" id="{14F7B1FE-7EC1-2440-92C7-EF9C648B5861}"/>
              </a:ext>
            </a:extLst>
          </p:cNvPr>
          <p:cNvSpPr/>
          <p:nvPr/>
        </p:nvSpPr>
        <p:spPr>
          <a:xfrm>
            <a:off x="9280535" y="1998479"/>
            <a:ext cx="1811102"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82DD9F7-7401-5C4A-93ED-B18200C445D3}"/>
              </a:ext>
            </a:extLst>
          </p:cNvPr>
          <p:cNvSpPr/>
          <p:nvPr/>
        </p:nvSpPr>
        <p:spPr>
          <a:xfrm>
            <a:off x="9190855" y="2486155"/>
            <a:ext cx="1811102"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755BD7C-9DF4-444B-AACF-ED060C9FBAB6}"/>
              </a:ext>
            </a:extLst>
          </p:cNvPr>
          <p:cNvSpPr txBox="1"/>
          <p:nvPr/>
        </p:nvSpPr>
        <p:spPr>
          <a:xfrm>
            <a:off x="9281072" y="2593996"/>
            <a:ext cx="358346" cy="369332"/>
          </a:xfrm>
          <a:prstGeom prst="rect">
            <a:avLst/>
          </a:prstGeom>
          <a:noFill/>
        </p:spPr>
        <p:txBody>
          <a:bodyPr wrap="square" rtlCol="0">
            <a:spAutoFit/>
          </a:bodyPr>
          <a:lstStyle/>
          <a:p>
            <a:r>
              <a:rPr lang="en-US" dirty="0"/>
              <a:t>2</a:t>
            </a:r>
          </a:p>
        </p:txBody>
      </p:sp>
      <p:graphicFrame>
        <p:nvGraphicFramePr>
          <p:cNvPr id="8" name="Content Placeholder 3">
            <a:extLst>
              <a:ext uri="{FF2B5EF4-FFF2-40B4-BE49-F238E27FC236}">
                <a16:creationId xmlns:a16="http://schemas.microsoft.com/office/drawing/2014/main" id="{AF193678-603B-4A44-9A7D-0F74FC02F38A}"/>
              </a:ext>
            </a:extLst>
          </p:cNvPr>
          <p:cNvGraphicFramePr>
            <a:graphicFrameLocks/>
          </p:cNvGraphicFramePr>
          <p:nvPr>
            <p:extLst>
              <p:ext uri="{D42A27DB-BD31-4B8C-83A1-F6EECF244321}">
                <p14:modId xmlns:p14="http://schemas.microsoft.com/office/powerpoint/2010/main" val="3719736904"/>
              </p:ext>
            </p:extLst>
          </p:nvPr>
        </p:nvGraphicFramePr>
        <p:xfrm>
          <a:off x="916442" y="1577059"/>
          <a:ext cx="6145088" cy="2048964"/>
        </p:xfrm>
        <a:graphic>
          <a:graphicData uri="http://schemas.openxmlformats.org/drawingml/2006/table">
            <a:tbl>
              <a:tblPr firstRow="1" bandRow="1">
                <a:tableStyleId>{5C22544A-7EE6-4342-B048-85BDC9FD1C3A}</a:tableStyleId>
              </a:tblPr>
              <a:tblGrid>
                <a:gridCol w="1536272">
                  <a:extLst>
                    <a:ext uri="{9D8B030D-6E8A-4147-A177-3AD203B41FA5}">
                      <a16:colId xmlns:a16="http://schemas.microsoft.com/office/drawing/2014/main" val="20000"/>
                    </a:ext>
                  </a:extLst>
                </a:gridCol>
                <a:gridCol w="1536272">
                  <a:extLst>
                    <a:ext uri="{9D8B030D-6E8A-4147-A177-3AD203B41FA5}">
                      <a16:colId xmlns:a16="http://schemas.microsoft.com/office/drawing/2014/main" val="20001"/>
                    </a:ext>
                  </a:extLst>
                </a:gridCol>
                <a:gridCol w="1536272">
                  <a:extLst>
                    <a:ext uri="{9D8B030D-6E8A-4147-A177-3AD203B41FA5}">
                      <a16:colId xmlns:a16="http://schemas.microsoft.com/office/drawing/2014/main" val="20002"/>
                    </a:ext>
                  </a:extLst>
                </a:gridCol>
                <a:gridCol w="1536272">
                  <a:extLst>
                    <a:ext uri="{9D8B030D-6E8A-4147-A177-3AD203B41FA5}">
                      <a16:colId xmlns:a16="http://schemas.microsoft.com/office/drawing/2014/main" val="20003"/>
                    </a:ext>
                  </a:extLst>
                </a:gridCol>
              </a:tblGrid>
              <a:tr h="621596">
                <a:tc>
                  <a:txBody>
                    <a:bodyPr/>
                    <a:lstStyle/>
                    <a:p>
                      <a:pPr algn="ctr"/>
                      <a:r>
                        <a:rPr lang="en-GB" sz="3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21596">
                <a:tc>
                  <a:txBody>
                    <a:bodyPr/>
                    <a:lstStyle/>
                    <a:p>
                      <a:pPr algn="ctr"/>
                      <a:r>
                        <a:rPr lang="en-GB" sz="32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05772">
                <a:tc gridSpan="4">
                  <a:txBody>
                    <a:bodyPr/>
                    <a:lstStyle/>
                    <a:p>
                      <a:pPr algn="ctr"/>
                      <a:r>
                        <a:rPr lang="en-GB" sz="1800" b="0" dirty="0">
                          <a:solidFill>
                            <a:schemeClr val="tx1"/>
                          </a:solidFill>
                          <a:latin typeface="Arial Rounded MT Bold" panose="020F0704030504030204" pitchFamily="34" charset="0"/>
                        </a:rPr>
                        <a:t>1,000M</a:t>
                      </a:r>
                      <a:r>
                        <a:rPr lang="en-GB" sz="1800" b="0" baseline="0" dirty="0">
                          <a:solidFill>
                            <a:schemeClr val="tx1"/>
                          </a:solidFill>
                          <a:latin typeface="Arial Rounded MT Bold" panose="020F0704030504030204" pitchFamily="34" charset="0"/>
                        </a:rPr>
                        <a:t> = 1KM</a:t>
                      </a:r>
                    </a:p>
                    <a:p>
                      <a:pPr algn="ctr"/>
                      <a:r>
                        <a:rPr lang="en-GB" sz="1800" b="0" baseline="0" dirty="0">
                          <a:solidFill>
                            <a:schemeClr val="tx1"/>
                          </a:solidFill>
                          <a:latin typeface="Arial Rounded MT Bold" panose="020F0704030504030204" pitchFamily="34" charset="0"/>
                        </a:rPr>
                        <a:t>1kM = 1,000CM</a:t>
                      </a:r>
                      <a:endParaRPr lang="en-GB" sz="1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pic>
        <p:nvPicPr>
          <p:cNvPr id="9" name="Picture 8">
            <a:extLst>
              <a:ext uri="{FF2B5EF4-FFF2-40B4-BE49-F238E27FC236}">
                <a16:creationId xmlns:a16="http://schemas.microsoft.com/office/drawing/2014/main" id="{EF8E0D29-421B-CC4D-8C9C-D9A811A5C436}"/>
              </a:ext>
            </a:extLst>
          </p:cNvPr>
          <p:cNvPicPr/>
          <p:nvPr/>
        </p:nvPicPr>
        <p:blipFill>
          <a:blip r:embed="rId3">
            <a:extLst>
              <a:ext uri="{28A0092B-C50C-407E-A947-70E740481C1C}">
                <a14:useLocalDpi xmlns:a14="http://schemas.microsoft.com/office/drawing/2010/main" val="0"/>
              </a:ext>
            </a:extLst>
          </a:blip>
          <a:stretch>
            <a:fillRect/>
          </a:stretch>
        </p:blipFill>
        <p:spPr>
          <a:xfrm>
            <a:off x="882206" y="5115293"/>
            <a:ext cx="4972050" cy="1483620"/>
          </a:xfrm>
          <a:prstGeom prst="rect">
            <a:avLst/>
          </a:prstGeom>
        </p:spPr>
      </p:pic>
      <p:pic>
        <p:nvPicPr>
          <p:cNvPr id="10" name="Picture 9">
            <a:extLst>
              <a:ext uri="{FF2B5EF4-FFF2-40B4-BE49-F238E27FC236}">
                <a16:creationId xmlns:a16="http://schemas.microsoft.com/office/drawing/2014/main" id="{16C19042-5212-3648-AF4E-F88F0DA38E0D}"/>
              </a:ext>
            </a:extLst>
          </p:cNvPr>
          <p:cNvPicPr/>
          <p:nvPr/>
        </p:nvPicPr>
        <p:blipFill>
          <a:blip r:embed="rId3">
            <a:extLst>
              <a:ext uri="{28A0092B-C50C-407E-A947-70E740481C1C}">
                <a14:useLocalDpi xmlns:a14="http://schemas.microsoft.com/office/drawing/2010/main" val="0"/>
              </a:ext>
            </a:extLst>
          </a:blip>
          <a:stretch>
            <a:fillRect/>
          </a:stretch>
        </p:blipFill>
        <p:spPr>
          <a:xfrm>
            <a:off x="6917210" y="5068154"/>
            <a:ext cx="4972050" cy="1483620"/>
          </a:xfrm>
          <a:prstGeom prst="rect">
            <a:avLst/>
          </a:prstGeom>
        </p:spPr>
      </p:pic>
      <p:sp>
        <p:nvSpPr>
          <p:cNvPr id="11" name="Right Arrow 10">
            <a:extLst>
              <a:ext uri="{FF2B5EF4-FFF2-40B4-BE49-F238E27FC236}">
                <a16:creationId xmlns:a16="http://schemas.microsoft.com/office/drawing/2014/main" id="{9DDA3466-53E3-464D-86B2-9F42A0AE70F5}"/>
              </a:ext>
            </a:extLst>
          </p:cNvPr>
          <p:cNvSpPr/>
          <p:nvPr/>
        </p:nvSpPr>
        <p:spPr>
          <a:xfrm>
            <a:off x="5125804" y="6197571"/>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39BDD443-2C14-6B43-AF00-A719A674461D}"/>
              </a:ext>
            </a:extLst>
          </p:cNvPr>
          <p:cNvSpPr txBox="1"/>
          <p:nvPr/>
        </p:nvSpPr>
        <p:spPr>
          <a:xfrm>
            <a:off x="3410465" y="5857103"/>
            <a:ext cx="407773" cy="369332"/>
          </a:xfrm>
          <a:prstGeom prst="rect">
            <a:avLst/>
          </a:prstGeom>
          <a:noFill/>
        </p:spPr>
        <p:txBody>
          <a:bodyPr wrap="square" rtlCol="0">
            <a:spAutoFit/>
          </a:bodyPr>
          <a:lstStyle/>
          <a:p>
            <a:r>
              <a:rPr lang="en-US" dirty="0"/>
              <a:t>0</a:t>
            </a:r>
          </a:p>
        </p:txBody>
      </p:sp>
      <p:sp>
        <p:nvSpPr>
          <p:cNvPr id="13" name="TextBox 12">
            <a:extLst>
              <a:ext uri="{FF2B5EF4-FFF2-40B4-BE49-F238E27FC236}">
                <a16:creationId xmlns:a16="http://schemas.microsoft.com/office/drawing/2014/main" id="{45536E2B-5C48-344C-85DF-7BA15C3A5095}"/>
              </a:ext>
            </a:extLst>
          </p:cNvPr>
          <p:cNvSpPr txBox="1"/>
          <p:nvPr/>
        </p:nvSpPr>
        <p:spPr>
          <a:xfrm>
            <a:off x="2960458" y="5902380"/>
            <a:ext cx="407773" cy="369332"/>
          </a:xfrm>
          <a:prstGeom prst="rect">
            <a:avLst/>
          </a:prstGeom>
          <a:noFill/>
        </p:spPr>
        <p:txBody>
          <a:bodyPr wrap="square" rtlCol="0">
            <a:spAutoFit/>
          </a:bodyPr>
          <a:lstStyle/>
          <a:p>
            <a:r>
              <a:rPr lang="en-US" dirty="0"/>
              <a:t>4</a:t>
            </a:r>
          </a:p>
        </p:txBody>
      </p:sp>
      <p:sp>
        <p:nvSpPr>
          <p:cNvPr id="14" name="TextBox 13">
            <a:extLst>
              <a:ext uri="{FF2B5EF4-FFF2-40B4-BE49-F238E27FC236}">
                <a16:creationId xmlns:a16="http://schemas.microsoft.com/office/drawing/2014/main" id="{A5E1814D-70CF-8B45-94C3-4F1DB5F485BC}"/>
              </a:ext>
            </a:extLst>
          </p:cNvPr>
          <p:cNvSpPr txBox="1"/>
          <p:nvPr/>
        </p:nvSpPr>
        <p:spPr>
          <a:xfrm>
            <a:off x="2404947" y="5893488"/>
            <a:ext cx="407773" cy="369332"/>
          </a:xfrm>
          <a:prstGeom prst="rect">
            <a:avLst/>
          </a:prstGeom>
          <a:noFill/>
        </p:spPr>
        <p:txBody>
          <a:bodyPr wrap="square" rtlCol="0">
            <a:spAutoFit/>
          </a:bodyPr>
          <a:lstStyle/>
          <a:p>
            <a:r>
              <a:rPr lang="en-US" dirty="0"/>
              <a:t>8</a:t>
            </a:r>
          </a:p>
        </p:txBody>
      </p:sp>
      <p:sp>
        <p:nvSpPr>
          <p:cNvPr id="16" name="TextBox 15">
            <a:extLst>
              <a:ext uri="{FF2B5EF4-FFF2-40B4-BE49-F238E27FC236}">
                <a16:creationId xmlns:a16="http://schemas.microsoft.com/office/drawing/2014/main" id="{36DB7254-37A0-8043-8605-13F647421DAB}"/>
              </a:ext>
            </a:extLst>
          </p:cNvPr>
          <p:cNvSpPr txBox="1"/>
          <p:nvPr/>
        </p:nvSpPr>
        <p:spPr>
          <a:xfrm>
            <a:off x="1764978" y="5902380"/>
            <a:ext cx="407773" cy="369332"/>
          </a:xfrm>
          <a:prstGeom prst="rect">
            <a:avLst/>
          </a:prstGeom>
          <a:noFill/>
        </p:spPr>
        <p:txBody>
          <a:bodyPr wrap="square" rtlCol="0">
            <a:spAutoFit/>
          </a:bodyPr>
          <a:lstStyle/>
          <a:p>
            <a:r>
              <a:rPr lang="en-US" dirty="0"/>
              <a:t>1</a:t>
            </a:r>
          </a:p>
        </p:txBody>
      </p:sp>
      <p:sp>
        <p:nvSpPr>
          <p:cNvPr id="17" name="TextBox 16">
            <a:extLst>
              <a:ext uri="{FF2B5EF4-FFF2-40B4-BE49-F238E27FC236}">
                <a16:creationId xmlns:a16="http://schemas.microsoft.com/office/drawing/2014/main" id="{FFBAA935-6541-EC40-B48E-26EC92A8A7AB}"/>
              </a:ext>
            </a:extLst>
          </p:cNvPr>
          <p:cNvSpPr txBox="1"/>
          <p:nvPr/>
        </p:nvSpPr>
        <p:spPr>
          <a:xfrm>
            <a:off x="10741009" y="5839911"/>
            <a:ext cx="407773" cy="369332"/>
          </a:xfrm>
          <a:prstGeom prst="rect">
            <a:avLst/>
          </a:prstGeom>
          <a:noFill/>
        </p:spPr>
        <p:txBody>
          <a:bodyPr wrap="square" rtlCol="0">
            <a:spAutoFit/>
          </a:bodyPr>
          <a:lstStyle/>
          <a:p>
            <a:r>
              <a:rPr lang="en-US" dirty="0"/>
              <a:t>4</a:t>
            </a:r>
          </a:p>
        </p:txBody>
      </p:sp>
      <p:sp>
        <p:nvSpPr>
          <p:cNvPr id="18" name="TextBox 17">
            <a:extLst>
              <a:ext uri="{FF2B5EF4-FFF2-40B4-BE49-F238E27FC236}">
                <a16:creationId xmlns:a16="http://schemas.microsoft.com/office/drawing/2014/main" id="{8438EBF4-89B9-E640-BBA1-814F84C970B6}"/>
              </a:ext>
            </a:extLst>
          </p:cNvPr>
          <p:cNvSpPr txBox="1"/>
          <p:nvPr/>
        </p:nvSpPr>
        <p:spPr>
          <a:xfrm>
            <a:off x="10174272" y="5873163"/>
            <a:ext cx="407773" cy="369332"/>
          </a:xfrm>
          <a:prstGeom prst="rect">
            <a:avLst/>
          </a:prstGeom>
          <a:noFill/>
        </p:spPr>
        <p:txBody>
          <a:bodyPr wrap="square" rtlCol="0">
            <a:spAutoFit/>
          </a:bodyPr>
          <a:lstStyle/>
          <a:p>
            <a:r>
              <a:rPr lang="en-US" dirty="0"/>
              <a:t>8</a:t>
            </a:r>
          </a:p>
        </p:txBody>
      </p:sp>
      <p:sp>
        <p:nvSpPr>
          <p:cNvPr id="20" name="TextBox 19">
            <a:extLst>
              <a:ext uri="{FF2B5EF4-FFF2-40B4-BE49-F238E27FC236}">
                <a16:creationId xmlns:a16="http://schemas.microsoft.com/office/drawing/2014/main" id="{FABC4A31-0F1D-DD42-B28A-FC1BB90C6A67}"/>
              </a:ext>
            </a:extLst>
          </p:cNvPr>
          <p:cNvSpPr txBox="1"/>
          <p:nvPr/>
        </p:nvSpPr>
        <p:spPr>
          <a:xfrm>
            <a:off x="9529973" y="5857103"/>
            <a:ext cx="407773" cy="369332"/>
          </a:xfrm>
          <a:prstGeom prst="rect">
            <a:avLst/>
          </a:prstGeom>
          <a:noFill/>
        </p:spPr>
        <p:txBody>
          <a:bodyPr wrap="square" rtlCol="0">
            <a:spAutoFit/>
          </a:bodyPr>
          <a:lstStyle/>
          <a:p>
            <a:r>
              <a:rPr lang="en-US" dirty="0"/>
              <a:t>1</a:t>
            </a:r>
          </a:p>
        </p:txBody>
      </p:sp>
    </p:spTree>
    <p:extLst>
      <p:ext uri="{BB962C8B-B14F-4D97-AF65-F5344CB8AC3E}">
        <p14:creationId xmlns:p14="http://schemas.microsoft.com/office/powerpoint/2010/main" val="2383082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4586" y="0"/>
            <a:ext cx="9144000" cy="4525963"/>
          </a:xfrm>
        </p:spPr>
        <p:txBody>
          <a:bodyPr>
            <a:normAutofit/>
          </a:bodyPr>
          <a:lstStyle/>
          <a:p>
            <a:pPr marL="0" indent="0">
              <a:buNone/>
            </a:pPr>
            <a:r>
              <a:rPr lang="en-GB" dirty="0">
                <a:latin typeface="Arial Rounded MT Bold" panose="020F0704030504030204" pitchFamily="34" charset="0"/>
              </a:rPr>
              <a:t>Mr. Hunt shares fish fingers and custard, that is 428m high, between him and his three friends. In km, how much do they each get?</a:t>
            </a:r>
          </a:p>
          <a:p>
            <a:pPr marL="0" indent="0">
              <a:buNone/>
            </a:pPr>
            <a:endParaRPr lang="en-GB" dirty="0">
              <a:latin typeface="Arial Rounded MT Bold" panose="020F0704030504030204" pitchFamily="34" charset="0"/>
            </a:endParaRPr>
          </a:p>
          <a:p>
            <a:pPr marL="0" indent="0">
              <a:buNone/>
            </a:pPr>
            <a:r>
              <a:rPr lang="en-GB" dirty="0">
                <a:latin typeface="Arial Rounded MT Bold" panose="020F0704030504030204" pitchFamily="34" charset="0"/>
              </a:rPr>
              <a:t>This time the question is division. I know this because they are sharing between people. </a:t>
            </a:r>
          </a:p>
          <a:p>
            <a:pPr marL="0" indent="0">
              <a:buNone/>
            </a:pPr>
            <a:r>
              <a:rPr lang="en-GB" b="1" u="sng" dirty="0">
                <a:latin typeface="Arial Rounded MT Bold" panose="020F0704030504030204" pitchFamily="34" charset="0"/>
              </a:rPr>
              <a:t>Be careful with the question though. </a:t>
            </a:r>
            <a:r>
              <a:rPr lang="en-GB" b="1" dirty="0">
                <a:latin typeface="Arial Rounded MT Bold" panose="020F0704030504030204" pitchFamily="34" charset="0"/>
              </a:rPr>
              <a:t>It says between him and his three friends (so we are dividing by 4).</a:t>
            </a:r>
          </a:p>
          <a:p>
            <a:pPr marL="0" indent="0">
              <a:buNone/>
            </a:pPr>
            <a:endParaRPr lang="en-GB" b="1" u="sng" dirty="0">
              <a:latin typeface="Arial Rounded MT Bold" panose="020F0704030504030204" pitchFamily="34" charset="0"/>
            </a:endParaRPr>
          </a:p>
          <a:p>
            <a:pPr marL="0" indent="0">
              <a:buNone/>
            </a:pPr>
            <a:r>
              <a:rPr lang="en-GB" b="1" dirty="0">
                <a:latin typeface="Arial Rounded MT Bold" panose="020F0704030504030204" pitchFamily="34" charset="0"/>
              </a:rPr>
              <a:t>428m </a:t>
            </a:r>
            <a:r>
              <a:rPr lang="en-GB" dirty="0">
                <a:solidFill>
                  <a:schemeClr val="tx1"/>
                </a:solidFill>
                <a:latin typeface="Arial Rounded MT Bold" panose="020F0704030504030204" pitchFamily="34" charset="0"/>
              </a:rPr>
              <a:t>÷ 4 = 107m each</a:t>
            </a:r>
            <a:endParaRPr lang="en-GB" b="1" dirty="0">
              <a:latin typeface="Arial Rounded MT Bold" panose="020F07040305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84542512"/>
              </p:ext>
            </p:extLst>
          </p:nvPr>
        </p:nvGraphicFramePr>
        <p:xfrm>
          <a:off x="7665562" y="3038172"/>
          <a:ext cx="4226048" cy="2248644"/>
        </p:xfrm>
        <a:graphic>
          <a:graphicData uri="http://schemas.openxmlformats.org/drawingml/2006/table">
            <a:tbl>
              <a:tblPr firstRow="1" bandRow="1">
                <a:tableStyleId>{5C22544A-7EE6-4342-B048-85BDC9FD1C3A}</a:tableStyleId>
              </a:tblPr>
              <a:tblGrid>
                <a:gridCol w="528256">
                  <a:extLst>
                    <a:ext uri="{9D8B030D-6E8A-4147-A177-3AD203B41FA5}">
                      <a16:colId xmlns:a16="http://schemas.microsoft.com/office/drawing/2014/main" val="20000"/>
                    </a:ext>
                  </a:extLst>
                </a:gridCol>
                <a:gridCol w="528256">
                  <a:extLst>
                    <a:ext uri="{9D8B030D-6E8A-4147-A177-3AD203B41FA5}">
                      <a16:colId xmlns:a16="http://schemas.microsoft.com/office/drawing/2014/main" val="20001"/>
                    </a:ext>
                  </a:extLst>
                </a:gridCol>
                <a:gridCol w="528256">
                  <a:extLst>
                    <a:ext uri="{9D8B030D-6E8A-4147-A177-3AD203B41FA5}">
                      <a16:colId xmlns:a16="http://schemas.microsoft.com/office/drawing/2014/main" val="20002"/>
                    </a:ext>
                  </a:extLst>
                </a:gridCol>
                <a:gridCol w="528256">
                  <a:extLst>
                    <a:ext uri="{9D8B030D-6E8A-4147-A177-3AD203B41FA5}">
                      <a16:colId xmlns:a16="http://schemas.microsoft.com/office/drawing/2014/main" val="20003"/>
                    </a:ext>
                  </a:extLst>
                </a:gridCol>
                <a:gridCol w="528256">
                  <a:extLst>
                    <a:ext uri="{9D8B030D-6E8A-4147-A177-3AD203B41FA5}">
                      <a16:colId xmlns:a16="http://schemas.microsoft.com/office/drawing/2014/main" val="20004"/>
                    </a:ext>
                  </a:extLst>
                </a:gridCol>
                <a:gridCol w="528256">
                  <a:extLst>
                    <a:ext uri="{9D8B030D-6E8A-4147-A177-3AD203B41FA5}">
                      <a16:colId xmlns:a16="http://schemas.microsoft.com/office/drawing/2014/main" val="20005"/>
                    </a:ext>
                  </a:extLst>
                </a:gridCol>
                <a:gridCol w="528256">
                  <a:extLst>
                    <a:ext uri="{9D8B030D-6E8A-4147-A177-3AD203B41FA5}">
                      <a16:colId xmlns:a16="http://schemas.microsoft.com/office/drawing/2014/main" val="20006"/>
                    </a:ext>
                  </a:extLst>
                </a:gridCol>
                <a:gridCol w="528256">
                  <a:extLst>
                    <a:ext uri="{9D8B030D-6E8A-4147-A177-3AD203B41FA5}">
                      <a16:colId xmlns:a16="http://schemas.microsoft.com/office/drawing/2014/main" val="20007"/>
                    </a:ext>
                  </a:extLst>
                </a:gridCol>
              </a:tblGrid>
              <a:tr h="374774">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4774">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4774">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477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477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477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pic>
        <p:nvPicPr>
          <p:cNvPr id="2" name="Picture 1">
            <a:extLst>
              <a:ext uri="{FF2B5EF4-FFF2-40B4-BE49-F238E27FC236}">
                <a16:creationId xmlns:a16="http://schemas.microsoft.com/office/drawing/2014/main" id="{FCA01AB4-CFA9-6E4B-AF51-3626A937D79D}"/>
              </a:ext>
            </a:extLst>
          </p:cNvPr>
          <p:cNvPicPr>
            <a:picLocks noChangeAspect="1"/>
          </p:cNvPicPr>
          <p:nvPr/>
        </p:nvPicPr>
        <p:blipFill>
          <a:blip r:embed="rId2"/>
          <a:stretch>
            <a:fillRect/>
          </a:stretch>
        </p:blipFill>
        <p:spPr>
          <a:xfrm>
            <a:off x="9778586" y="386079"/>
            <a:ext cx="2137852" cy="2437901"/>
          </a:xfrm>
          <a:prstGeom prst="rect">
            <a:avLst/>
          </a:prstGeom>
        </p:spPr>
      </p:pic>
      <p:sp>
        <p:nvSpPr>
          <p:cNvPr id="6" name="Rectangle 5">
            <a:extLst>
              <a:ext uri="{FF2B5EF4-FFF2-40B4-BE49-F238E27FC236}">
                <a16:creationId xmlns:a16="http://schemas.microsoft.com/office/drawing/2014/main" id="{5C20C7B0-D5C1-3C43-B959-75B7B8270793}"/>
              </a:ext>
            </a:extLst>
          </p:cNvPr>
          <p:cNvSpPr/>
          <p:nvPr/>
        </p:nvSpPr>
        <p:spPr>
          <a:xfrm>
            <a:off x="8691599" y="3734289"/>
            <a:ext cx="1811102"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85C9418-0DCF-8E4D-A0D7-5BE3D5FA96C3}"/>
              </a:ext>
            </a:extLst>
          </p:cNvPr>
          <p:cNvSpPr/>
          <p:nvPr/>
        </p:nvSpPr>
        <p:spPr>
          <a:xfrm rot="16200000">
            <a:off x="8528318" y="3897570"/>
            <a:ext cx="438002" cy="11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A197128-CF2F-D644-A47A-74FC20C2BB3D}"/>
              </a:ext>
            </a:extLst>
          </p:cNvPr>
          <p:cNvSpPr txBox="1"/>
          <p:nvPr/>
        </p:nvSpPr>
        <p:spPr>
          <a:xfrm>
            <a:off x="9680267" y="3797992"/>
            <a:ext cx="297618" cy="253916"/>
          </a:xfrm>
          <a:prstGeom prst="rect">
            <a:avLst/>
          </a:prstGeom>
          <a:noFill/>
        </p:spPr>
        <p:txBody>
          <a:bodyPr wrap="square" rtlCol="0">
            <a:spAutoFit/>
          </a:bodyPr>
          <a:lstStyle/>
          <a:p>
            <a:r>
              <a:rPr lang="en-US" sz="1050" dirty="0"/>
              <a:t>2</a:t>
            </a:r>
          </a:p>
        </p:txBody>
      </p:sp>
      <p:graphicFrame>
        <p:nvGraphicFramePr>
          <p:cNvPr id="9" name="Content Placeholder 3">
            <a:extLst>
              <a:ext uri="{FF2B5EF4-FFF2-40B4-BE49-F238E27FC236}">
                <a16:creationId xmlns:a16="http://schemas.microsoft.com/office/drawing/2014/main" id="{C65777E3-9B09-754E-B101-18C12439EE92}"/>
              </a:ext>
            </a:extLst>
          </p:cNvPr>
          <p:cNvGraphicFramePr>
            <a:graphicFrameLocks/>
          </p:cNvGraphicFramePr>
          <p:nvPr>
            <p:extLst>
              <p:ext uri="{D42A27DB-BD31-4B8C-83A1-F6EECF244321}">
                <p14:modId xmlns:p14="http://schemas.microsoft.com/office/powerpoint/2010/main" val="2734229166"/>
              </p:ext>
            </p:extLst>
          </p:nvPr>
        </p:nvGraphicFramePr>
        <p:xfrm>
          <a:off x="1321175" y="4162494"/>
          <a:ext cx="6145088" cy="2048964"/>
        </p:xfrm>
        <a:graphic>
          <a:graphicData uri="http://schemas.openxmlformats.org/drawingml/2006/table">
            <a:tbl>
              <a:tblPr firstRow="1" bandRow="1">
                <a:tableStyleId>{5C22544A-7EE6-4342-B048-85BDC9FD1C3A}</a:tableStyleId>
              </a:tblPr>
              <a:tblGrid>
                <a:gridCol w="1536272">
                  <a:extLst>
                    <a:ext uri="{9D8B030D-6E8A-4147-A177-3AD203B41FA5}">
                      <a16:colId xmlns:a16="http://schemas.microsoft.com/office/drawing/2014/main" val="20000"/>
                    </a:ext>
                  </a:extLst>
                </a:gridCol>
                <a:gridCol w="1536272">
                  <a:extLst>
                    <a:ext uri="{9D8B030D-6E8A-4147-A177-3AD203B41FA5}">
                      <a16:colId xmlns:a16="http://schemas.microsoft.com/office/drawing/2014/main" val="20001"/>
                    </a:ext>
                  </a:extLst>
                </a:gridCol>
                <a:gridCol w="1536272">
                  <a:extLst>
                    <a:ext uri="{9D8B030D-6E8A-4147-A177-3AD203B41FA5}">
                      <a16:colId xmlns:a16="http://schemas.microsoft.com/office/drawing/2014/main" val="20002"/>
                    </a:ext>
                  </a:extLst>
                </a:gridCol>
                <a:gridCol w="1536272">
                  <a:extLst>
                    <a:ext uri="{9D8B030D-6E8A-4147-A177-3AD203B41FA5}">
                      <a16:colId xmlns:a16="http://schemas.microsoft.com/office/drawing/2014/main" val="20003"/>
                    </a:ext>
                  </a:extLst>
                </a:gridCol>
              </a:tblGrid>
              <a:tr h="621596">
                <a:tc>
                  <a:txBody>
                    <a:bodyPr/>
                    <a:lstStyle/>
                    <a:p>
                      <a:pPr algn="ctr"/>
                      <a:r>
                        <a:rPr lang="en-GB" sz="3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21596">
                <a:tc>
                  <a:txBody>
                    <a:bodyPr/>
                    <a:lstStyle/>
                    <a:p>
                      <a:pPr algn="ctr"/>
                      <a:r>
                        <a:rPr lang="en-GB" sz="32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05772">
                <a:tc gridSpan="4">
                  <a:txBody>
                    <a:bodyPr/>
                    <a:lstStyle/>
                    <a:p>
                      <a:pPr algn="ctr"/>
                      <a:r>
                        <a:rPr lang="en-GB" sz="1800" b="0" dirty="0">
                          <a:solidFill>
                            <a:schemeClr val="tx1"/>
                          </a:solidFill>
                          <a:latin typeface="Arial Rounded MT Bold" panose="020F0704030504030204" pitchFamily="34" charset="0"/>
                        </a:rPr>
                        <a:t>1,000M</a:t>
                      </a:r>
                      <a:r>
                        <a:rPr lang="en-GB" sz="1800" b="0" baseline="0" dirty="0">
                          <a:solidFill>
                            <a:schemeClr val="tx1"/>
                          </a:solidFill>
                          <a:latin typeface="Arial Rounded MT Bold" panose="020F0704030504030204" pitchFamily="34" charset="0"/>
                        </a:rPr>
                        <a:t> = 1KM</a:t>
                      </a:r>
                    </a:p>
                    <a:p>
                      <a:pPr algn="ctr"/>
                      <a:r>
                        <a:rPr lang="en-GB" sz="1800" b="0" baseline="0" dirty="0">
                          <a:solidFill>
                            <a:schemeClr val="tx1"/>
                          </a:solidFill>
                          <a:latin typeface="Arial Rounded MT Bold" panose="020F0704030504030204" pitchFamily="34" charset="0"/>
                        </a:rPr>
                        <a:t>1kM = 1,000CM</a:t>
                      </a:r>
                      <a:endParaRPr lang="en-GB" sz="1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74337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4586" y="0"/>
            <a:ext cx="9144000" cy="4525963"/>
          </a:xfrm>
        </p:spPr>
        <p:txBody>
          <a:bodyPr>
            <a:normAutofit/>
          </a:bodyPr>
          <a:lstStyle/>
          <a:p>
            <a:pPr marL="0" indent="0">
              <a:buNone/>
            </a:pPr>
            <a:r>
              <a:rPr lang="en-GB" dirty="0">
                <a:latin typeface="Arial Rounded MT Bold" panose="020F0704030504030204" pitchFamily="34" charset="0"/>
              </a:rPr>
              <a:t>Mr. Hunt shares fish fingers and custard, that is 428m high, between him and his three friends. In km, how much do they each get?</a:t>
            </a:r>
          </a:p>
          <a:p>
            <a:pPr marL="0" indent="0">
              <a:buNone/>
            </a:pPr>
            <a:endParaRPr lang="en-GB" b="1" u="sng" dirty="0">
              <a:latin typeface="Arial Rounded MT Bold" panose="020F0704030504030204" pitchFamily="34" charset="0"/>
            </a:endParaRPr>
          </a:p>
          <a:p>
            <a:pPr marL="0" indent="0">
              <a:buNone/>
            </a:pPr>
            <a:r>
              <a:rPr lang="en-GB" b="1" dirty="0">
                <a:latin typeface="Arial Rounded MT Bold" panose="020F0704030504030204" pitchFamily="34" charset="0"/>
              </a:rPr>
              <a:t>428m </a:t>
            </a:r>
            <a:r>
              <a:rPr lang="en-GB" dirty="0">
                <a:solidFill>
                  <a:schemeClr val="tx1"/>
                </a:solidFill>
                <a:latin typeface="Arial Rounded MT Bold" panose="020F0704030504030204" pitchFamily="34" charset="0"/>
              </a:rPr>
              <a:t>÷ 4 = 107m each</a:t>
            </a:r>
          </a:p>
          <a:p>
            <a:pPr marL="0" indent="0">
              <a:buNone/>
            </a:pPr>
            <a:endParaRPr lang="en-GB" b="1" dirty="0">
              <a:solidFill>
                <a:schemeClr val="tx1"/>
              </a:solidFill>
              <a:latin typeface="Arial Rounded MT Bold" panose="020F0704030504030204" pitchFamily="34" charset="0"/>
            </a:endParaRPr>
          </a:p>
          <a:p>
            <a:pPr marL="0" indent="0">
              <a:buNone/>
            </a:pPr>
            <a:endParaRPr lang="en-GB" b="1" dirty="0">
              <a:solidFill>
                <a:schemeClr val="tx1"/>
              </a:solidFill>
              <a:latin typeface="Arial Rounded MT Bold" panose="020F0704030504030204" pitchFamily="34" charset="0"/>
            </a:endParaRPr>
          </a:p>
          <a:p>
            <a:pPr marL="0" indent="0">
              <a:buNone/>
            </a:pPr>
            <a:endParaRPr lang="en-GB" b="1" dirty="0">
              <a:solidFill>
                <a:schemeClr val="tx1"/>
              </a:solidFill>
              <a:latin typeface="Arial Rounded MT Bold" panose="020F0704030504030204" pitchFamily="34" charset="0"/>
            </a:endParaRPr>
          </a:p>
          <a:p>
            <a:pPr marL="0" indent="0">
              <a:buNone/>
            </a:pPr>
            <a:r>
              <a:rPr lang="en-GB" b="1" dirty="0">
                <a:solidFill>
                  <a:schemeClr val="tx1"/>
                </a:solidFill>
                <a:latin typeface="Arial Rounded MT Bold" panose="020F0704030504030204" pitchFamily="34" charset="0"/>
              </a:rPr>
              <a:t>M to KM = </a:t>
            </a:r>
            <a:r>
              <a:rPr lang="en-GB" dirty="0">
                <a:solidFill>
                  <a:schemeClr val="tx1"/>
                </a:solidFill>
                <a:latin typeface="Arial Rounded MT Bold" panose="020F0704030504030204" pitchFamily="34" charset="0"/>
              </a:rPr>
              <a:t>÷ 1,000</a:t>
            </a:r>
          </a:p>
          <a:p>
            <a:pPr marL="0" indent="0">
              <a:buNone/>
            </a:pPr>
            <a:r>
              <a:rPr lang="en-GB" dirty="0">
                <a:solidFill>
                  <a:schemeClr val="tx1"/>
                </a:solidFill>
                <a:latin typeface="Arial Rounded MT Bold" panose="020F0704030504030204" pitchFamily="34" charset="0"/>
              </a:rPr>
              <a:t>107 ÷ 1,000 = 0.107km</a:t>
            </a:r>
            <a:endParaRPr lang="en-GB" b="1" dirty="0">
              <a:latin typeface="Arial Rounded MT Bold" panose="020F0704030504030204" pitchFamily="34" charset="0"/>
            </a:endParaRPr>
          </a:p>
        </p:txBody>
      </p:sp>
      <p:graphicFrame>
        <p:nvGraphicFramePr>
          <p:cNvPr id="4" name="Table 3"/>
          <p:cNvGraphicFramePr>
            <a:graphicFrameLocks noGrp="1"/>
          </p:cNvGraphicFramePr>
          <p:nvPr/>
        </p:nvGraphicFramePr>
        <p:xfrm>
          <a:off x="7665562" y="3038172"/>
          <a:ext cx="4226048" cy="2248644"/>
        </p:xfrm>
        <a:graphic>
          <a:graphicData uri="http://schemas.openxmlformats.org/drawingml/2006/table">
            <a:tbl>
              <a:tblPr firstRow="1" bandRow="1">
                <a:tableStyleId>{5C22544A-7EE6-4342-B048-85BDC9FD1C3A}</a:tableStyleId>
              </a:tblPr>
              <a:tblGrid>
                <a:gridCol w="528256">
                  <a:extLst>
                    <a:ext uri="{9D8B030D-6E8A-4147-A177-3AD203B41FA5}">
                      <a16:colId xmlns:a16="http://schemas.microsoft.com/office/drawing/2014/main" val="20000"/>
                    </a:ext>
                  </a:extLst>
                </a:gridCol>
                <a:gridCol w="528256">
                  <a:extLst>
                    <a:ext uri="{9D8B030D-6E8A-4147-A177-3AD203B41FA5}">
                      <a16:colId xmlns:a16="http://schemas.microsoft.com/office/drawing/2014/main" val="20001"/>
                    </a:ext>
                  </a:extLst>
                </a:gridCol>
                <a:gridCol w="528256">
                  <a:extLst>
                    <a:ext uri="{9D8B030D-6E8A-4147-A177-3AD203B41FA5}">
                      <a16:colId xmlns:a16="http://schemas.microsoft.com/office/drawing/2014/main" val="20002"/>
                    </a:ext>
                  </a:extLst>
                </a:gridCol>
                <a:gridCol w="528256">
                  <a:extLst>
                    <a:ext uri="{9D8B030D-6E8A-4147-A177-3AD203B41FA5}">
                      <a16:colId xmlns:a16="http://schemas.microsoft.com/office/drawing/2014/main" val="20003"/>
                    </a:ext>
                  </a:extLst>
                </a:gridCol>
                <a:gridCol w="528256">
                  <a:extLst>
                    <a:ext uri="{9D8B030D-6E8A-4147-A177-3AD203B41FA5}">
                      <a16:colId xmlns:a16="http://schemas.microsoft.com/office/drawing/2014/main" val="20004"/>
                    </a:ext>
                  </a:extLst>
                </a:gridCol>
                <a:gridCol w="528256">
                  <a:extLst>
                    <a:ext uri="{9D8B030D-6E8A-4147-A177-3AD203B41FA5}">
                      <a16:colId xmlns:a16="http://schemas.microsoft.com/office/drawing/2014/main" val="20005"/>
                    </a:ext>
                  </a:extLst>
                </a:gridCol>
                <a:gridCol w="528256">
                  <a:extLst>
                    <a:ext uri="{9D8B030D-6E8A-4147-A177-3AD203B41FA5}">
                      <a16:colId xmlns:a16="http://schemas.microsoft.com/office/drawing/2014/main" val="20006"/>
                    </a:ext>
                  </a:extLst>
                </a:gridCol>
                <a:gridCol w="528256">
                  <a:extLst>
                    <a:ext uri="{9D8B030D-6E8A-4147-A177-3AD203B41FA5}">
                      <a16:colId xmlns:a16="http://schemas.microsoft.com/office/drawing/2014/main" val="20007"/>
                    </a:ext>
                  </a:extLst>
                </a:gridCol>
              </a:tblGrid>
              <a:tr h="374774">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4774">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4774">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477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477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477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pic>
        <p:nvPicPr>
          <p:cNvPr id="2" name="Picture 1">
            <a:extLst>
              <a:ext uri="{FF2B5EF4-FFF2-40B4-BE49-F238E27FC236}">
                <a16:creationId xmlns:a16="http://schemas.microsoft.com/office/drawing/2014/main" id="{FCA01AB4-CFA9-6E4B-AF51-3626A937D79D}"/>
              </a:ext>
            </a:extLst>
          </p:cNvPr>
          <p:cNvPicPr>
            <a:picLocks noChangeAspect="1"/>
          </p:cNvPicPr>
          <p:nvPr/>
        </p:nvPicPr>
        <p:blipFill>
          <a:blip r:embed="rId2"/>
          <a:stretch>
            <a:fillRect/>
          </a:stretch>
        </p:blipFill>
        <p:spPr>
          <a:xfrm>
            <a:off x="9778586" y="386079"/>
            <a:ext cx="2137852" cy="2437901"/>
          </a:xfrm>
          <a:prstGeom prst="rect">
            <a:avLst/>
          </a:prstGeom>
        </p:spPr>
      </p:pic>
      <p:sp>
        <p:nvSpPr>
          <p:cNvPr id="6" name="Rectangle 5">
            <a:extLst>
              <a:ext uri="{FF2B5EF4-FFF2-40B4-BE49-F238E27FC236}">
                <a16:creationId xmlns:a16="http://schemas.microsoft.com/office/drawing/2014/main" id="{5C20C7B0-D5C1-3C43-B959-75B7B8270793}"/>
              </a:ext>
            </a:extLst>
          </p:cNvPr>
          <p:cNvSpPr/>
          <p:nvPr/>
        </p:nvSpPr>
        <p:spPr>
          <a:xfrm>
            <a:off x="8691599" y="3734289"/>
            <a:ext cx="1811102" cy="8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85C9418-0DCF-8E4D-A0D7-5BE3D5FA96C3}"/>
              </a:ext>
            </a:extLst>
          </p:cNvPr>
          <p:cNvSpPr/>
          <p:nvPr/>
        </p:nvSpPr>
        <p:spPr>
          <a:xfrm rot="16200000">
            <a:off x="8528318" y="3897570"/>
            <a:ext cx="438002" cy="11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A197128-CF2F-D644-A47A-74FC20C2BB3D}"/>
              </a:ext>
            </a:extLst>
          </p:cNvPr>
          <p:cNvSpPr txBox="1"/>
          <p:nvPr/>
        </p:nvSpPr>
        <p:spPr>
          <a:xfrm>
            <a:off x="9680267" y="3797992"/>
            <a:ext cx="297618" cy="253916"/>
          </a:xfrm>
          <a:prstGeom prst="rect">
            <a:avLst/>
          </a:prstGeom>
          <a:noFill/>
        </p:spPr>
        <p:txBody>
          <a:bodyPr wrap="square" rtlCol="0">
            <a:spAutoFit/>
          </a:bodyPr>
          <a:lstStyle/>
          <a:p>
            <a:r>
              <a:rPr lang="en-US" sz="1050" dirty="0"/>
              <a:t>2</a:t>
            </a:r>
          </a:p>
        </p:txBody>
      </p:sp>
      <p:graphicFrame>
        <p:nvGraphicFramePr>
          <p:cNvPr id="9" name="Content Placeholder 3">
            <a:extLst>
              <a:ext uri="{FF2B5EF4-FFF2-40B4-BE49-F238E27FC236}">
                <a16:creationId xmlns:a16="http://schemas.microsoft.com/office/drawing/2014/main" id="{C65777E3-9B09-754E-B101-18C12439EE92}"/>
              </a:ext>
            </a:extLst>
          </p:cNvPr>
          <p:cNvGraphicFramePr>
            <a:graphicFrameLocks/>
          </p:cNvGraphicFramePr>
          <p:nvPr>
            <p:extLst>
              <p:ext uri="{D42A27DB-BD31-4B8C-83A1-F6EECF244321}">
                <p14:modId xmlns:p14="http://schemas.microsoft.com/office/powerpoint/2010/main" val="2440969735"/>
              </p:ext>
            </p:extLst>
          </p:nvPr>
        </p:nvGraphicFramePr>
        <p:xfrm>
          <a:off x="3535179" y="778782"/>
          <a:ext cx="6145088" cy="2048964"/>
        </p:xfrm>
        <a:graphic>
          <a:graphicData uri="http://schemas.openxmlformats.org/drawingml/2006/table">
            <a:tbl>
              <a:tblPr firstRow="1" bandRow="1">
                <a:tableStyleId>{5C22544A-7EE6-4342-B048-85BDC9FD1C3A}</a:tableStyleId>
              </a:tblPr>
              <a:tblGrid>
                <a:gridCol w="1536272">
                  <a:extLst>
                    <a:ext uri="{9D8B030D-6E8A-4147-A177-3AD203B41FA5}">
                      <a16:colId xmlns:a16="http://schemas.microsoft.com/office/drawing/2014/main" val="20000"/>
                    </a:ext>
                  </a:extLst>
                </a:gridCol>
                <a:gridCol w="1536272">
                  <a:extLst>
                    <a:ext uri="{9D8B030D-6E8A-4147-A177-3AD203B41FA5}">
                      <a16:colId xmlns:a16="http://schemas.microsoft.com/office/drawing/2014/main" val="20001"/>
                    </a:ext>
                  </a:extLst>
                </a:gridCol>
                <a:gridCol w="1536272">
                  <a:extLst>
                    <a:ext uri="{9D8B030D-6E8A-4147-A177-3AD203B41FA5}">
                      <a16:colId xmlns:a16="http://schemas.microsoft.com/office/drawing/2014/main" val="20002"/>
                    </a:ext>
                  </a:extLst>
                </a:gridCol>
                <a:gridCol w="1536272">
                  <a:extLst>
                    <a:ext uri="{9D8B030D-6E8A-4147-A177-3AD203B41FA5}">
                      <a16:colId xmlns:a16="http://schemas.microsoft.com/office/drawing/2014/main" val="20003"/>
                    </a:ext>
                  </a:extLst>
                </a:gridCol>
              </a:tblGrid>
              <a:tr h="621596">
                <a:tc>
                  <a:txBody>
                    <a:bodyPr/>
                    <a:lstStyle/>
                    <a:p>
                      <a:pPr algn="ctr"/>
                      <a:r>
                        <a:rPr lang="en-GB" sz="3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21596">
                <a:tc>
                  <a:txBody>
                    <a:bodyPr/>
                    <a:lstStyle/>
                    <a:p>
                      <a:pPr algn="ctr"/>
                      <a:r>
                        <a:rPr lang="en-GB" sz="32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05772">
                <a:tc gridSpan="4">
                  <a:txBody>
                    <a:bodyPr/>
                    <a:lstStyle/>
                    <a:p>
                      <a:pPr algn="ctr"/>
                      <a:r>
                        <a:rPr lang="en-GB" sz="1800" b="0" dirty="0">
                          <a:solidFill>
                            <a:schemeClr val="tx1"/>
                          </a:solidFill>
                          <a:latin typeface="Arial Rounded MT Bold" panose="020F0704030504030204" pitchFamily="34" charset="0"/>
                        </a:rPr>
                        <a:t>1,000M</a:t>
                      </a:r>
                      <a:r>
                        <a:rPr lang="en-GB" sz="1800" b="0" baseline="0" dirty="0">
                          <a:solidFill>
                            <a:schemeClr val="tx1"/>
                          </a:solidFill>
                          <a:latin typeface="Arial Rounded MT Bold" panose="020F0704030504030204" pitchFamily="34" charset="0"/>
                        </a:rPr>
                        <a:t> = 1KM</a:t>
                      </a:r>
                    </a:p>
                    <a:p>
                      <a:pPr algn="ctr"/>
                      <a:r>
                        <a:rPr lang="en-GB" sz="1800" b="0" baseline="0" dirty="0">
                          <a:solidFill>
                            <a:schemeClr val="tx1"/>
                          </a:solidFill>
                          <a:latin typeface="Arial Rounded MT Bold" panose="020F0704030504030204" pitchFamily="34" charset="0"/>
                        </a:rPr>
                        <a:t>1kM = 1,000CM</a:t>
                      </a:r>
                      <a:endParaRPr lang="en-GB" sz="1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pic>
        <p:nvPicPr>
          <p:cNvPr id="10" name="Picture 9">
            <a:extLst>
              <a:ext uri="{FF2B5EF4-FFF2-40B4-BE49-F238E27FC236}">
                <a16:creationId xmlns:a16="http://schemas.microsoft.com/office/drawing/2014/main" id="{497283FA-6B53-C645-815B-CD0BFB161094}"/>
              </a:ext>
            </a:extLst>
          </p:cNvPr>
          <p:cNvPicPr/>
          <p:nvPr/>
        </p:nvPicPr>
        <p:blipFill>
          <a:blip r:embed="rId3">
            <a:extLst>
              <a:ext uri="{28A0092B-C50C-407E-A947-70E740481C1C}">
                <a14:useLocalDpi xmlns:a14="http://schemas.microsoft.com/office/drawing/2010/main" val="0"/>
              </a:ext>
            </a:extLst>
          </a:blip>
          <a:stretch>
            <a:fillRect/>
          </a:stretch>
        </p:blipFill>
        <p:spPr>
          <a:xfrm>
            <a:off x="882206" y="5115293"/>
            <a:ext cx="4972050" cy="1483620"/>
          </a:xfrm>
          <a:prstGeom prst="rect">
            <a:avLst/>
          </a:prstGeom>
        </p:spPr>
      </p:pic>
      <p:pic>
        <p:nvPicPr>
          <p:cNvPr id="12" name="Picture 11">
            <a:extLst>
              <a:ext uri="{FF2B5EF4-FFF2-40B4-BE49-F238E27FC236}">
                <a16:creationId xmlns:a16="http://schemas.microsoft.com/office/drawing/2014/main" id="{14D81AB1-C9A7-3F47-B4FA-75CE8A62DD42}"/>
              </a:ext>
            </a:extLst>
          </p:cNvPr>
          <p:cNvPicPr/>
          <p:nvPr/>
        </p:nvPicPr>
        <p:blipFill>
          <a:blip r:embed="rId3">
            <a:extLst>
              <a:ext uri="{28A0092B-C50C-407E-A947-70E740481C1C}">
                <a14:useLocalDpi xmlns:a14="http://schemas.microsoft.com/office/drawing/2010/main" val="0"/>
              </a:ext>
            </a:extLst>
          </a:blip>
          <a:stretch>
            <a:fillRect/>
          </a:stretch>
        </p:blipFill>
        <p:spPr>
          <a:xfrm>
            <a:off x="6917210" y="5068154"/>
            <a:ext cx="4972050" cy="1483620"/>
          </a:xfrm>
          <a:prstGeom prst="rect">
            <a:avLst/>
          </a:prstGeom>
        </p:spPr>
      </p:pic>
      <p:sp>
        <p:nvSpPr>
          <p:cNvPr id="11" name="Right Arrow 10">
            <a:extLst>
              <a:ext uri="{FF2B5EF4-FFF2-40B4-BE49-F238E27FC236}">
                <a16:creationId xmlns:a16="http://schemas.microsoft.com/office/drawing/2014/main" id="{4E8A1E86-A15E-5F45-9512-4364EDE0E898}"/>
              </a:ext>
            </a:extLst>
          </p:cNvPr>
          <p:cNvSpPr/>
          <p:nvPr/>
        </p:nvSpPr>
        <p:spPr>
          <a:xfrm>
            <a:off x="5125804" y="6197571"/>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0B0B1E77-7296-A343-A38D-00BE2BCF93E4}"/>
              </a:ext>
            </a:extLst>
          </p:cNvPr>
          <p:cNvSpPr txBox="1"/>
          <p:nvPr/>
        </p:nvSpPr>
        <p:spPr>
          <a:xfrm>
            <a:off x="2413414" y="5858359"/>
            <a:ext cx="345284" cy="369332"/>
          </a:xfrm>
          <a:prstGeom prst="rect">
            <a:avLst/>
          </a:prstGeom>
          <a:noFill/>
        </p:spPr>
        <p:txBody>
          <a:bodyPr wrap="square" rtlCol="0">
            <a:spAutoFit/>
          </a:bodyPr>
          <a:lstStyle/>
          <a:p>
            <a:r>
              <a:rPr lang="en-US" dirty="0"/>
              <a:t>1</a:t>
            </a:r>
          </a:p>
        </p:txBody>
      </p:sp>
      <p:sp>
        <p:nvSpPr>
          <p:cNvPr id="14" name="TextBox 13">
            <a:extLst>
              <a:ext uri="{FF2B5EF4-FFF2-40B4-BE49-F238E27FC236}">
                <a16:creationId xmlns:a16="http://schemas.microsoft.com/office/drawing/2014/main" id="{1C36FD3D-AC8D-EB4B-82C5-AFCD243CF29B}"/>
              </a:ext>
            </a:extLst>
          </p:cNvPr>
          <p:cNvSpPr txBox="1"/>
          <p:nvPr/>
        </p:nvSpPr>
        <p:spPr>
          <a:xfrm>
            <a:off x="2944891" y="5858359"/>
            <a:ext cx="345284" cy="369332"/>
          </a:xfrm>
          <a:prstGeom prst="rect">
            <a:avLst/>
          </a:prstGeom>
          <a:noFill/>
        </p:spPr>
        <p:txBody>
          <a:bodyPr wrap="square" rtlCol="0">
            <a:spAutoFit/>
          </a:bodyPr>
          <a:lstStyle/>
          <a:p>
            <a:r>
              <a:rPr lang="en-US" dirty="0"/>
              <a:t>0</a:t>
            </a:r>
          </a:p>
        </p:txBody>
      </p:sp>
      <p:sp>
        <p:nvSpPr>
          <p:cNvPr id="15" name="TextBox 14">
            <a:extLst>
              <a:ext uri="{FF2B5EF4-FFF2-40B4-BE49-F238E27FC236}">
                <a16:creationId xmlns:a16="http://schemas.microsoft.com/office/drawing/2014/main" id="{824C0674-349D-7C44-A3C7-516B13CA79A6}"/>
              </a:ext>
            </a:extLst>
          </p:cNvPr>
          <p:cNvSpPr txBox="1"/>
          <p:nvPr/>
        </p:nvSpPr>
        <p:spPr>
          <a:xfrm>
            <a:off x="3522981" y="5894552"/>
            <a:ext cx="345284" cy="369332"/>
          </a:xfrm>
          <a:prstGeom prst="rect">
            <a:avLst/>
          </a:prstGeom>
          <a:noFill/>
        </p:spPr>
        <p:txBody>
          <a:bodyPr wrap="square" rtlCol="0">
            <a:spAutoFit/>
          </a:bodyPr>
          <a:lstStyle/>
          <a:p>
            <a:r>
              <a:rPr lang="en-US" dirty="0"/>
              <a:t>7</a:t>
            </a:r>
          </a:p>
        </p:txBody>
      </p:sp>
      <p:sp>
        <p:nvSpPr>
          <p:cNvPr id="16" name="TextBox 15">
            <a:extLst>
              <a:ext uri="{FF2B5EF4-FFF2-40B4-BE49-F238E27FC236}">
                <a16:creationId xmlns:a16="http://schemas.microsoft.com/office/drawing/2014/main" id="{8993BB4A-64E3-A044-9B25-90E4F54556A9}"/>
              </a:ext>
            </a:extLst>
          </p:cNvPr>
          <p:cNvSpPr txBox="1"/>
          <p:nvPr/>
        </p:nvSpPr>
        <p:spPr>
          <a:xfrm>
            <a:off x="11350530" y="5809964"/>
            <a:ext cx="345284" cy="369332"/>
          </a:xfrm>
          <a:prstGeom prst="rect">
            <a:avLst/>
          </a:prstGeom>
          <a:noFill/>
        </p:spPr>
        <p:txBody>
          <a:bodyPr wrap="square" rtlCol="0">
            <a:spAutoFit/>
          </a:bodyPr>
          <a:lstStyle/>
          <a:p>
            <a:r>
              <a:rPr lang="en-US" dirty="0"/>
              <a:t>7</a:t>
            </a:r>
          </a:p>
        </p:txBody>
      </p:sp>
      <p:sp>
        <p:nvSpPr>
          <p:cNvPr id="17" name="TextBox 16">
            <a:extLst>
              <a:ext uri="{FF2B5EF4-FFF2-40B4-BE49-F238E27FC236}">
                <a16:creationId xmlns:a16="http://schemas.microsoft.com/office/drawing/2014/main" id="{B64D5D85-9346-0442-BFB6-0BC0AA0DBB5E}"/>
              </a:ext>
            </a:extLst>
          </p:cNvPr>
          <p:cNvSpPr txBox="1"/>
          <p:nvPr/>
        </p:nvSpPr>
        <p:spPr>
          <a:xfrm>
            <a:off x="10811800" y="5858359"/>
            <a:ext cx="345284" cy="369332"/>
          </a:xfrm>
          <a:prstGeom prst="rect">
            <a:avLst/>
          </a:prstGeom>
          <a:noFill/>
        </p:spPr>
        <p:txBody>
          <a:bodyPr wrap="square" rtlCol="0">
            <a:spAutoFit/>
          </a:bodyPr>
          <a:lstStyle/>
          <a:p>
            <a:r>
              <a:rPr lang="en-US" dirty="0"/>
              <a:t>0</a:t>
            </a:r>
          </a:p>
        </p:txBody>
      </p:sp>
      <p:sp>
        <p:nvSpPr>
          <p:cNvPr id="18" name="TextBox 17">
            <a:extLst>
              <a:ext uri="{FF2B5EF4-FFF2-40B4-BE49-F238E27FC236}">
                <a16:creationId xmlns:a16="http://schemas.microsoft.com/office/drawing/2014/main" id="{EB70D4DD-B337-9D40-A226-5A7E60D5BB3C}"/>
              </a:ext>
            </a:extLst>
          </p:cNvPr>
          <p:cNvSpPr txBox="1"/>
          <p:nvPr/>
        </p:nvSpPr>
        <p:spPr>
          <a:xfrm>
            <a:off x="10197151" y="5855145"/>
            <a:ext cx="345284" cy="369332"/>
          </a:xfrm>
          <a:prstGeom prst="rect">
            <a:avLst/>
          </a:prstGeom>
          <a:noFill/>
        </p:spPr>
        <p:txBody>
          <a:bodyPr wrap="square" rtlCol="0">
            <a:spAutoFit/>
          </a:bodyPr>
          <a:lstStyle/>
          <a:p>
            <a:r>
              <a:rPr lang="en-US" dirty="0"/>
              <a:t>1</a:t>
            </a:r>
          </a:p>
        </p:txBody>
      </p:sp>
      <p:sp>
        <p:nvSpPr>
          <p:cNvPr id="19" name="TextBox 18">
            <a:extLst>
              <a:ext uri="{FF2B5EF4-FFF2-40B4-BE49-F238E27FC236}">
                <a16:creationId xmlns:a16="http://schemas.microsoft.com/office/drawing/2014/main" id="{F9C40C3B-2AA1-6646-861A-3A643CF32629}"/>
              </a:ext>
            </a:extLst>
          </p:cNvPr>
          <p:cNvSpPr txBox="1"/>
          <p:nvPr/>
        </p:nvSpPr>
        <p:spPr>
          <a:xfrm>
            <a:off x="9549077" y="5875840"/>
            <a:ext cx="345284" cy="369332"/>
          </a:xfrm>
          <a:prstGeom prst="rect">
            <a:avLst/>
          </a:prstGeom>
          <a:noFill/>
        </p:spPr>
        <p:txBody>
          <a:bodyPr wrap="square" rtlCol="0">
            <a:spAutoFit/>
          </a:bodyPr>
          <a:lstStyle/>
          <a:p>
            <a:r>
              <a:rPr lang="en-US" dirty="0"/>
              <a:t>0</a:t>
            </a:r>
          </a:p>
        </p:txBody>
      </p:sp>
    </p:spTree>
    <p:extLst>
      <p:ext uri="{BB962C8B-B14F-4D97-AF65-F5344CB8AC3E}">
        <p14:creationId xmlns:p14="http://schemas.microsoft.com/office/powerpoint/2010/main" val="1564286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fontScale="92500" lnSpcReduction="10000"/>
          </a:bodyPr>
          <a:lstStyle/>
          <a:p>
            <a:pPr marL="0" indent="0" algn="ctr">
              <a:buNone/>
            </a:pPr>
            <a:r>
              <a:rPr lang="en-GB" sz="4400" dirty="0">
                <a:latin typeface="Arial Rounded MT Bold" panose="020F0704030504030204" pitchFamily="34" charset="0"/>
              </a:rPr>
              <a:t>Important notes for today.</a:t>
            </a:r>
          </a:p>
          <a:p>
            <a:pPr marL="0" indent="0">
              <a:buNone/>
            </a:pPr>
            <a:endParaRPr lang="en-GB" sz="4400" dirty="0">
              <a:latin typeface="Arial Rounded MT Bold" panose="020F0704030504030204" pitchFamily="34" charset="0"/>
            </a:endParaRPr>
          </a:p>
          <a:p>
            <a:pPr marL="0" indent="0">
              <a:buNone/>
            </a:pPr>
            <a:endParaRPr lang="en-GB" sz="4400" dirty="0">
              <a:latin typeface="Arial Rounded MT Bold" panose="020F0704030504030204" pitchFamily="34" charset="0"/>
            </a:endParaRPr>
          </a:p>
          <a:p>
            <a:pPr marL="0" indent="0">
              <a:buNone/>
            </a:pPr>
            <a:endParaRPr lang="en-GB" sz="4400" dirty="0">
              <a:latin typeface="Arial Rounded MT Bold" panose="020F0704030504030204" pitchFamily="34" charset="0"/>
            </a:endParaRPr>
          </a:p>
          <a:p>
            <a:pPr marL="0" indent="0">
              <a:buNone/>
            </a:pPr>
            <a:endParaRPr lang="en-GB" sz="4400" dirty="0">
              <a:latin typeface="Arial Rounded MT Bold" panose="020F0704030504030204" pitchFamily="34" charset="0"/>
            </a:endParaRPr>
          </a:p>
          <a:p>
            <a:r>
              <a:rPr lang="en-GB" sz="3600" dirty="0">
                <a:latin typeface="Arial Rounded MT Bold" panose="020F0704030504030204" pitchFamily="34" charset="0"/>
              </a:rPr>
              <a:t>converting between mm, cm, m and km (on the next slide is the table used from each of the previous lessons to help you).</a:t>
            </a:r>
          </a:p>
          <a:p>
            <a:r>
              <a:rPr lang="en-GB" sz="3600" dirty="0">
                <a:latin typeface="Arial Rounded MT Bold" panose="020F0704030504030204" pitchFamily="34" charset="0"/>
              </a:rPr>
              <a:t>knowing when to multiply and divide(read the question carefully).</a:t>
            </a:r>
          </a:p>
          <a:p>
            <a:r>
              <a:rPr lang="en-GB" sz="3600" dirty="0">
                <a:latin typeface="Arial Rounded MT Bold" panose="020F0704030504030204" pitchFamily="34" charset="0"/>
              </a:rPr>
              <a:t>Using either short multiplication or </a:t>
            </a:r>
            <a:r>
              <a:rPr lang="en-GB" sz="3600">
                <a:latin typeface="Arial Rounded MT Bold" panose="020F0704030504030204" pitchFamily="34" charset="0"/>
              </a:rPr>
              <a:t>bus stop method.</a:t>
            </a:r>
            <a:endParaRPr lang="en-GB" sz="3600" dirty="0">
              <a:latin typeface="Arial Rounded MT Bold" panose="020F0704030504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286" y="479327"/>
            <a:ext cx="2809875" cy="1800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48786" y="964592"/>
            <a:ext cx="3139491" cy="2010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97032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478F141-8E00-6442-8AED-A81FCF112524}"/>
              </a:ext>
            </a:extLst>
          </p:cNvPr>
          <p:cNvGraphicFramePr>
            <a:graphicFrameLocks/>
          </p:cNvGraphicFramePr>
          <p:nvPr>
            <p:extLst>
              <p:ext uri="{D42A27DB-BD31-4B8C-83A1-F6EECF244321}">
                <p14:modId xmlns:p14="http://schemas.microsoft.com/office/powerpoint/2010/main" val="3646317351"/>
              </p:ext>
            </p:extLst>
          </p:nvPr>
        </p:nvGraphicFramePr>
        <p:xfrm>
          <a:off x="712912" y="122736"/>
          <a:ext cx="6145088" cy="2048964"/>
        </p:xfrm>
        <a:graphic>
          <a:graphicData uri="http://schemas.openxmlformats.org/drawingml/2006/table">
            <a:tbl>
              <a:tblPr firstRow="1" bandRow="1">
                <a:tableStyleId>{5C22544A-7EE6-4342-B048-85BDC9FD1C3A}</a:tableStyleId>
              </a:tblPr>
              <a:tblGrid>
                <a:gridCol w="1536272">
                  <a:extLst>
                    <a:ext uri="{9D8B030D-6E8A-4147-A177-3AD203B41FA5}">
                      <a16:colId xmlns:a16="http://schemas.microsoft.com/office/drawing/2014/main" val="20000"/>
                    </a:ext>
                  </a:extLst>
                </a:gridCol>
                <a:gridCol w="1536272">
                  <a:extLst>
                    <a:ext uri="{9D8B030D-6E8A-4147-A177-3AD203B41FA5}">
                      <a16:colId xmlns:a16="http://schemas.microsoft.com/office/drawing/2014/main" val="20001"/>
                    </a:ext>
                  </a:extLst>
                </a:gridCol>
                <a:gridCol w="1536272">
                  <a:extLst>
                    <a:ext uri="{9D8B030D-6E8A-4147-A177-3AD203B41FA5}">
                      <a16:colId xmlns:a16="http://schemas.microsoft.com/office/drawing/2014/main" val="20002"/>
                    </a:ext>
                  </a:extLst>
                </a:gridCol>
                <a:gridCol w="1536272">
                  <a:extLst>
                    <a:ext uri="{9D8B030D-6E8A-4147-A177-3AD203B41FA5}">
                      <a16:colId xmlns:a16="http://schemas.microsoft.com/office/drawing/2014/main" val="20003"/>
                    </a:ext>
                  </a:extLst>
                </a:gridCol>
              </a:tblGrid>
              <a:tr h="619454">
                <a:tc>
                  <a:txBody>
                    <a:bodyPr/>
                    <a:lstStyle/>
                    <a:p>
                      <a:pPr algn="ctr"/>
                      <a:r>
                        <a:rPr lang="en-GB" sz="3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19454">
                <a:tc>
                  <a:txBody>
                    <a:bodyPr/>
                    <a:lstStyle/>
                    <a:p>
                      <a:pPr algn="ctr"/>
                      <a:r>
                        <a:rPr lang="en-GB" sz="3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X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10056">
                <a:tc gridSpan="4">
                  <a:txBody>
                    <a:bodyPr/>
                    <a:lstStyle/>
                    <a:p>
                      <a:pPr algn="ctr"/>
                      <a:r>
                        <a:rPr lang="en-GB" sz="1800" b="0" dirty="0">
                          <a:solidFill>
                            <a:schemeClr val="tx1"/>
                          </a:solidFill>
                          <a:latin typeface="Arial Rounded MT Bold" panose="020F0704030504030204" pitchFamily="34" charset="0"/>
                        </a:rPr>
                        <a:t>This</a:t>
                      </a:r>
                      <a:r>
                        <a:rPr lang="en-GB" sz="1800" b="0" baseline="0" dirty="0">
                          <a:solidFill>
                            <a:schemeClr val="tx1"/>
                          </a:solidFill>
                          <a:latin typeface="Arial Rounded MT Bold" panose="020F0704030504030204" pitchFamily="34" charset="0"/>
                        </a:rPr>
                        <a:t> is because 1CM = 10MM </a:t>
                      </a:r>
                    </a:p>
                    <a:p>
                      <a:pPr algn="ctr"/>
                      <a:r>
                        <a:rPr lang="en-GB" sz="1800" b="0" baseline="0" dirty="0">
                          <a:solidFill>
                            <a:schemeClr val="tx1"/>
                          </a:solidFill>
                          <a:latin typeface="Arial Rounded MT Bold" panose="020F0704030504030204" pitchFamily="34" charset="0"/>
                        </a:rPr>
                        <a:t>AKA 10MM = 1CM!</a:t>
                      </a:r>
                      <a:endParaRPr lang="en-GB" sz="1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graphicFrame>
        <p:nvGraphicFramePr>
          <p:cNvPr id="5" name="Content Placeholder 3">
            <a:extLst>
              <a:ext uri="{FF2B5EF4-FFF2-40B4-BE49-F238E27FC236}">
                <a16:creationId xmlns:a16="http://schemas.microsoft.com/office/drawing/2014/main" id="{933AA660-9EA1-904D-9029-11522A0D374A}"/>
              </a:ext>
            </a:extLst>
          </p:cNvPr>
          <p:cNvGraphicFramePr>
            <a:graphicFrameLocks noGrp="1"/>
          </p:cNvGraphicFramePr>
          <p:nvPr>
            <p:ph idx="1"/>
            <p:extLst>
              <p:ext uri="{D42A27DB-BD31-4B8C-83A1-F6EECF244321}">
                <p14:modId xmlns:p14="http://schemas.microsoft.com/office/powerpoint/2010/main" val="3163661414"/>
              </p:ext>
            </p:extLst>
          </p:nvPr>
        </p:nvGraphicFramePr>
        <p:xfrm>
          <a:off x="6438900" y="2171700"/>
          <a:ext cx="5753100" cy="2382260"/>
        </p:xfrm>
        <a:graphic>
          <a:graphicData uri="http://schemas.openxmlformats.org/drawingml/2006/table">
            <a:tbl>
              <a:tblPr firstRow="1" bandRow="1">
                <a:tableStyleId>{5C22544A-7EE6-4342-B048-85BDC9FD1C3A}</a:tableStyleId>
              </a:tblPr>
              <a:tblGrid>
                <a:gridCol w="1438275">
                  <a:extLst>
                    <a:ext uri="{9D8B030D-6E8A-4147-A177-3AD203B41FA5}">
                      <a16:colId xmlns:a16="http://schemas.microsoft.com/office/drawing/2014/main" val="20000"/>
                    </a:ext>
                  </a:extLst>
                </a:gridCol>
                <a:gridCol w="1438275">
                  <a:extLst>
                    <a:ext uri="{9D8B030D-6E8A-4147-A177-3AD203B41FA5}">
                      <a16:colId xmlns:a16="http://schemas.microsoft.com/office/drawing/2014/main" val="20001"/>
                    </a:ext>
                  </a:extLst>
                </a:gridCol>
                <a:gridCol w="1438275">
                  <a:extLst>
                    <a:ext uri="{9D8B030D-6E8A-4147-A177-3AD203B41FA5}">
                      <a16:colId xmlns:a16="http://schemas.microsoft.com/office/drawing/2014/main" val="20002"/>
                    </a:ext>
                  </a:extLst>
                </a:gridCol>
                <a:gridCol w="1438275">
                  <a:extLst>
                    <a:ext uri="{9D8B030D-6E8A-4147-A177-3AD203B41FA5}">
                      <a16:colId xmlns:a16="http://schemas.microsoft.com/office/drawing/2014/main" val="20003"/>
                    </a:ext>
                  </a:extLst>
                </a:gridCol>
              </a:tblGrid>
              <a:tr h="718690">
                <a:tc>
                  <a:txBody>
                    <a:bodyPr/>
                    <a:lstStyle/>
                    <a:p>
                      <a:pPr algn="ctr"/>
                      <a:r>
                        <a:rPr lang="en-GB" sz="28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18690">
                <a:tc>
                  <a:txBody>
                    <a:bodyPr/>
                    <a:lstStyle/>
                    <a:p>
                      <a:pPr algn="ctr"/>
                      <a:r>
                        <a:rPr lang="en-GB" sz="28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0" dirty="0">
                          <a:solidFill>
                            <a:schemeClr val="tx1"/>
                          </a:solidFill>
                          <a:latin typeface="Arial Rounded MT Bold" panose="020F0704030504030204" pitchFamily="34" charset="0"/>
                        </a:rPr>
                        <a:t>X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53845">
                <a:tc gridSpan="4">
                  <a:txBody>
                    <a:bodyPr/>
                    <a:lstStyle/>
                    <a:p>
                      <a:pPr algn="ctr"/>
                      <a:r>
                        <a:rPr lang="en-GB" sz="2800" b="0" dirty="0">
                          <a:solidFill>
                            <a:schemeClr val="tx1"/>
                          </a:solidFill>
                          <a:latin typeface="Arial Rounded MT Bold" panose="020F0704030504030204" pitchFamily="34" charset="0"/>
                        </a:rPr>
                        <a:t>100CM</a:t>
                      </a:r>
                      <a:r>
                        <a:rPr lang="en-GB" sz="2800" b="0" baseline="0" dirty="0">
                          <a:solidFill>
                            <a:schemeClr val="tx1"/>
                          </a:solidFill>
                          <a:latin typeface="Arial Rounded MT Bold" panose="020F0704030504030204" pitchFamily="34" charset="0"/>
                        </a:rPr>
                        <a:t> = 1M</a:t>
                      </a:r>
                    </a:p>
                    <a:p>
                      <a:pPr algn="ctr"/>
                      <a:r>
                        <a:rPr lang="en-GB" sz="2800" b="0" baseline="0" dirty="0">
                          <a:solidFill>
                            <a:schemeClr val="tx1"/>
                          </a:solidFill>
                          <a:latin typeface="Arial Rounded MT Bold" panose="020F0704030504030204" pitchFamily="34" charset="0"/>
                        </a:rPr>
                        <a:t>1M = 100CM</a:t>
                      </a:r>
                      <a:endParaRPr lang="en-GB" sz="2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graphicFrame>
        <p:nvGraphicFramePr>
          <p:cNvPr id="6" name="Content Placeholder 3">
            <a:extLst>
              <a:ext uri="{FF2B5EF4-FFF2-40B4-BE49-F238E27FC236}">
                <a16:creationId xmlns:a16="http://schemas.microsoft.com/office/drawing/2014/main" id="{14892796-16EE-8C45-99FD-346BC087B3A8}"/>
              </a:ext>
            </a:extLst>
          </p:cNvPr>
          <p:cNvGraphicFramePr>
            <a:graphicFrameLocks/>
          </p:cNvGraphicFramePr>
          <p:nvPr>
            <p:extLst>
              <p:ext uri="{D42A27DB-BD31-4B8C-83A1-F6EECF244321}">
                <p14:modId xmlns:p14="http://schemas.microsoft.com/office/powerpoint/2010/main" val="2106341373"/>
              </p:ext>
            </p:extLst>
          </p:nvPr>
        </p:nvGraphicFramePr>
        <p:xfrm>
          <a:off x="903412" y="4639764"/>
          <a:ext cx="6145088" cy="2048964"/>
        </p:xfrm>
        <a:graphic>
          <a:graphicData uri="http://schemas.openxmlformats.org/drawingml/2006/table">
            <a:tbl>
              <a:tblPr firstRow="1" bandRow="1">
                <a:tableStyleId>{5C22544A-7EE6-4342-B048-85BDC9FD1C3A}</a:tableStyleId>
              </a:tblPr>
              <a:tblGrid>
                <a:gridCol w="1536272">
                  <a:extLst>
                    <a:ext uri="{9D8B030D-6E8A-4147-A177-3AD203B41FA5}">
                      <a16:colId xmlns:a16="http://schemas.microsoft.com/office/drawing/2014/main" val="20000"/>
                    </a:ext>
                  </a:extLst>
                </a:gridCol>
                <a:gridCol w="1536272">
                  <a:extLst>
                    <a:ext uri="{9D8B030D-6E8A-4147-A177-3AD203B41FA5}">
                      <a16:colId xmlns:a16="http://schemas.microsoft.com/office/drawing/2014/main" val="20001"/>
                    </a:ext>
                  </a:extLst>
                </a:gridCol>
                <a:gridCol w="1536272">
                  <a:extLst>
                    <a:ext uri="{9D8B030D-6E8A-4147-A177-3AD203B41FA5}">
                      <a16:colId xmlns:a16="http://schemas.microsoft.com/office/drawing/2014/main" val="20002"/>
                    </a:ext>
                  </a:extLst>
                </a:gridCol>
                <a:gridCol w="1536272">
                  <a:extLst>
                    <a:ext uri="{9D8B030D-6E8A-4147-A177-3AD203B41FA5}">
                      <a16:colId xmlns:a16="http://schemas.microsoft.com/office/drawing/2014/main" val="20003"/>
                    </a:ext>
                  </a:extLst>
                </a:gridCol>
              </a:tblGrid>
              <a:tr h="621596">
                <a:tc>
                  <a:txBody>
                    <a:bodyPr/>
                    <a:lstStyle/>
                    <a:p>
                      <a:pPr algn="ctr"/>
                      <a:r>
                        <a:rPr lang="en-GB" sz="3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21596">
                <a:tc>
                  <a:txBody>
                    <a:bodyPr/>
                    <a:lstStyle/>
                    <a:p>
                      <a:pPr algn="ctr"/>
                      <a:r>
                        <a:rPr lang="en-GB" sz="32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05772">
                <a:tc gridSpan="4">
                  <a:txBody>
                    <a:bodyPr/>
                    <a:lstStyle/>
                    <a:p>
                      <a:pPr algn="ctr"/>
                      <a:r>
                        <a:rPr lang="en-GB" sz="1800" b="0" dirty="0">
                          <a:solidFill>
                            <a:schemeClr val="tx1"/>
                          </a:solidFill>
                          <a:latin typeface="Arial Rounded MT Bold" panose="020F0704030504030204" pitchFamily="34" charset="0"/>
                        </a:rPr>
                        <a:t>1,000M</a:t>
                      </a:r>
                      <a:r>
                        <a:rPr lang="en-GB" sz="1800" b="0" baseline="0" dirty="0">
                          <a:solidFill>
                            <a:schemeClr val="tx1"/>
                          </a:solidFill>
                          <a:latin typeface="Arial Rounded MT Bold" panose="020F0704030504030204" pitchFamily="34" charset="0"/>
                        </a:rPr>
                        <a:t> = 1KM</a:t>
                      </a:r>
                    </a:p>
                    <a:p>
                      <a:pPr algn="ctr"/>
                      <a:r>
                        <a:rPr lang="en-GB" sz="1800" b="0" baseline="0" dirty="0">
                          <a:solidFill>
                            <a:schemeClr val="tx1"/>
                          </a:solidFill>
                          <a:latin typeface="Arial Rounded MT Bold" panose="020F0704030504030204" pitchFamily="34" charset="0"/>
                        </a:rPr>
                        <a:t>1kM = 1,000CM</a:t>
                      </a:r>
                      <a:endParaRPr lang="en-GB" sz="1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54773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7" y="109690"/>
            <a:ext cx="5256583" cy="1231079"/>
          </a:xfrm>
          <a:prstGeom prst="rect">
            <a:avLst/>
          </a:prstGeom>
          <a:ln w="57150">
            <a:solidFill>
              <a:schemeClr val="tx1"/>
            </a:solidFill>
          </a:ln>
        </p:spPr>
      </p:pic>
      <p:pic>
        <p:nvPicPr>
          <p:cNvPr id="6" name="Picture 5">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4" y="1844825"/>
            <a:ext cx="5256583" cy="1231079"/>
          </a:xfrm>
          <a:prstGeom prst="rect">
            <a:avLst/>
          </a:prstGeom>
          <a:ln w="57150">
            <a:solidFill>
              <a:schemeClr val="tx1"/>
            </a:solidFill>
          </a:ln>
        </p:spPr>
      </p:pic>
      <p:pic>
        <p:nvPicPr>
          <p:cNvPr id="7" name="Picture 6">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5" y="3501009"/>
            <a:ext cx="5256583" cy="1231079"/>
          </a:xfrm>
          <a:prstGeom prst="rect">
            <a:avLst/>
          </a:prstGeom>
          <a:ln w="57150">
            <a:solidFill>
              <a:schemeClr val="tx1"/>
            </a:solidFill>
          </a:ln>
        </p:spPr>
      </p:pic>
      <p:pic>
        <p:nvPicPr>
          <p:cNvPr id="8" name="Picture 7">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8" y="5222258"/>
            <a:ext cx="5256583" cy="1231079"/>
          </a:xfrm>
          <a:prstGeom prst="rect">
            <a:avLst/>
          </a:prstGeom>
          <a:ln w="57150">
            <a:solidFill>
              <a:schemeClr val="tx1"/>
            </a:solidFill>
          </a:ln>
        </p:spPr>
      </p:pic>
    </p:spTree>
    <p:extLst>
      <p:ext uri="{BB962C8B-B14F-4D97-AF65-F5344CB8AC3E}">
        <p14:creationId xmlns:p14="http://schemas.microsoft.com/office/powerpoint/2010/main" val="194036832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940</TotalTime>
  <Words>588</Words>
  <Application>Microsoft Macintosh PowerPoint</Application>
  <PresentationFormat>Widescreen</PresentationFormat>
  <Paragraphs>165</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 Rounded MT Bold</vt:lpstr>
      <vt:lpstr>Calibri</vt:lpstr>
      <vt:lpstr>Franklin Gothic Book</vt:lpstr>
      <vt:lpstr>Crop</vt:lpstr>
      <vt:lpstr>Year 5 Measure Length</vt:lpstr>
      <vt:lpstr>In today’s lesson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Spring Section 3 – Multiplication</dc:title>
  <dc:creator>Laura Whitehouse</dc:creator>
  <cp:lastModifiedBy>Benjamin Hunt</cp:lastModifiedBy>
  <cp:revision>94</cp:revision>
  <dcterms:created xsi:type="dcterms:W3CDTF">2020-03-20T11:22:32Z</dcterms:created>
  <dcterms:modified xsi:type="dcterms:W3CDTF">2020-04-27T14:08:16Z</dcterms:modified>
</cp:coreProperties>
</file>