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9"/>
  </p:notesMasterIdLst>
  <p:sldIdLst>
    <p:sldId id="256" r:id="rId2"/>
    <p:sldId id="257" r:id="rId3"/>
    <p:sldId id="278" r:id="rId4"/>
    <p:sldId id="277" r:id="rId5"/>
    <p:sldId id="282"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2"/>
    <p:restoredTop sz="94513"/>
  </p:normalViewPr>
  <p:slideViewPr>
    <p:cSldViewPr snapToGrid="0" snapToObjects="1">
      <p:cViewPr varScale="1">
        <p:scale>
          <a:sx n="50" d="100"/>
          <a:sy n="50" d="100"/>
        </p:scale>
        <p:origin x="192" y="1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6/1/20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D52AF1A0-170E-430F-AC1C-8385A70477A1}" type="slidenum">
              <a:rPr lang="en-GB" smtClean="0"/>
              <a:t>2</a:t>
            </a:fld>
            <a:endParaRPr lang="en-GB"/>
          </a:p>
        </p:txBody>
      </p:sp>
    </p:spTree>
    <p:extLst>
      <p:ext uri="{BB962C8B-B14F-4D97-AF65-F5344CB8AC3E}">
        <p14:creationId xmlns:p14="http://schemas.microsoft.com/office/powerpoint/2010/main" val="2332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3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Fractions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9 Lesson 2– mixed and improper fractions</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92460"/>
            <a:ext cx="9144000" cy="1470025"/>
          </a:xfrm>
        </p:spPr>
        <p:txBody>
          <a:bodyPr>
            <a:noAutofit/>
          </a:bodyPr>
          <a:lstStyle/>
          <a:p>
            <a:r>
              <a:rPr lang="en-GB" sz="9600" dirty="0">
                <a:latin typeface="Arial Rounded MT Bold" panose="020F0704030504030204" pitchFamily="34" charset="0"/>
              </a:rPr>
              <a:t>Fractions</a:t>
            </a:r>
          </a:p>
        </p:txBody>
      </p:sp>
    </p:spTree>
    <p:extLst>
      <p:ext uri="{BB962C8B-B14F-4D97-AF65-F5344CB8AC3E}">
        <p14:creationId xmlns:p14="http://schemas.microsoft.com/office/powerpoint/2010/main" val="349257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AutoShape 4"/>
          <p:cNvSpPr>
            <a:spLocks noChangeArrowheads="1"/>
          </p:cNvSpPr>
          <p:nvPr/>
        </p:nvSpPr>
        <p:spPr bwMode="auto">
          <a:xfrm>
            <a:off x="8543926" y="231774"/>
            <a:ext cx="2846678" cy="527051"/>
          </a:xfrm>
          <a:prstGeom prst="wedgeRoundRectCallout">
            <a:avLst>
              <a:gd name="adj1" fmla="val -56269"/>
              <a:gd name="adj2" fmla="val -250"/>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number.</a:t>
            </a:r>
          </a:p>
        </p:txBody>
      </p:sp>
      <p:sp>
        <p:nvSpPr>
          <p:cNvPr id="3087" name="AutoShape 7"/>
          <p:cNvSpPr>
            <a:spLocks noChangeArrowheads="1"/>
          </p:cNvSpPr>
          <p:nvPr/>
        </p:nvSpPr>
        <p:spPr bwMode="auto">
          <a:xfrm>
            <a:off x="6904007" y="3140552"/>
            <a:ext cx="4733811" cy="527052"/>
          </a:xfrm>
          <a:prstGeom prst="wedgeRoundRectCallout">
            <a:avLst>
              <a:gd name="adj1" fmla="val -83338"/>
              <a:gd name="adj2" fmla="val 359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way of saying ‘divided by.’</a:t>
            </a:r>
          </a:p>
        </p:txBody>
      </p:sp>
      <p:sp>
        <p:nvSpPr>
          <p:cNvPr id="3085" name="AutoShape 10"/>
          <p:cNvSpPr>
            <a:spLocks noChangeArrowheads="1"/>
          </p:cNvSpPr>
          <p:nvPr/>
        </p:nvSpPr>
        <p:spPr bwMode="auto">
          <a:xfrm>
            <a:off x="1087871" y="97631"/>
            <a:ext cx="3977842" cy="1071560"/>
          </a:xfrm>
          <a:prstGeom prst="wedgeRoundRectCallout">
            <a:avLst>
              <a:gd name="adj1" fmla="val 60273"/>
              <a:gd name="adj2" fmla="val -17356"/>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part of a whole number. It might be a big part or it might be a small part.</a:t>
            </a:r>
          </a:p>
        </p:txBody>
      </p:sp>
      <p:sp>
        <p:nvSpPr>
          <p:cNvPr id="3083" name="AutoShape 13"/>
          <p:cNvSpPr>
            <a:spLocks noChangeArrowheads="1"/>
          </p:cNvSpPr>
          <p:nvPr/>
        </p:nvSpPr>
        <p:spPr bwMode="auto">
          <a:xfrm>
            <a:off x="1247179" y="2221015"/>
            <a:ext cx="6602411" cy="724485"/>
          </a:xfrm>
          <a:prstGeom prst="wedgeRoundRectCallout">
            <a:avLst>
              <a:gd name="adj1" fmla="val 63625"/>
              <a:gd name="adj2" fmla="val -35931"/>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an equivalence. It can be shown in different ways.</a:t>
            </a:r>
          </a:p>
          <a:p>
            <a:pPr algn="ctr" eaLnBrk="1" hangingPunct="1">
              <a:spcBef>
                <a:spcPct val="0"/>
              </a:spcBef>
              <a:buFontTx/>
              <a:buNone/>
            </a:pPr>
            <a:endParaRPr lang="en-GB" altLang="en-US" b="1" dirty="0">
              <a:latin typeface="Arial Rounded MT Bold" pitchFamily="34" charset="0"/>
            </a:endParaRPr>
          </a:p>
        </p:txBody>
      </p:sp>
      <p:sp>
        <p:nvSpPr>
          <p:cNvPr id="3080" name="AutoShape 15"/>
          <p:cNvSpPr>
            <a:spLocks noChangeArrowheads="1"/>
          </p:cNvSpPr>
          <p:nvPr/>
        </p:nvSpPr>
        <p:spPr bwMode="auto">
          <a:xfrm>
            <a:off x="3939620" y="1376568"/>
            <a:ext cx="5928775" cy="527051"/>
          </a:xfrm>
          <a:prstGeom prst="wedgeRoundRectCallout">
            <a:avLst>
              <a:gd name="adj1" fmla="val -63620"/>
              <a:gd name="adj2" fmla="val -15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can be &gt;1 (a mixed number).</a:t>
            </a:r>
          </a:p>
        </p:txBody>
      </p:sp>
      <p:sp>
        <p:nvSpPr>
          <p:cNvPr id="2" name="TextBox 1">
            <a:extLst>
              <a:ext uri="{FF2B5EF4-FFF2-40B4-BE49-F238E27FC236}">
                <a16:creationId xmlns:a16="http://schemas.microsoft.com/office/drawing/2014/main" id="{9B7081B3-24FE-674C-B6FB-460FB088DD2D}"/>
              </a:ext>
            </a:extLst>
          </p:cNvPr>
          <p:cNvSpPr txBox="1"/>
          <p:nvPr/>
        </p:nvSpPr>
        <p:spPr>
          <a:xfrm>
            <a:off x="1508166" y="4581371"/>
            <a:ext cx="10046524" cy="1200329"/>
          </a:xfrm>
          <a:prstGeom prst="rect">
            <a:avLst/>
          </a:prstGeom>
          <a:solidFill>
            <a:srgbClr val="0070C0"/>
          </a:solidFill>
          <a:ln>
            <a:solidFill>
              <a:schemeClr val="tx1"/>
            </a:solidFill>
          </a:ln>
        </p:spPr>
        <p:txBody>
          <a:bodyPr wrap="square" rtlCol="0">
            <a:spAutoFit/>
          </a:bodyPr>
          <a:lstStyle/>
          <a:p>
            <a:r>
              <a:rPr lang="en-US" sz="2400" b="1" dirty="0">
                <a:latin typeface="Arial Rounded MT Bold" panose="020F0704030504030204" pitchFamily="34" charset="77"/>
              </a:rPr>
              <a:t>A fraction is each one of these quotes. Over the next coming lessons, we will recap fractions to really understand what these quotes mean.</a:t>
            </a:r>
          </a:p>
        </p:txBody>
      </p:sp>
    </p:spTree>
    <p:extLst>
      <p:ext uri="{BB962C8B-B14F-4D97-AF65-F5344CB8AC3E}">
        <p14:creationId xmlns:p14="http://schemas.microsoft.com/office/powerpoint/2010/main" val="1650710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85"/>
                                        </p:tgtEl>
                                        <p:attrNameLst>
                                          <p:attrName>style.visibility</p:attrName>
                                        </p:attrNameLst>
                                      </p:cBhvr>
                                      <p:to>
                                        <p:strVal val="visible"/>
                                      </p:to>
                                    </p:set>
                                    <p:anim calcmode="lin" valueType="num">
                                      <p:cBhvr additive="base">
                                        <p:cTn id="12" dur="500" fill="hold"/>
                                        <p:tgtEl>
                                          <p:spTgt spid="3085"/>
                                        </p:tgtEl>
                                        <p:attrNameLst>
                                          <p:attrName>ppt_x</p:attrName>
                                        </p:attrNameLst>
                                      </p:cBhvr>
                                      <p:tavLst>
                                        <p:tav tm="0">
                                          <p:val>
                                            <p:strVal val="#ppt_x"/>
                                          </p:val>
                                        </p:tav>
                                        <p:tav tm="100000">
                                          <p:val>
                                            <p:strVal val="#ppt_x"/>
                                          </p:val>
                                        </p:tav>
                                      </p:tavLst>
                                    </p:anim>
                                    <p:anim calcmode="lin" valueType="num">
                                      <p:cBhvr additive="base">
                                        <p:cTn id="13" dur="500" fill="hold"/>
                                        <p:tgtEl>
                                          <p:spTgt spid="308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080"/>
                                        </p:tgtEl>
                                        <p:attrNameLst>
                                          <p:attrName>style.visibility</p:attrName>
                                        </p:attrNameLst>
                                      </p:cBhvr>
                                      <p:to>
                                        <p:strVal val="visible"/>
                                      </p:to>
                                    </p:set>
                                    <p:animEffect transition="in" filter="barn(inVertical)">
                                      <p:cBhvr>
                                        <p:cTn id="18" dur="500"/>
                                        <p:tgtEl>
                                          <p:spTgt spid="308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083"/>
                                        </p:tgtEl>
                                        <p:attrNameLst>
                                          <p:attrName>style.visibility</p:attrName>
                                        </p:attrNameLst>
                                      </p:cBhvr>
                                      <p:to>
                                        <p:strVal val="visible"/>
                                      </p:to>
                                    </p:set>
                                    <p:animEffect transition="in" filter="wipe(down)">
                                      <p:cBhvr>
                                        <p:cTn id="23" dur="500"/>
                                        <p:tgtEl>
                                          <p:spTgt spid="308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087"/>
                                        </p:tgtEl>
                                        <p:attrNameLst>
                                          <p:attrName>style.visibility</p:attrName>
                                        </p:attrNameLst>
                                      </p:cBhvr>
                                      <p:to>
                                        <p:strVal val="visible"/>
                                      </p:to>
                                    </p:set>
                                    <p:animEffect transition="in" filter="circle(in)">
                                      <p:cBhvr>
                                        <p:cTn id="28" dur="750"/>
                                        <p:tgtEl>
                                          <p:spTgt spid="3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87" grpId="0" animBg="1"/>
      <p:bldP spid="3085" grpId="0" animBg="1"/>
      <p:bldP spid="3083" grpId="0" animBg="1"/>
      <p:bldP spid="30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Convert to a mixed number</a:t>
            </a:r>
          </a:p>
        </p:txBody>
      </p:sp>
      <p:sp>
        <p:nvSpPr>
          <p:cNvPr id="3" name="Content Placeholder 2"/>
          <p:cNvSpPr>
            <a:spLocks noGrp="1"/>
          </p:cNvSpPr>
          <p:nvPr>
            <p:ph idx="1"/>
          </p:nvPr>
        </p:nvSpPr>
        <p:spPr>
          <a:xfrm>
            <a:off x="2135560" y="1772816"/>
            <a:ext cx="1368152" cy="2232248"/>
          </a:xfrm>
        </p:spPr>
        <p:txBody>
          <a:bodyPr>
            <a:normAutofit/>
          </a:bodyPr>
          <a:lstStyle/>
          <a:p>
            <a:pPr marL="0" indent="0">
              <a:buNone/>
            </a:pPr>
            <a:r>
              <a:rPr lang="en-GB" sz="13800" dirty="0">
                <a:latin typeface="Arial" panose="020B0604020202020204" pitchFamily="34" charset="0"/>
                <a:cs typeface="Arial" panose="020B0604020202020204" pitchFamily="34" charset="0"/>
              </a:rPr>
              <a:t>7</a:t>
            </a:r>
          </a:p>
        </p:txBody>
      </p:sp>
      <p:sp>
        <p:nvSpPr>
          <p:cNvPr id="5" name="Content Placeholder 2"/>
          <p:cNvSpPr txBox="1">
            <a:spLocks/>
          </p:cNvSpPr>
          <p:nvPr/>
        </p:nvSpPr>
        <p:spPr>
          <a:xfrm>
            <a:off x="2063552" y="3645024"/>
            <a:ext cx="1368152" cy="22322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3800" dirty="0">
                <a:latin typeface="Arial" panose="020B0604020202020204" pitchFamily="34" charset="0"/>
                <a:cs typeface="Arial" panose="020B0604020202020204" pitchFamily="34" charset="0"/>
              </a:rPr>
              <a:t>3</a:t>
            </a:r>
          </a:p>
        </p:txBody>
      </p:sp>
      <p:cxnSp>
        <p:nvCxnSpPr>
          <p:cNvPr id="7" name="Straight Connector 6"/>
          <p:cNvCxnSpPr/>
          <p:nvPr/>
        </p:nvCxnSpPr>
        <p:spPr>
          <a:xfrm>
            <a:off x="1703512" y="3789040"/>
            <a:ext cx="18722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EAEFBD1-CE1D-664E-A8F4-D16BE68E10A4}"/>
              </a:ext>
            </a:extLst>
          </p:cNvPr>
          <p:cNvSpPr txBox="1"/>
          <p:nvPr/>
        </p:nvSpPr>
        <p:spPr>
          <a:xfrm>
            <a:off x="5281582" y="1772816"/>
            <a:ext cx="6283841" cy="5693866"/>
          </a:xfrm>
          <a:prstGeom prst="rect">
            <a:avLst/>
          </a:prstGeom>
          <a:noFill/>
        </p:spPr>
        <p:txBody>
          <a:bodyPr wrap="square" rtlCol="0">
            <a:spAutoFit/>
          </a:bodyPr>
          <a:lstStyle/>
          <a:p>
            <a:r>
              <a:rPr lang="en-US" dirty="0">
                <a:latin typeface="Arial Rounded MT Bold" panose="020F0704030504030204" pitchFamily="34" charset="77"/>
              </a:rPr>
              <a:t>This fraction is called an improper fraction. It is called this because the numerator (number at the top) is bigger than the denominator (number at the bottom). This basically means we have more items than amount it is being shared by.</a:t>
            </a:r>
          </a:p>
          <a:p>
            <a:endParaRPr lang="en-US" dirty="0">
              <a:latin typeface="Arial Rounded MT Bold" panose="020F0704030504030204" pitchFamily="34" charset="77"/>
            </a:endParaRPr>
          </a:p>
          <a:p>
            <a:r>
              <a:rPr lang="en-US" dirty="0">
                <a:latin typeface="Arial Rounded MT Bold" panose="020F0704030504030204" pitchFamily="34" charset="77"/>
              </a:rPr>
              <a:t>To convert to a mixed number you must start with the denominator (which is 3). We need to know how many times 3 goes in to 7 (which is 2). Because it does not go in to it wholly, there is a remainder of 1. the mixed number fraction would look like this:</a:t>
            </a:r>
          </a:p>
          <a:p>
            <a:endParaRPr lang="en-US" dirty="0">
              <a:latin typeface="Arial Rounded MT Bold" panose="020F0704030504030204" pitchFamily="34" charset="77"/>
            </a:endParaRPr>
          </a:p>
          <a:p>
            <a:r>
              <a:rPr lang="en-US" sz="4000" dirty="0">
                <a:latin typeface="Arial Rounded MT Bold" panose="020F0704030504030204" pitchFamily="34" charset="77"/>
              </a:rPr>
              <a:t>1 and 1/3 </a:t>
            </a:r>
          </a:p>
          <a:p>
            <a:r>
              <a:rPr lang="en-US" sz="1600" dirty="0">
                <a:latin typeface="Arial Rounded MT Bold" panose="020F0704030504030204" pitchFamily="34" charset="77"/>
              </a:rPr>
              <a:t>You may remember that the denominator (3) does not change when converting.</a:t>
            </a:r>
          </a:p>
          <a:p>
            <a:endParaRPr lang="en-US" sz="4000" dirty="0"/>
          </a:p>
          <a:p>
            <a:endParaRPr lang="en-US" dirty="0"/>
          </a:p>
          <a:p>
            <a:endParaRPr lang="en-US" dirty="0"/>
          </a:p>
        </p:txBody>
      </p:sp>
    </p:spTree>
    <p:extLst>
      <p:ext uri="{BB962C8B-B14F-4D97-AF65-F5344CB8AC3E}">
        <p14:creationId xmlns:p14="http://schemas.microsoft.com/office/powerpoint/2010/main" val="211302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Convert to a mixed number</a:t>
            </a:r>
          </a:p>
        </p:txBody>
      </p:sp>
      <p:sp>
        <p:nvSpPr>
          <p:cNvPr id="3" name="Content Placeholder 2"/>
          <p:cNvSpPr>
            <a:spLocks noGrp="1"/>
          </p:cNvSpPr>
          <p:nvPr>
            <p:ph idx="1"/>
          </p:nvPr>
        </p:nvSpPr>
        <p:spPr>
          <a:xfrm>
            <a:off x="1631504" y="1772816"/>
            <a:ext cx="2232248" cy="2232248"/>
          </a:xfrm>
        </p:spPr>
        <p:txBody>
          <a:bodyPr>
            <a:normAutofit/>
          </a:bodyPr>
          <a:lstStyle/>
          <a:p>
            <a:pPr marL="0" indent="0">
              <a:buNone/>
            </a:pPr>
            <a:r>
              <a:rPr lang="en-GB" sz="13800" dirty="0">
                <a:latin typeface="Arial" panose="020B0604020202020204" pitchFamily="34" charset="0"/>
                <a:cs typeface="Arial" panose="020B0604020202020204" pitchFamily="34" charset="0"/>
              </a:rPr>
              <a:t>11</a:t>
            </a:r>
          </a:p>
        </p:txBody>
      </p:sp>
      <p:sp>
        <p:nvSpPr>
          <p:cNvPr id="5" name="Content Placeholder 2"/>
          <p:cNvSpPr txBox="1">
            <a:spLocks/>
          </p:cNvSpPr>
          <p:nvPr/>
        </p:nvSpPr>
        <p:spPr>
          <a:xfrm>
            <a:off x="2063552" y="3645024"/>
            <a:ext cx="1368152" cy="22322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3800" dirty="0">
                <a:latin typeface="Arial" panose="020B0604020202020204" pitchFamily="34" charset="0"/>
                <a:cs typeface="Arial" panose="020B0604020202020204" pitchFamily="34" charset="0"/>
              </a:rPr>
              <a:t>5</a:t>
            </a:r>
          </a:p>
        </p:txBody>
      </p:sp>
      <p:cxnSp>
        <p:nvCxnSpPr>
          <p:cNvPr id="7" name="Straight Connector 6"/>
          <p:cNvCxnSpPr/>
          <p:nvPr/>
        </p:nvCxnSpPr>
        <p:spPr>
          <a:xfrm>
            <a:off x="1703512" y="3789040"/>
            <a:ext cx="18722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17B46F4-B7BF-DC4D-9BAD-823E39702245}"/>
              </a:ext>
            </a:extLst>
          </p:cNvPr>
          <p:cNvSpPr txBox="1"/>
          <p:nvPr/>
        </p:nvSpPr>
        <p:spPr>
          <a:xfrm>
            <a:off x="5858540" y="2020186"/>
            <a:ext cx="5114260" cy="4431983"/>
          </a:xfrm>
          <a:prstGeom prst="rect">
            <a:avLst/>
          </a:prstGeom>
          <a:noFill/>
        </p:spPr>
        <p:txBody>
          <a:bodyPr wrap="square" rtlCol="0">
            <a:spAutoFit/>
          </a:bodyPr>
          <a:lstStyle/>
          <a:p>
            <a:r>
              <a:rPr lang="en-US" dirty="0">
                <a:latin typeface="Arial Rounded MT Bold" panose="020F0704030504030204" pitchFamily="34" charset="77"/>
              </a:rPr>
              <a:t>To convert to a mixed number like the previous question we concentrate on the denominator (5). </a:t>
            </a:r>
          </a:p>
          <a:p>
            <a:r>
              <a:rPr lang="en-US" dirty="0">
                <a:latin typeface="Arial Rounded MT Bold" panose="020F0704030504030204" pitchFamily="34" charset="77"/>
              </a:rPr>
              <a:t>How many times does 5 go in to the numerator (11)?</a:t>
            </a:r>
          </a:p>
          <a:p>
            <a:r>
              <a:rPr lang="en-US" dirty="0">
                <a:latin typeface="Arial Rounded MT Bold" panose="020F0704030504030204" pitchFamily="34" charset="77"/>
              </a:rPr>
              <a:t>The answer would be 2 (this would represent how many wholes you have) with 1 remained. Answer = </a:t>
            </a:r>
          </a:p>
          <a:p>
            <a:endParaRPr lang="en-US" dirty="0">
              <a:latin typeface="Arial Rounded MT Bold" panose="020F0704030504030204" pitchFamily="34" charset="77"/>
            </a:endParaRPr>
          </a:p>
          <a:p>
            <a:r>
              <a:rPr lang="en-US" sz="6000" dirty="0">
                <a:latin typeface="Arial Rounded MT Bold" panose="020F0704030504030204" pitchFamily="34" charset="77"/>
              </a:rPr>
              <a:t>2 and </a:t>
            </a:r>
            <a:r>
              <a:rPr lang="en-US" sz="6000" u="sng" dirty="0">
                <a:latin typeface="Arial Rounded MT Bold" panose="020F0704030504030204" pitchFamily="34" charset="77"/>
              </a:rPr>
              <a:t>1</a:t>
            </a:r>
          </a:p>
          <a:p>
            <a:r>
              <a:rPr lang="en-US" sz="6000" dirty="0">
                <a:latin typeface="Arial Rounded MT Bold" panose="020F0704030504030204" pitchFamily="34" charset="77"/>
              </a:rPr>
              <a:t>           5</a:t>
            </a:r>
          </a:p>
        </p:txBody>
      </p:sp>
    </p:spTree>
    <p:extLst>
      <p:ext uri="{BB962C8B-B14F-4D97-AF65-F5344CB8AC3E}">
        <p14:creationId xmlns:p14="http://schemas.microsoft.com/office/powerpoint/2010/main" val="2743632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Arial Rounded MT Bold" panose="020F0704030504030204" pitchFamily="34" charset="0"/>
              </a:rPr>
              <a:t>Now lets : Convert to an improper fraction</a:t>
            </a:r>
          </a:p>
        </p:txBody>
      </p:sp>
      <p:sp>
        <p:nvSpPr>
          <p:cNvPr id="3" name="Content Placeholder 2"/>
          <p:cNvSpPr>
            <a:spLocks noGrp="1"/>
          </p:cNvSpPr>
          <p:nvPr>
            <p:ph idx="1"/>
          </p:nvPr>
        </p:nvSpPr>
        <p:spPr>
          <a:xfrm>
            <a:off x="3791744" y="1772816"/>
            <a:ext cx="1368152" cy="2232248"/>
          </a:xfrm>
        </p:spPr>
        <p:txBody>
          <a:bodyPr>
            <a:normAutofit/>
          </a:bodyPr>
          <a:lstStyle/>
          <a:p>
            <a:pPr marL="0" indent="0">
              <a:buNone/>
            </a:pPr>
            <a:r>
              <a:rPr lang="en-GB" sz="13800" dirty="0">
                <a:latin typeface="Arial" panose="020B0604020202020204" pitchFamily="34" charset="0"/>
                <a:cs typeface="Arial" panose="020B0604020202020204" pitchFamily="34" charset="0"/>
              </a:rPr>
              <a:t>2</a:t>
            </a:r>
          </a:p>
        </p:txBody>
      </p:sp>
      <p:sp>
        <p:nvSpPr>
          <p:cNvPr id="5" name="Content Placeholder 2"/>
          <p:cNvSpPr txBox="1">
            <a:spLocks/>
          </p:cNvSpPr>
          <p:nvPr/>
        </p:nvSpPr>
        <p:spPr>
          <a:xfrm>
            <a:off x="3215680" y="3645024"/>
            <a:ext cx="2160240" cy="22322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3800" dirty="0">
                <a:latin typeface="Arial" panose="020B0604020202020204" pitchFamily="34" charset="0"/>
                <a:cs typeface="Arial" panose="020B0604020202020204" pitchFamily="34" charset="0"/>
              </a:rPr>
              <a:t>10</a:t>
            </a:r>
          </a:p>
        </p:txBody>
      </p:sp>
      <p:cxnSp>
        <p:nvCxnSpPr>
          <p:cNvPr id="7" name="Straight Connector 6"/>
          <p:cNvCxnSpPr/>
          <p:nvPr/>
        </p:nvCxnSpPr>
        <p:spPr>
          <a:xfrm>
            <a:off x="3359696" y="3789040"/>
            <a:ext cx="18722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1703512" y="1772816"/>
            <a:ext cx="1368152" cy="22322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3900" dirty="0">
                <a:latin typeface="Arial" panose="020B0604020202020204" pitchFamily="34" charset="0"/>
                <a:cs typeface="Arial" panose="020B0604020202020204" pitchFamily="34" charset="0"/>
              </a:rPr>
              <a:t>1</a:t>
            </a:r>
          </a:p>
        </p:txBody>
      </p:sp>
      <p:sp>
        <p:nvSpPr>
          <p:cNvPr id="4" name="TextBox 3">
            <a:extLst>
              <a:ext uri="{FF2B5EF4-FFF2-40B4-BE49-F238E27FC236}">
                <a16:creationId xmlns:a16="http://schemas.microsoft.com/office/drawing/2014/main" id="{B22F637D-2B43-134F-B5B6-327010309DCC}"/>
              </a:ext>
            </a:extLst>
          </p:cNvPr>
          <p:cNvSpPr txBox="1"/>
          <p:nvPr/>
        </p:nvSpPr>
        <p:spPr>
          <a:xfrm>
            <a:off x="6188149" y="2171700"/>
            <a:ext cx="5635256" cy="4616648"/>
          </a:xfrm>
          <a:prstGeom prst="rect">
            <a:avLst/>
          </a:prstGeom>
          <a:noFill/>
        </p:spPr>
        <p:txBody>
          <a:bodyPr wrap="square" rtlCol="0">
            <a:spAutoFit/>
          </a:bodyPr>
          <a:lstStyle/>
          <a:p>
            <a:r>
              <a:rPr lang="en-US" dirty="0">
                <a:latin typeface="Arial Rounded MT Bold" panose="020F0704030504030204" pitchFamily="34" charset="77"/>
              </a:rPr>
              <a:t>To convert the opposite way round from a mixed number to an improper fraction you need to follow these simple steps:</a:t>
            </a:r>
          </a:p>
          <a:p>
            <a:pPr marL="342900" indent="-342900">
              <a:buAutoNum type="arabicPeriod"/>
            </a:pPr>
            <a:r>
              <a:rPr lang="en-US" dirty="0">
                <a:latin typeface="Arial Rounded MT Bold" panose="020F0704030504030204" pitchFamily="34" charset="77"/>
              </a:rPr>
              <a:t>Multiply the mixed number (1) by the denominator (10) = 1 x 10 =10</a:t>
            </a:r>
          </a:p>
          <a:p>
            <a:pPr marL="342900" indent="-342900">
              <a:buAutoNum type="arabicPeriod"/>
            </a:pPr>
            <a:r>
              <a:rPr lang="en-US" dirty="0">
                <a:latin typeface="Arial Rounded MT Bold" panose="020F0704030504030204" pitchFamily="34" charset="77"/>
              </a:rPr>
              <a:t>Add the answer to step 1 by the numerator. 10 + 2 = 12</a:t>
            </a:r>
          </a:p>
          <a:p>
            <a:pPr marL="342900" indent="-342900">
              <a:buAutoNum type="arabicPeriod"/>
            </a:pPr>
            <a:r>
              <a:rPr lang="en-US" dirty="0">
                <a:latin typeface="Arial Rounded MT Bold" panose="020F0704030504030204" pitchFamily="34" charset="77"/>
              </a:rPr>
              <a:t>The answer of step 2 becomes the new numerator. The denominator remains the same as it originally was. Answer = </a:t>
            </a:r>
          </a:p>
          <a:p>
            <a:pPr marL="342900" indent="-342900">
              <a:buAutoNum type="arabicPeriod"/>
            </a:pPr>
            <a:endParaRPr lang="en-US" dirty="0">
              <a:latin typeface="Arial Rounded MT Bold" panose="020F0704030504030204" pitchFamily="34" charset="77"/>
            </a:endParaRPr>
          </a:p>
          <a:p>
            <a:r>
              <a:rPr lang="en-US" sz="4800" u="sng" dirty="0">
                <a:latin typeface="Arial Rounded MT Bold" panose="020F0704030504030204" pitchFamily="34" charset="77"/>
              </a:rPr>
              <a:t>12</a:t>
            </a:r>
          </a:p>
          <a:p>
            <a:r>
              <a:rPr lang="en-US" sz="4800" dirty="0">
                <a:latin typeface="Arial Rounded MT Bold" panose="020F0704030504030204" pitchFamily="34" charset="77"/>
              </a:rPr>
              <a:t>10</a:t>
            </a:r>
          </a:p>
        </p:txBody>
      </p:sp>
    </p:spTree>
    <p:extLst>
      <p:ext uri="{BB962C8B-B14F-4D97-AF65-F5344CB8AC3E}">
        <p14:creationId xmlns:p14="http://schemas.microsoft.com/office/powerpoint/2010/main" val="182150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Arial Rounded MT Bold" panose="020F0704030504030204" pitchFamily="34" charset="0"/>
              </a:rPr>
              <a:t>Convert to an improper fraction</a:t>
            </a:r>
          </a:p>
        </p:txBody>
      </p:sp>
      <p:sp>
        <p:nvSpPr>
          <p:cNvPr id="3" name="Content Placeholder 2"/>
          <p:cNvSpPr>
            <a:spLocks noGrp="1"/>
          </p:cNvSpPr>
          <p:nvPr>
            <p:ph idx="1"/>
          </p:nvPr>
        </p:nvSpPr>
        <p:spPr>
          <a:xfrm>
            <a:off x="3791744" y="1772816"/>
            <a:ext cx="1368152" cy="2232248"/>
          </a:xfrm>
        </p:spPr>
        <p:txBody>
          <a:bodyPr>
            <a:normAutofit/>
          </a:bodyPr>
          <a:lstStyle/>
          <a:p>
            <a:pPr marL="0" indent="0">
              <a:buNone/>
            </a:pPr>
            <a:r>
              <a:rPr lang="en-GB" sz="13800" dirty="0">
                <a:latin typeface="Arial" panose="020B0604020202020204" pitchFamily="34" charset="0"/>
                <a:cs typeface="Arial" panose="020B0604020202020204" pitchFamily="34" charset="0"/>
              </a:rPr>
              <a:t>4</a:t>
            </a:r>
          </a:p>
        </p:txBody>
      </p:sp>
      <p:sp>
        <p:nvSpPr>
          <p:cNvPr id="5" name="Content Placeholder 2"/>
          <p:cNvSpPr txBox="1">
            <a:spLocks/>
          </p:cNvSpPr>
          <p:nvPr/>
        </p:nvSpPr>
        <p:spPr>
          <a:xfrm>
            <a:off x="3863752" y="3645024"/>
            <a:ext cx="2160240" cy="22322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3800" dirty="0">
                <a:latin typeface="Arial" panose="020B0604020202020204" pitchFamily="34" charset="0"/>
                <a:cs typeface="Arial" panose="020B0604020202020204" pitchFamily="34" charset="0"/>
              </a:rPr>
              <a:t>7</a:t>
            </a:r>
          </a:p>
        </p:txBody>
      </p:sp>
      <p:cxnSp>
        <p:nvCxnSpPr>
          <p:cNvPr id="7" name="Straight Connector 6"/>
          <p:cNvCxnSpPr/>
          <p:nvPr/>
        </p:nvCxnSpPr>
        <p:spPr>
          <a:xfrm>
            <a:off x="3359696" y="3789040"/>
            <a:ext cx="18722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1703512" y="1772816"/>
            <a:ext cx="1368152" cy="22322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3900" dirty="0">
                <a:latin typeface="Arial" panose="020B0604020202020204" pitchFamily="34" charset="0"/>
                <a:cs typeface="Arial" panose="020B0604020202020204" pitchFamily="34" charset="0"/>
              </a:rPr>
              <a:t>1</a:t>
            </a:r>
          </a:p>
        </p:txBody>
      </p:sp>
      <p:sp>
        <p:nvSpPr>
          <p:cNvPr id="4" name="Rectangle 3">
            <a:extLst>
              <a:ext uri="{FF2B5EF4-FFF2-40B4-BE49-F238E27FC236}">
                <a16:creationId xmlns:a16="http://schemas.microsoft.com/office/drawing/2014/main" id="{3A6D6528-655B-F34F-9537-C62085A261F1}"/>
              </a:ext>
            </a:extLst>
          </p:cNvPr>
          <p:cNvSpPr/>
          <p:nvPr/>
        </p:nvSpPr>
        <p:spPr>
          <a:xfrm>
            <a:off x="5504120" y="1674674"/>
            <a:ext cx="6096000" cy="4339650"/>
          </a:xfrm>
          <a:prstGeom prst="rect">
            <a:avLst/>
          </a:prstGeom>
        </p:spPr>
        <p:txBody>
          <a:bodyPr>
            <a:spAutoFit/>
          </a:bodyPr>
          <a:lstStyle/>
          <a:p>
            <a:pPr marL="342900" indent="-342900">
              <a:buAutoNum type="arabicPeriod"/>
            </a:pPr>
            <a:r>
              <a:rPr lang="en-US" dirty="0">
                <a:latin typeface="Arial Rounded MT Bold" panose="020F0704030504030204" pitchFamily="34" charset="77"/>
              </a:rPr>
              <a:t>Multiply the mixed number (1) by the denominator (7) = 1 x 7 = 7</a:t>
            </a:r>
          </a:p>
          <a:p>
            <a:pPr marL="342900" indent="-342900">
              <a:buAutoNum type="arabicPeriod"/>
            </a:pPr>
            <a:r>
              <a:rPr lang="en-US" dirty="0">
                <a:latin typeface="Arial Rounded MT Bold" panose="020F0704030504030204" pitchFamily="34" charset="77"/>
              </a:rPr>
              <a:t>Add the answer to step 1 by the numerator. 7 + 4 = 11</a:t>
            </a:r>
          </a:p>
          <a:p>
            <a:pPr marL="342900" indent="-342900">
              <a:buAutoNum type="arabicPeriod"/>
            </a:pPr>
            <a:r>
              <a:rPr lang="en-US" dirty="0">
                <a:latin typeface="Arial Rounded MT Bold" panose="020F0704030504030204" pitchFamily="34" charset="77"/>
              </a:rPr>
              <a:t>The answer of step 2 becomes the new numerator. The denominator remains the same as it originally was. Answer = </a:t>
            </a:r>
          </a:p>
          <a:p>
            <a:pPr marL="342900" indent="-342900">
              <a:buAutoNum type="arabicPeriod"/>
            </a:pPr>
            <a:endParaRPr lang="en-US" dirty="0">
              <a:latin typeface="Arial Rounded MT Bold" panose="020F0704030504030204" pitchFamily="34" charset="77"/>
            </a:endParaRPr>
          </a:p>
          <a:p>
            <a:pPr marL="342900" indent="-342900">
              <a:buAutoNum type="arabicPeriod"/>
            </a:pPr>
            <a:endParaRPr lang="en-US" dirty="0">
              <a:latin typeface="Arial Rounded MT Bold" panose="020F0704030504030204" pitchFamily="34" charset="77"/>
            </a:endParaRPr>
          </a:p>
          <a:p>
            <a:pPr marL="342900" indent="-342900">
              <a:buAutoNum type="arabicPeriod"/>
            </a:pPr>
            <a:endParaRPr lang="en-US" dirty="0">
              <a:latin typeface="Arial Rounded MT Bold" panose="020F0704030504030204" pitchFamily="34" charset="77"/>
            </a:endParaRPr>
          </a:p>
          <a:p>
            <a:r>
              <a:rPr lang="en-US" dirty="0">
                <a:latin typeface="Arial Rounded MT Bold" panose="020F0704030504030204" pitchFamily="34" charset="77"/>
              </a:rPr>
              <a:t>                 </a:t>
            </a:r>
            <a:r>
              <a:rPr lang="en-US" sz="4800" u="sng" dirty="0">
                <a:latin typeface="Arial Rounded MT Bold" panose="020F0704030504030204" pitchFamily="34" charset="77"/>
              </a:rPr>
              <a:t>11</a:t>
            </a:r>
          </a:p>
          <a:p>
            <a:r>
              <a:rPr lang="en-US" sz="4800" dirty="0">
                <a:latin typeface="Arial Rounded MT Bold" panose="020F0704030504030204" pitchFamily="34" charset="77"/>
              </a:rPr>
              <a:t>        7</a:t>
            </a:r>
          </a:p>
        </p:txBody>
      </p:sp>
    </p:spTree>
    <p:extLst>
      <p:ext uri="{BB962C8B-B14F-4D97-AF65-F5344CB8AC3E}">
        <p14:creationId xmlns:p14="http://schemas.microsoft.com/office/powerpoint/2010/main" val="1734318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461</Words>
  <Application>Microsoft Macintosh PowerPoint</Application>
  <PresentationFormat>Widescreen</PresentationFormat>
  <Paragraphs>52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Rounded MT Bold</vt:lpstr>
      <vt:lpstr>Calibri</vt:lpstr>
      <vt:lpstr>Calibri Light</vt:lpstr>
      <vt:lpstr>Franklin Gothic Book</vt:lpstr>
      <vt:lpstr>Office Theme</vt:lpstr>
      <vt:lpstr>Year 5 Revision Fractions</vt:lpstr>
      <vt:lpstr>Fractions</vt:lpstr>
      <vt:lpstr>PowerPoint Presentation</vt:lpstr>
      <vt:lpstr>Convert to a mixed number</vt:lpstr>
      <vt:lpstr>Convert to a mixed number</vt:lpstr>
      <vt:lpstr>Now lets : Convert to an improper fraction</vt:lpstr>
      <vt:lpstr>Convert to an improper fraction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16</cp:revision>
  <dcterms:created xsi:type="dcterms:W3CDTF">2020-05-25T12:41:35Z</dcterms:created>
  <dcterms:modified xsi:type="dcterms:W3CDTF">2020-06-01T13:44:54Z</dcterms:modified>
</cp:coreProperties>
</file>