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7"/>
  </p:notesMasterIdLst>
  <p:sldIdLst>
    <p:sldId id="256" r:id="rId2"/>
    <p:sldId id="257" r:id="rId3"/>
    <p:sldId id="278" r:id="rId4"/>
    <p:sldId id="284" r:id="rId5"/>
    <p:sldId id="28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/>
    <p:restoredTop sz="94422"/>
  </p:normalViewPr>
  <p:slideViewPr>
    <p:cSldViewPr snapToGrid="0" snapToObjects="1">
      <p:cViewPr varScale="1">
        <p:scale>
          <a:sx n="120" d="100"/>
          <a:sy n="120" d="100"/>
        </p:scale>
        <p:origin x="5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CC8E-7E9A-164B-A781-9144559A2B0B}" type="datetimeFigureOut">
              <a:rPr lang="en-US" smtClean="0"/>
              <a:t>6/1/20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C4AE6-24B5-A74B-9A10-1EF2F9C8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978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133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</a:t>
            </a:r>
            <a:br>
              <a:rPr lang="en-GB" sz="6000" dirty="0"/>
            </a:br>
            <a:r>
              <a:rPr lang="en-GB" sz="6000" dirty="0"/>
              <a:t>Revision</a:t>
            </a:r>
            <a:br>
              <a:rPr lang="en-GB" sz="6000" dirty="0"/>
            </a:br>
            <a:r>
              <a:rPr lang="en-GB" sz="6000" dirty="0"/>
              <a:t>Fractions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dirty="0"/>
              <a:t>Week 9 Lesson 3– equivalent fractions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92460"/>
            <a:ext cx="9144000" cy="1470025"/>
          </a:xfrm>
        </p:spPr>
        <p:txBody>
          <a:bodyPr>
            <a:noAutofit/>
          </a:bodyPr>
          <a:lstStyle/>
          <a:p>
            <a:r>
              <a:rPr lang="en-GB" sz="9600" dirty="0">
                <a:latin typeface="Arial Rounded MT Bold" panose="020F0704030504030204" pitchFamily="34" charset="0"/>
              </a:rPr>
              <a:t>Fractions</a:t>
            </a:r>
          </a:p>
        </p:txBody>
      </p:sp>
    </p:spTree>
    <p:extLst>
      <p:ext uri="{BB962C8B-B14F-4D97-AF65-F5344CB8AC3E}">
        <p14:creationId xmlns:p14="http://schemas.microsoft.com/office/powerpoint/2010/main" val="349257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8543926" y="231774"/>
            <a:ext cx="2846678" cy="527051"/>
          </a:xfrm>
          <a:prstGeom prst="wedgeRoundRectCallout">
            <a:avLst>
              <a:gd name="adj1" fmla="val -56269"/>
              <a:gd name="adj2" fmla="val -25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number.</a:t>
            </a:r>
          </a:p>
        </p:txBody>
      </p:sp>
      <p:sp>
        <p:nvSpPr>
          <p:cNvPr id="3087" name="AutoShape 7"/>
          <p:cNvSpPr>
            <a:spLocks noChangeArrowheads="1"/>
          </p:cNvSpPr>
          <p:nvPr/>
        </p:nvSpPr>
        <p:spPr bwMode="auto">
          <a:xfrm>
            <a:off x="6904007" y="3140552"/>
            <a:ext cx="4733811" cy="527052"/>
          </a:xfrm>
          <a:prstGeom prst="wedgeRoundRectCallout">
            <a:avLst>
              <a:gd name="adj1" fmla="val -83338"/>
              <a:gd name="adj2" fmla="val 359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way of saying ‘divided by.’</a:t>
            </a:r>
          </a:p>
        </p:txBody>
      </p:sp>
      <p:sp>
        <p:nvSpPr>
          <p:cNvPr id="3085" name="AutoShape 10"/>
          <p:cNvSpPr>
            <a:spLocks noChangeArrowheads="1"/>
          </p:cNvSpPr>
          <p:nvPr/>
        </p:nvSpPr>
        <p:spPr bwMode="auto">
          <a:xfrm>
            <a:off x="1087871" y="97631"/>
            <a:ext cx="3977842" cy="1071560"/>
          </a:xfrm>
          <a:prstGeom prst="wedgeRoundRectCallout">
            <a:avLst>
              <a:gd name="adj1" fmla="val 60273"/>
              <a:gd name="adj2" fmla="val -17356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part of a whole number. It might be a big part or it might be a small part.</a:t>
            </a:r>
          </a:p>
        </p:txBody>
      </p:sp>
      <p:sp>
        <p:nvSpPr>
          <p:cNvPr id="3083" name="AutoShape 13"/>
          <p:cNvSpPr>
            <a:spLocks noChangeArrowheads="1"/>
          </p:cNvSpPr>
          <p:nvPr/>
        </p:nvSpPr>
        <p:spPr bwMode="auto">
          <a:xfrm>
            <a:off x="1247179" y="2221015"/>
            <a:ext cx="6602411" cy="724485"/>
          </a:xfrm>
          <a:prstGeom prst="wedgeRoundRectCallout">
            <a:avLst>
              <a:gd name="adj1" fmla="val 63625"/>
              <a:gd name="adj2" fmla="val -35931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an equivalence. It can be shown in different ways.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b="1" dirty="0">
              <a:latin typeface="Arial Rounded MT Bold" pitchFamily="34" charset="0"/>
            </a:endParaRPr>
          </a:p>
        </p:txBody>
      </p:sp>
      <p:sp>
        <p:nvSpPr>
          <p:cNvPr id="3080" name="AutoShape 15"/>
          <p:cNvSpPr>
            <a:spLocks noChangeArrowheads="1"/>
          </p:cNvSpPr>
          <p:nvPr/>
        </p:nvSpPr>
        <p:spPr bwMode="auto">
          <a:xfrm>
            <a:off x="3939620" y="1376568"/>
            <a:ext cx="5928775" cy="527051"/>
          </a:xfrm>
          <a:prstGeom prst="wedgeRoundRectCallout">
            <a:avLst>
              <a:gd name="adj1" fmla="val -63620"/>
              <a:gd name="adj2" fmla="val -15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can be &gt;1 (a mixed number).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7081B3-24FE-674C-B6FB-460FB088DD2D}"/>
              </a:ext>
            </a:extLst>
          </p:cNvPr>
          <p:cNvSpPr txBox="1"/>
          <p:nvPr/>
        </p:nvSpPr>
        <p:spPr>
          <a:xfrm>
            <a:off x="1508166" y="4581371"/>
            <a:ext cx="10046524" cy="1200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 Rounded MT Bold" panose="020F0704030504030204" pitchFamily="34" charset="77"/>
              </a:rPr>
              <a:t>A fraction is each one of these quotes. Over the next coming lessons, we will recap fractions to really understand what these quotes mean.</a:t>
            </a:r>
          </a:p>
        </p:txBody>
      </p:sp>
    </p:spTree>
    <p:extLst>
      <p:ext uri="{BB962C8B-B14F-4D97-AF65-F5344CB8AC3E}">
        <p14:creationId xmlns:p14="http://schemas.microsoft.com/office/powerpoint/2010/main" val="165071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75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87" grpId="0" animBg="1"/>
      <p:bldP spid="3085" grpId="0" animBg="1"/>
      <p:bldP spid="3083" grpId="0" animBg="1"/>
      <p:bldP spid="30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F32DF-48B2-CB44-A33A-8BA353AA0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sz="28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8931547-939B-A544-8A28-7635CCCB894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67609" y="1772816"/>
          <a:ext cx="3168351" cy="144016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055775">
                  <a:extLst>
                    <a:ext uri="{9D8B030D-6E8A-4147-A177-3AD203B41FA5}">
                      <a16:colId xmlns:a16="http://schemas.microsoft.com/office/drawing/2014/main" val="631451631"/>
                    </a:ext>
                  </a:extLst>
                </a:gridCol>
                <a:gridCol w="1055775">
                  <a:extLst>
                    <a:ext uri="{9D8B030D-6E8A-4147-A177-3AD203B41FA5}">
                      <a16:colId xmlns:a16="http://schemas.microsoft.com/office/drawing/2014/main" val="1003247376"/>
                    </a:ext>
                  </a:extLst>
                </a:gridCol>
                <a:gridCol w="1056801">
                  <a:extLst>
                    <a:ext uri="{9D8B030D-6E8A-4147-A177-3AD203B41FA5}">
                      <a16:colId xmlns:a16="http://schemas.microsoft.com/office/drawing/2014/main" val="3315464268"/>
                    </a:ext>
                  </a:extLst>
                </a:gridCol>
              </a:tblGrid>
              <a:tr h="597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>
                          <a:effectLst/>
                        </a:rPr>
                        <a:t>=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>
                          <a:effectLst/>
                        </a:rPr>
                        <a:t> ?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4635803"/>
                  </a:ext>
                </a:extLst>
              </a:tr>
              <a:tr h="843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9866040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475EACD5-F332-8647-B665-36F603F66962}"/>
              </a:ext>
            </a:extLst>
          </p:cNvPr>
          <p:cNvGraphicFramePr>
            <a:graphicFrameLocks/>
          </p:cNvGraphicFramePr>
          <p:nvPr/>
        </p:nvGraphicFramePr>
        <p:xfrm>
          <a:off x="6528049" y="4293096"/>
          <a:ext cx="3168351" cy="144016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055775">
                  <a:extLst>
                    <a:ext uri="{9D8B030D-6E8A-4147-A177-3AD203B41FA5}">
                      <a16:colId xmlns:a16="http://schemas.microsoft.com/office/drawing/2014/main" val="631451631"/>
                    </a:ext>
                  </a:extLst>
                </a:gridCol>
                <a:gridCol w="1055775">
                  <a:extLst>
                    <a:ext uri="{9D8B030D-6E8A-4147-A177-3AD203B41FA5}">
                      <a16:colId xmlns:a16="http://schemas.microsoft.com/office/drawing/2014/main" val="1003247376"/>
                    </a:ext>
                  </a:extLst>
                </a:gridCol>
                <a:gridCol w="1056801">
                  <a:extLst>
                    <a:ext uri="{9D8B030D-6E8A-4147-A177-3AD203B41FA5}">
                      <a16:colId xmlns:a16="http://schemas.microsoft.com/office/drawing/2014/main" val="3315464268"/>
                    </a:ext>
                  </a:extLst>
                </a:gridCol>
              </a:tblGrid>
              <a:tr h="597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>
                          <a:effectLst/>
                        </a:rPr>
                        <a:t>=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>
                          <a:effectLst/>
                        </a:rPr>
                        <a:t> ?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4635803"/>
                  </a:ext>
                </a:extLst>
              </a:tr>
              <a:tr h="843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986604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AFD9E0D2-60F5-F74D-A8F9-BAB9748DEF4E}"/>
              </a:ext>
            </a:extLst>
          </p:cNvPr>
          <p:cNvSpPr/>
          <p:nvPr/>
        </p:nvSpPr>
        <p:spPr>
          <a:xfrm>
            <a:off x="1485012" y="478413"/>
            <a:ext cx="104766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 Rounded MT Bold" panose="020F0704030504030204" pitchFamily="34" charset="0"/>
              </a:rPr>
              <a:t>Equivalent fractions means that the fractions have the same value. Even though they are represented with different numbers, they still show the same portion.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F2139D-47B3-BF47-BB62-F2995BF678FB}"/>
              </a:ext>
            </a:extLst>
          </p:cNvPr>
          <p:cNvSpPr txBox="1"/>
          <p:nvPr/>
        </p:nvSpPr>
        <p:spPr>
          <a:xfrm>
            <a:off x="5901070" y="1772816"/>
            <a:ext cx="53907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The fraction ½ is the same as 3/6. I know this because with equivalent fractions all you have to do is multiply or divide by the same number. This sum was x3.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73AC30-F396-2045-B61A-20DBD6CA350B}"/>
              </a:ext>
            </a:extLst>
          </p:cNvPr>
          <p:cNvSpPr txBox="1"/>
          <p:nvPr/>
        </p:nvSpPr>
        <p:spPr>
          <a:xfrm>
            <a:off x="1286540" y="4293096"/>
            <a:ext cx="49016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3/5 is the same as 12/20. Both the numerator and denominator have been multiplied by 4 to get this answer.</a:t>
            </a:r>
          </a:p>
        </p:txBody>
      </p:sp>
    </p:spTree>
    <p:extLst>
      <p:ext uri="{BB962C8B-B14F-4D97-AF65-F5344CB8AC3E}">
        <p14:creationId xmlns:p14="http://schemas.microsoft.com/office/powerpoint/2010/main" val="678185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B6EDE28-B307-3545-B879-0A84550CCE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80221"/>
              </p:ext>
            </p:extLst>
          </p:nvPr>
        </p:nvGraphicFramePr>
        <p:xfrm>
          <a:off x="3143673" y="367852"/>
          <a:ext cx="5904654" cy="129614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80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0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3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3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 Rounded MT Bold" panose="020F0704030504030204" pitchFamily="34" charset="0"/>
                        </a:rPr>
                        <a:t>1</a:t>
                      </a:r>
                      <a:endParaRPr lang="en-GB" sz="20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 Rounded MT Bold" panose="020F07040305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 Rounded MT Bold" panose="020F0704030504030204" pitchFamily="34" charset="0"/>
                        </a:rPr>
                        <a:t>=</a:t>
                      </a:r>
                      <a:endParaRPr lang="en-GB" sz="20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Arial Rounded MT Bold" panose="020F0704030504030204" pitchFamily="34" charset="0"/>
                        </a:rPr>
                        <a:t>9</a:t>
                      </a:r>
                      <a:endParaRPr lang="en-GB" sz="20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 Rounded MT Bold" panose="020F0704030504030204" pitchFamily="34" charset="0"/>
                        </a:rPr>
                        <a:t> </a:t>
                      </a:r>
                      <a:r>
                        <a:rPr lang="en-GB" sz="2000" dirty="0">
                          <a:effectLst/>
                          <a:latin typeface="Arial Rounded MT Bold" panose="020F0704030504030204" pitchFamily="34" charset="0"/>
                          <a:cs typeface="Times New Roman"/>
                        </a:rPr>
                        <a:t>and</a:t>
                      </a:r>
                      <a:endParaRPr lang="en-GB" sz="2000" dirty="0"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 Rounded MT Bold" panose="020F0704030504030204" pitchFamily="34" charset="0"/>
                        </a:rPr>
                        <a:t> ?</a:t>
                      </a:r>
                      <a:endParaRPr lang="en-GB" sz="20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 Rounded MT Bold" panose="020F0704030504030204" pitchFamily="34" charset="0"/>
                        </a:rPr>
                        <a:t>3</a:t>
                      </a:r>
                      <a:endParaRPr lang="en-GB" sz="20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 Rounded MT Bold" panose="020F0704030504030204" pitchFamily="34" charset="0"/>
                        </a:rPr>
                        <a:t> ?</a:t>
                      </a:r>
                      <a:endParaRPr lang="en-GB" sz="20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 Rounded MT Bold" panose="020F0704030504030204" pitchFamily="34" charset="0"/>
                        </a:rPr>
                        <a:t>30</a:t>
                      </a:r>
                      <a:endParaRPr lang="en-GB" sz="20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B2BFDE6-22A6-9C4D-849F-002373EFECBB}"/>
              </a:ext>
            </a:extLst>
          </p:cNvPr>
          <p:cNvSpPr txBox="1"/>
          <p:nvPr/>
        </p:nvSpPr>
        <p:spPr>
          <a:xfrm>
            <a:off x="2402957" y="1924493"/>
            <a:ext cx="88675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 also find more than one equivalent fraction. </a:t>
            </a:r>
          </a:p>
          <a:p>
            <a:r>
              <a:rPr lang="en-US" dirty="0"/>
              <a:t>1 to 9 = x by 9</a:t>
            </a:r>
          </a:p>
          <a:p>
            <a:r>
              <a:rPr lang="en-US" dirty="0"/>
              <a:t>3 x 9 = 27 </a:t>
            </a:r>
          </a:p>
          <a:p>
            <a:endParaRPr lang="en-US" dirty="0"/>
          </a:p>
          <a:p>
            <a:r>
              <a:rPr lang="en-US" dirty="0"/>
              <a:t>3 to 30 = x by 10</a:t>
            </a:r>
          </a:p>
          <a:p>
            <a:r>
              <a:rPr lang="en-US" dirty="0"/>
              <a:t>1 x 10 = 10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6236699-F58C-F542-8D84-627EA0FB14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024890"/>
              </p:ext>
            </p:extLst>
          </p:nvPr>
        </p:nvGraphicFramePr>
        <p:xfrm>
          <a:off x="3019626" y="4507462"/>
          <a:ext cx="5904654" cy="129614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80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0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3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3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 Rounded MT Bold" panose="020F0704030504030204" pitchFamily="34" charset="0"/>
                        </a:rPr>
                        <a:t>1</a:t>
                      </a:r>
                      <a:endParaRPr lang="en-GB" sz="20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 Rounded MT Bold" panose="020F07040305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 Rounded MT Bold" panose="020F0704030504030204" pitchFamily="34" charset="0"/>
                        </a:rPr>
                        <a:t>=</a:t>
                      </a:r>
                      <a:endParaRPr lang="en-GB" sz="20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Arial Rounded MT Bold" panose="020F0704030504030204" pitchFamily="34" charset="0"/>
                        </a:rPr>
                        <a:t>9</a:t>
                      </a:r>
                      <a:endParaRPr lang="en-GB" sz="20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 Rounded MT Bold" panose="020F0704030504030204" pitchFamily="34" charset="0"/>
                        </a:rPr>
                        <a:t> </a:t>
                      </a:r>
                      <a:r>
                        <a:rPr lang="en-GB" sz="2000" dirty="0">
                          <a:effectLst/>
                          <a:latin typeface="Arial Rounded MT Bold" panose="020F0704030504030204" pitchFamily="34" charset="0"/>
                          <a:cs typeface="Times New Roman"/>
                        </a:rPr>
                        <a:t>and</a:t>
                      </a:r>
                      <a:endParaRPr lang="en-GB" sz="2000" dirty="0"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  <a:latin typeface="Arial Rounded MT Bold" panose="020F0704030504030204" pitchFamily="34" charset="0"/>
                        </a:rPr>
                        <a:t> 10</a:t>
                      </a:r>
                      <a:endParaRPr lang="en-GB" sz="20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 Rounded MT Bold" panose="020F0704030504030204" pitchFamily="34" charset="0"/>
                        </a:rPr>
                        <a:t>3</a:t>
                      </a:r>
                      <a:endParaRPr lang="en-GB" sz="20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 Rounded MT Bold" panose="020F0704030504030204" pitchFamily="34" charset="0"/>
                        </a:rPr>
                        <a:t> 27</a:t>
                      </a:r>
                      <a:endParaRPr lang="en-GB" sz="20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Arial Rounded MT Bold" panose="020F0704030504030204" pitchFamily="34" charset="0"/>
                        </a:rPr>
                        <a:t>30</a:t>
                      </a:r>
                      <a:endParaRPr lang="en-GB" sz="20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581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236</Words>
  <Application>Microsoft Macintosh PowerPoint</Application>
  <PresentationFormat>Widescreen</PresentationFormat>
  <Paragraphs>49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Rounded MT Bold</vt:lpstr>
      <vt:lpstr>Calibri</vt:lpstr>
      <vt:lpstr>Calibri Light</vt:lpstr>
      <vt:lpstr>Franklin Gothic Book</vt:lpstr>
      <vt:lpstr>Office Theme</vt:lpstr>
      <vt:lpstr>Year 5 Revision Fractions</vt:lpstr>
      <vt:lpstr>Fractions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Measure Roman Numerals</dc:title>
  <dc:creator>Benjamin Hunt</dc:creator>
  <cp:lastModifiedBy>Benjamin Hunt</cp:lastModifiedBy>
  <cp:revision>17</cp:revision>
  <dcterms:created xsi:type="dcterms:W3CDTF">2020-05-25T12:41:35Z</dcterms:created>
  <dcterms:modified xsi:type="dcterms:W3CDTF">2020-06-01T14:16:28Z</dcterms:modified>
</cp:coreProperties>
</file>