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  <p:sldMasterId id="2147483702" r:id="rId2"/>
    <p:sldMasterId id="2147483704" r:id="rId3"/>
    <p:sldMasterId id="2147483706" r:id="rId4"/>
    <p:sldMasterId id="2147483707" r:id="rId5"/>
    <p:sldMasterId id="2147483708" r:id="rId6"/>
    <p:sldMasterId id="2147483709" r:id="rId7"/>
  </p:sldMasterIdLst>
  <p:notesMasterIdLst>
    <p:notesMasterId r:id="rId14"/>
  </p:notesMasterIdLst>
  <p:sldIdLst>
    <p:sldId id="286" r:id="rId8"/>
    <p:sldId id="274" r:id="rId9"/>
    <p:sldId id="283" r:id="rId10"/>
    <p:sldId id="284" r:id="rId11"/>
    <p:sldId id="285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599"/>
  </p:normalViewPr>
  <p:slideViewPr>
    <p:cSldViewPr snapToGrid="0" snapToObjects="1">
      <p:cViewPr>
        <p:scale>
          <a:sx n="71" d="100"/>
          <a:sy n="71" d="100"/>
        </p:scale>
        <p:origin x="256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0FB2492-737F-9449-8074-3D926CC6AE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75696C-4381-7144-A793-1DA27793A1F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0EA2A-DE0C-0B49-A65F-61580A419543}" type="datetimeFigureOut">
              <a:rPr lang="en-US" smtClean="0"/>
              <a:t>5/5/20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A2175C3-80A8-D948-BC72-8BF17129AFF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F6E3773-BABB-1844-96E9-72DBB09430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F766C-F3E5-4E49-9882-04C263A1706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A084D5-ED94-D344-80B5-B0AC7CF6C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8C6AF-EF1A-4941-8809-1E749528C21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924704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4F051-AFE7-9A4D-B0AA-6A854C067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5208D8-AEB1-C946-846A-67D077DA08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7BCCD-1AC7-1342-97DF-12F2E7EFA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6D75-FE82-E346-82ED-A17C85C24286}" type="datetimeFigureOut">
              <a:rPr lang="en-US" smtClean="0"/>
              <a:t>5/5/20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238ED-7189-F446-89D3-8B6085381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1F863-2A21-CE48-8527-CDD780BF6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65E90-1696-D644-B5B6-D9C8E47914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E7042-B711-BF40-AE2E-FC4FD073A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59D7A-CCB3-0045-9D90-E26342FF91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EE58B-0FD2-5E49-B8F1-6FBBE442B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6D75-FE82-E346-82ED-A17C85C24286}" type="datetimeFigureOut">
              <a:rPr lang="en-US" smtClean="0"/>
              <a:t>5/5/20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3A617-745E-EF4A-B551-3870D1470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343BEE-90AC-BC43-A9E8-E147937B5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65E90-1696-D644-B5B6-D9C8E47914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8BB124-ECEF-1047-BF33-DCBC8B488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F6C73-7463-C949-A543-F839211B3C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5A4BE-0C17-5948-B5C3-3C3291B289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96D75-FE82-E346-82ED-A17C85C24286}" type="datetimeFigureOut">
              <a:rPr lang="en-US" smtClean="0"/>
              <a:t>5/5/20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E895D-3395-8247-98AC-0C1CE3355B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DA497-4077-6145-8A61-39BD51B118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65E90-1696-D644-B5B6-D9C8E479145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2ahUKEwjdpIWpjc3hAhVCzYUKHV3wBwsQjRx6BAgBEAU&amp;url=http://worldartsme.com/balance-weight-clipart.html&amp;psig=AOvVaw0C4KG5iYsKLJ3YsVIvfeX8&amp;ust=155524608752880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5 Measure</a:t>
            </a:r>
            <a:br>
              <a:rPr lang="en-GB" sz="6000" dirty="0"/>
            </a:br>
            <a:r>
              <a:rPr lang="en-GB" sz="6000" dirty="0"/>
              <a:t>Weight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dirty="0"/>
              <a:t>Week 4 Lesson 2 – problem solving using scales</a:t>
            </a:r>
          </a:p>
        </p:txBody>
      </p:sp>
    </p:spTree>
    <p:extLst>
      <p:ext uri="{BB962C8B-B14F-4D97-AF65-F5344CB8AC3E}">
        <p14:creationId xmlns:p14="http://schemas.microsoft.com/office/powerpoint/2010/main" val="1959033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00E34-D686-EE46-A929-CA9134D2DE7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98625" y="685800"/>
            <a:ext cx="10493375" cy="1485900"/>
          </a:xfrm>
        </p:spPr>
        <p:txBody>
          <a:bodyPr>
            <a:normAutofit/>
          </a:bodyPr>
          <a:lstStyle/>
          <a:p>
            <a:r>
              <a:rPr lang="en-US" dirty="0"/>
              <a:t>In today’s lesson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C1C57-1113-7448-861E-4D953ED1E5E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2286000"/>
            <a:ext cx="5072063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>
                <a:latin typeface="Arial Rounded MT Bold" panose="020F0704030504030204" pitchFamily="34" charset="0"/>
              </a:rPr>
              <a:t>To achieve today's lesson we are going to:</a:t>
            </a:r>
          </a:p>
          <a:p>
            <a:r>
              <a:rPr lang="en-GB" sz="1800" dirty="0">
                <a:latin typeface="Arial Rounded MT Bold" panose="020F0704030504030204" pitchFamily="34" charset="0"/>
              </a:rPr>
              <a:t>reading scales by studying the intervals.</a:t>
            </a:r>
          </a:p>
          <a:p>
            <a:r>
              <a:rPr lang="en-GB" sz="1800" dirty="0">
                <a:latin typeface="Arial Rounded MT Bold" panose="020F0704030504030204" pitchFamily="34" charset="0"/>
              </a:rPr>
              <a:t>converting between g and kg.</a:t>
            </a:r>
          </a:p>
          <a:p>
            <a:r>
              <a:rPr lang="en-GB" sz="1800" dirty="0">
                <a:latin typeface="Arial Rounded MT Bold" panose="020F0704030504030204" pitchFamily="34" charset="0"/>
              </a:rPr>
              <a:t>knowing what the question is asking me to do.</a:t>
            </a:r>
          </a:p>
          <a:p>
            <a:r>
              <a:rPr lang="en-GB" sz="1800" dirty="0">
                <a:latin typeface="Arial Rounded MT Bold" panose="020F0704030504030204" pitchFamily="34" charset="0"/>
              </a:rPr>
              <a:t>using column methods.</a:t>
            </a:r>
          </a:p>
          <a:p>
            <a:endParaRPr lang="en-US" sz="1800" b="1" dirty="0"/>
          </a:p>
        </p:txBody>
      </p:sp>
      <p:pic>
        <p:nvPicPr>
          <p:cNvPr id="6" name="Picture 4" descr="Image result for measure weight clipart">
            <a:extLst>
              <a:ext uri="{FF2B5EF4-FFF2-40B4-BE49-F238E27FC236}">
                <a16:creationId xmlns:a16="http://schemas.microsoft.com/office/drawing/2014/main" id="{AE40DC77-3D99-F443-94EE-42BF0952B5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50"/>
          <a:stretch/>
        </p:blipFill>
        <p:spPr bwMode="auto">
          <a:xfrm>
            <a:off x="8660633" y="107321"/>
            <a:ext cx="3381865" cy="4357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Image result for weight clipart">
            <a:hlinkClick r:id="rId3"/>
            <a:extLst>
              <a:ext uri="{FF2B5EF4-FFF2-40B4-BE49-F238E27FC236}">
                <a16:creationId xmlns:a16="http://schemas.microsoft.com/office/drawing/2014/main" id="{20E7222F-389B-DE4F-93A1-51F77263E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3010" y="4637923"/>
            <a:ext cx="1979712" cy="1534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6130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n-GB" sz="6600" dirty="0">
                <a:latin typeface="Arial Rounded MT Bold" panose="020F0704030504030204" pitchFamily="34" charset="0"/>
              </a:rPr>
              <a:t>Remember…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0" y="1484313"/>
          <a:ext cx="8784976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62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6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80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KG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4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÷ 1,000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80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KG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4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X 1,000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GB" sz="54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1,000G</a:t>
                      </a:r>
                      <a:r>
                        <a:rPr lang="en-GB" sz="5400" b="0" baseline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 = 1KG</a:t>
                      </a:r>
                    </a:p>
                    <a:p>
                      <a:pPr algn="ctr"/>
                      <a:r>
                        <a:rPr lang="en-GB" sz="5400" b="0" baseline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1kG = 1,000G</a:t>
                      </a:r>
                      <a:endParaRPr lang="en-GB" sz="54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1907704" y="2034888"/>
            <a:ext cx="2664296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Arrow 5"/>
          <p:cNvSpPr/>
          <p:nvPr/>
        </p:nvSpPr>
        <p:spPr>
          <a:xfrm>
            <a:off x="1907704" y="3659818"/>
            <a:ext cx="2664296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571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6183313" cy="6858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4400" dirty="0">
                <a:latin typeface="Arial Rounded MT Bold" panose="020F0704030504030204" pitchFamily="34" charset="0"/>
              </a:rPr>
              <a:t>A melon weighs:</a:t>
            </a:r>
          </a:p>
          <a:p>
            <a:pPr marL="0" indent="0">
              <a:buNone/>
            </a:pPr>
            <a:r>
              <a:rPr lang="en-GB" dirty="0">
                <a:latin typeface="Arial Rounded MT Bold" panose="020F0704030504030204" pitchFamily="34" charset="0"/>
              </a:rPr>
              <a:t>In today’s lesson, you need to be able to read a weighing scales. If you have one at home, it would be a great way to help you.</a:t>
            </a:r>
          </a:p>
          <a:p>
            <a:pPr marL="0" indent="0">
              <a:buNone/>
            </a:pPr>
            <a:r>
              <a:rPr lang="en-GB" dirty="0">
                <a:latin typeface="Arial Rounded MT Bold" panose="020F0704030504030204" pitchFamily="34" charset="0"/>
              </a:rPr>
              <a:t>As you can see by the picture, the scale measures how heavy the object is in kilograms.</a:t>
            </a:r>
          </a:p>
          <a:p>
            <a:pPr marL="0" indent="0">
              <a:buNone/>
            </a:pPr>
            <a:r>
              <a:rPr lang="en-GB" dirty="0">
                <a:latin typeface="Arial Rounded MT Bold" panose="020F0704030504030204" pitchFamily="34" charset="0"/>
              </a:rPr>
              <a:t>Reading the scale carefully you can see the dial is halfway between 4 and 5. This means that the weight of the melon is 4.5kg.</a:t>
            </a:r>
          </a:p>
          <a:p>
            <a:pPr marL="0" indent="0">
              <a:buNone/>
            </a:pPr>
            <a:r>
              <a:rPr lang="en-GB" dirty="0">
                <a:latin typeface="Arial Rounded MT Bold" panose="020F0704030504030204" pitchFamily="34" charset="0"/>
              </a:rPr>
              <a:t>Depending on the scale, you may have a different amount of smaller lines between each kg.  Each line on this scale goes up 0.25kg. You may notice there is a slightly larger line in-between to smaller lines. This means its halfway through (0.5kg). </a:t>
            </a:r>
          </a:p>
          <a:p>
            <a:pPr marL="0" indent="0">
              <a:buNone/>
            </a:pPr>
            <a:r>
              <a:rPr lang="en-GB" dirty="0">
                <a:latin typeface="Arial Rounded MT Bold" panose="020F0704030504030204" pitchFamily="34" charset="0"/>
              </a:rPr>
              <a:t>Reading scales can be quite tricky until you get the hang of it so be careful.</a:t>
            </a:r>
          </a:p>
          <a:p>
            <a:pPr marL="0" indent="0">
              <a:buNone/>
            </a:pPr>
            <a:endParaRPr lang="en-GB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4400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B79977D-170B-584F-B041-6A91271ECB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81" t="18879" r="70563" b="32694"/>
          <a:stretch/>
        </p:blipFill>
        <p:spPr bwMode="auto">
          <a:xfrm>
            <a:off x="8767733" y="275658"/>
            <a:ext cx="2736596" cy="473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1125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8122024" cy="67235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dirty="0">
                <a:latin typeface="Arial Rounded MT Bold" panose="020F0704030504030204" pitchFamily="34" charset="0"/>
              </a:rPr>
              <a:t>Carrots weigh:</a:t>
            </a:r>
          </a:p>
          <a:p>
            <a:pPr marL="0" indent="0">
              <a:buNone/>
            </a:pPr>
            <a:r>
              <a:rPr lang="en-GB" sz="1600" dirty="0">
                <a:latin typeface="Arial Rounded MT Bold" panose="020F0704030504030204" pitchFamily="34" charset="0"/>
              </a:rPr>
              <a:t>By reading the scales, you will notice that the dial is in between 700 and 800 grams.</a:t>
            </a:r>
          </a:p>
          <a:p>
            <a:pPr marL="0" indent="0">
              <a:buNone/>
            </a:pPr>
            <a:r>
              <a:rPr lang="en-GB" sz="1600" dirty="0">
                <a:latin typeface="Arial Rounded MT Bold" panose="020F0704030504030204" pitchFamily="34" charset="0"/>
              </a:rPr>
              <a:t>I know that it is measured in grams because there is a G below the 0 on the scales. To work out exactly how much the carrots weight we need to look at how many lines are between 700 and 800. There are 3 lines but 4 movements of the dial. </a:t>
            </a:r>
          </a:p>
          <a:p>
            <a:pPr marL="0" indent="0">
              <a:buNone/>
            </a:pPr>
            <a:r>
              <a:rPr lang="en-GB" sz="1600" dirty="0">
                <a:latin typeface="Arial Rounded MT Bold" panose="020F0704030504030204" pitchFamily="34" charset="0"/>
              </a:rPr>
              <a:t>So 100 (difference between 700 and 800) divided by 4 will give you the amount increased between each dial. The answer is 25g.</a:t>
            </a:r>
          </a:p>
          <a:p>
            <a:pPr marL="0" indent="0">
              <a:buNone/>
            </a:pPr>
            <a:r>
              <a:rPr lang="en-GB" sz="1600" dirty="0">
                <a:latin typeface="Arial Rounded MT Bold" panose="020F0704030504030204" pitchFamily="34" charset="0"/>
              </a:rPr>
              <a:t>As the dial is pointing to the third one between the two numbers the answer is 775g.</a:t>
            </a:r>
          </a:p>
          <a:p>
            <a:pPr marL="0" indent="0">
              <a:buNone/>
            </a:pPr>
            <a:r>
              <a:rPr lang="en-GB" sz="1600" dirty="0">
                <a:latin typeface="Arial Rounded MT Bold" panose="020F0704030504030204" pitchFamily="34" charset="0"/>
              </a:rPr>
              <a:t>If we were to have a go at the question below, we need to convert so both are using the same measurement type. </a:t>
            </a:r>
          </a:p>
          <a:p>
            <a:pPr marL="0" indent="0">
              <a:buNone/>
            </a:pPr>
            <a:r>
              <a:rPr lang="en-GB" sz="1600" dirty="0">
                <a:latin typeface="Arial Rounded MT Bold" panose="020F0704030504030204" pitchFamily="34" charset="0"/>
              </a:rPr>
              <a:t>775g into kg = 0.775kg</a:t>
            </a:r>
          </a:p>
          <a:p>
            <a:pPr marL="0" indent="0">
              <a:buNone/>
            </a:pPr>
            <a:r>
              <a:rPr lang="en-GB" sz="1600" dirty="0">
                <a:latin typeface="Arial Rounded MT Bold" panose="020F0704030504030204" pitchFamily="34" charset="0"/>
              </a:rPr>
              <a:t>0.775kg subtract 0.45kg = 0.325kg</a:t>
            </a:r>
          </a:p>
          <a:p>
            <a:pPr marL="0" indent="0">
              <a:buNone/>
            </a:pPr>
            <a:r>
              <a:rPr lang="en-GB" sz="4400" dirty="0">
                <a:latin typeface="Arial Rounded MT Bold" panose="020F0704030504030204" pitchFamily="34" charset="0"/>
              </a:rPr>
              <a:t>0.45kg are removed. How much do the scales read now?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60AB8EF-D4CF-DF4D-94EB-D8EDCE8E81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21" t="21012" r="20720" b="41006"/>
          <a:stretch/>
        </p:blipFill>
        <p:spPr bwMode="auto">
          <a:xfrm>
            <a:off x="8122024" y="173698"/>
            <a:ext cx="2644927" cy="3255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5366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>
                <a:latin typeface="Arial Rounded MT Bold" panose="020F0704030504030204" pitchFamily="34" charset="0"/>
              </a:rPr>
              <a:t>Important notes for today.</a:t>
            </a:r>
          </a:p>
          <a:p>
            <a:pPr marL="0" indent="0">
              <a:buNone/>
            </a:pPr>
            <a:endParaRPr lang="en-GB" sz="44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44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4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reading scales by studying the intervals.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converting between g and kg.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knowing what the question is asking me to do.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using column methods.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CFFF7398-DB0F-5B45-9898-D4755BEA81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5965639"/>
              </p:ext>
            </p:extLst>
          </p:nvPr>
        </p:nvGraphicFramePr>
        <p:xfrm>
          <a:off x="1771305" y="5306116"/>
          <a:ext cx="5931220" cy="1174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28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28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7309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to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KG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÷ 1,000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309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KG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X 1,000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063"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1,000G</a:t>
                      </a:r>
                      <a:r>
                        <a:rPr lang="en-GB" sz="1100" b="0" baseline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 = 1KG</a:t>
                      </a:r>
                    </a:p>
                    <a:p>
                      <a:pPr algn="ctr"/>
                      <a:r>
                        <a:rPr lang="en-GB" sz="1100" b="0" baseline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1kG = 1,000G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8" name="Picture 2">
            <a:extLst>
              <a:ext uri="{FF2B5EF4-FFF2-40B4-BE49-F238E27FC236}">
                <a16:creationId xmlns:a16="http://schemas.microsoft.com/office/drawing/2014/main" id="{56BF0071-BDAB-4D41-8A64-048A57117A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886"/>
          <a:stretch/>
        </p:blipFill>
        <p:spPr bwMode="auto">
          <a:xfrm>
            <a:off x="8393293" y="893911"/>
            <a:ext cx="3544952" cy="25350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" name="Picture 10" descr="Image result for g and kg clipart">
            <a:extLst>
              <a:ext uri="{FF2B5EF4-FFF2-40B4-BE49-F238E27FC236}">
                <a16:creationId xmlns:a16="http://schemas.microsoft.com/office/drawing/2014/main" id="{8A1F791B-B19F-EA4F-A81F-3A5693A04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34" y="893911"/>
            <a:ext cx="3744416" cy="212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032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432</Words>
  <Application>Microsoft Macintosh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</vt:lpstr>
      <vt:lpstr>Arial Rounded MT Bold</vt:lpstr>
      <vt:lpstr>Calibri</vt:lpstr>
      <vt:lpstr>Calibri Light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Year 5 Measure Weight</vt:lpstr>
      <vt:lpstr>In today’s lesson</vt:lpstr>
      <vt:lpstr>Remember…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5 Measure Weight</dc:title>
  <cp:lastModifiedBy>Benjamin Hunt</cp:lastModifiedBy>
  <cp:revision>3</cp:revision>
  <dcterms:modified xsi:type="dcterms:W3CDTF">2020-05-05T15:11:32Z</dcterms:modified>
</cp:coreProperties>
</file>