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64" r:id="rId2"/>
    <p:sldId id="365" r:id="rId3"/>
    <p:sldId id="366" r:id="rId4"/>
    <p:sldId id="367" r:id="rId5"/>
    <p:sldId id="374" r:id="rId6"/>
    <p:sldId id="375" r:id="rId7"/>
    <p:sldId id="376" r:id="rId8"/>
    <p:sldId id="378" r:id="rId9"/>
    <p:sldId id="38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110"/>
  </p:normalViewPr>
  <p:slideViewPr>
    <p:cSldViewPr snapToGrid="0" snapToObjects="1">
      <p:cViewPr varScale="1">
        <p:scale>
          <a:sx n="77" d="100"/>
          <a:sy n="77" d="100"/>
        </p:scale>
        <p:origin x="883"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the</a:t>
            </a:r>
            <a:r>
              <a:rPr lang="en-GB" baseline="0" dirty="0"/>
              <a:t> last punctuation mark that we are focusing on to separate main clauses. Emphasise that colons, semi-colons, dashes and full stops all do the same job (separate main clauses) but it all depends on what the author wants. Explain that dashes are used when two main clauses are linked and there is drama (surprise, shock etc.) within them.</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a:t>
            </a:fld>
            <a:endParaRPr lang="en-GB"/>
          </a:p>
        </p:txBody>
      </p:sp>
    </p:spTree>
    <p:extLst>
      <p:ext uri="{BB962C8B-B14F-4D97-AF65-F5344CB8AC3E}">
        <p14:creationId xmlns:p14="http://schemas.microsoft.com/office/powerpoint/2010/main" val="391180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a:t>
            </a:r>
            <a:r>
              <a:rPr lang="en-GB" baseline="0" dirty="0"/>
              <a:t>sentences end with an exclamation mark (optional) to emphasise the drama further.</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a:t>
            </a:fld>
            <a:endParaRPr lang="en-GB"/>
          </a:p>
        </p:txBody>
      </p:sp>
    </p:spTree>
    <p:extLst>
      <p:ext uri="{BB962C8B-B14F-4D97-AF65-F5344CB8AC3E}">
        <p14:creationId xmlns:p14="http://schemas.microsoft.com/office/powerpoint/2010/main" val="383329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3</a:t>
            </a:fld>
            <a:endParaRPr lang="en-GB"/>
          </a:p>
        </p:txBody>
      </p:sp>
    </p:spTree>
    <p:extLst>
      <p:ext uri="{BB962C8B-B14F-4D97-AF65-F5344CB8AC3E}">
        <p14:creationId xmlns:p14="http://schemas.microsoft.com/office/powerpoint/2010/main" val="216377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4</a:t>
            </a:fld>
            <a:endParaRPr lang="en-GB"/>
          </a:p>
        </p:txBody>
      </p:sp>
    </p:spTree>
    <p:extLst>
      <p:ext uri="{BB962C8B-B14F-4D97-AF65-F5344CB8AC3E}">
        <p14:creationId xmlns:p14="http://schemas.microsoft.com/office/powerpoint/2010/main" val="154065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a:t>
            </a:r>
            <a:r>
              <a:rPr lang="en-GB" baseline="0" dirty="0"/>
              <a:t> main clauses on here. </a:t>
            </a:r>
            <a:r>
              <a:rPr lang="en-GB" baseline="0" dirty="0" err="1"/>
              <a:t>Chn</a:t>
            </a:r>
            <a:r>
              <a:rPr lang="en-GB" baseline="0" dirty="0"/>
              <a:t> separate them and have one split with a full stop and one split with a dash. </a:t>
            </a:r>
            <a:r>
              <a:rPr lang="en-GB" baseline="0" dirty="0" err="1"/>
              <a:t>Chn</a:t>
            </a:r>
            <a:r>
              <a:rPr lang="en-GB" baseline="0" dirty="0"/>
              <a:t> must be prepared to justify their decisions. Embed/refer to Subject/Verb/Object at all times. </a:t>
            </a:r>
          </a:p>
          <a:p>
            <a:r>
              <a:rPr lang="en-GB" baseline="0" dirty="0"/>
              <a:t>The trembling singer approached the stage – he was so nervous. He hoped the audience liked him. This could be an example as the dash is used to emphasise that he was trembling because he was nervous.</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6</a:t>
            </a:fld>
            <a:endParaRPr lang="en-GB"/>
          </a:p>
        </p:txBody>
      </p:sp>
    </p:spTree>
    <p:extLst>
      <p:ext uri="{BB962C8B-B14F-4D97-AF65-F5344CB8AC3E}">
        <p14:creationId xmlns:p14="http://schemas.microsoft.com/office/powerpoint/2010/main" val="82827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a:t>
            </a:r>
            <a:r>
              <a:rPr lang="en-GB" baseline="0" dirty="0"/>
              <a:t> main clauses on here. </a:t>
            </a:r>
            <a:r>
              <a:rPr lang="en-GB" baseline="0" dirty="0" err="1"/>
              <a:t>Chn</a:t>
            </a:r>
            <a:r>
              <a:rPr lang="en-GB" baseline="0" dirty="0"/>
              <a:t> separate them and have one split with a full stop and one split with a dash. Chn must be prepared to justify their decisions.</a:t>
            </a:r>
          </a:p>
          <a:p>
            <a:r>
              <a:rPr lang="en-GB" baseline="0" dirty="0"/>
              <a:t>Astronauts receive intense training to survive in space. Outer space has no air – it can kill you in less than two minutes.</a:t>
            </a:r>
          </a:p>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7</a:t>
            </a:fld>
            <a:endParaRPr lang="en-GB"/>
          </a:p>
        </p:txBody>
      </p:sp>
    </p:spTree>
    <p:extLst>
      <p:ext uri="{BB962C8B-B14F-4D97-AF65-F5344CB8AC3E}">
        <p14:creationId xmlns:p14="http://schemas.microsoft.com/office/powerpoint/2010/main" val="59064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assoonCRInfant" panose="02010503020300020003" pitchFamily="2" charset="0"/>
              </a:rPr>
              <a:t>The stolen car sped down the motorway at high speed - the police car chased after it.</a:t>
            </a:r>
          </a:p>
        </p:txBody>
      </p:sp>
      <p:sp>
        <p:nvSpPr>
          <p:cNvPr id="4" name="Slide Number Placeholder 3"/>
          <p:cNvSpPr>
            <a:spLocks noGrp="1"/>
          </p:cNvSpPr>
          <p:nvPr>
            <p:ph type="sldNum" sz="quarter" idx="10"/>
          </p:nvPr>
        </p:nvSpPr>
        <p:spPr/>
        <p:txBody>
          <a:bodyPr/>
          <a:lstStyle/>
          <a:p>
            <a:fld id="{1CFC01A4-4B27-4317-9F46-469E18D57763}" type="slidenum">
              <a:rPr lang="en-GB" smtClean="0"/>
              <a:t>8</a:t>
            </a:fld>
            <a:endParaRPr lang="en-GB"/>
          </a:p>
        </p:txBody>
      </p:sp>
    </p:spTree>
    <p:extLst>
      <p:ext uri="{BB962C8B-B14F-4D97-AF65-F5344CB8AC3E}">
        <p14:creationId xmlns:p14="http://schemas.microsoft.com/office/powerpoint/2010/main" val="270009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9</a:t>
            </a:fld>
            <a:endParaRPr lang="en-GB"/>
          </a:p>
        </p:txBody>
      </p:sp>
    </p:spTree>
    <p:extLst>
      <p:ext uri="{BB962C8B-B14F-4D97-AF65-F5344CB8AC3E}">
        <p14:creationId xmlns:p14="http://schemas.microsoft.com/office/powerpoint/2010/main" val="221972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4/17/2020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4/17/2020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pPr algn="ctr"/>
            <a:r>
              <a:rPr lang="en-GB" dirty="0">
                <a:latin typeface="Arial Rounded MT Bold" panose="020F0704030504030204" pitchFamily="34" charset="0"/>
              </a:rPr>
              <a:t>Meet Dave the Dramatic Dash!</a:t>
            </a:r>
          </a:p>
        </p:txBody>
      </p:sp>
      <p:sp>
        <p:nvSpPr>
          <p:cNvPr id="3" name="Content Placeholder 2"/>
          <p:cNvSpPr>
            <a:spLocks noGrp="1"/>
          </p:cNvSpPr>
          <p:nvPr>
            <p:ph idx="1"/>
          </p:nvPr>
        </p:nvSpPr>
        <p:spPr>
          <a:xfrm>
            <a:off x="963385" y="1600200"/>
            <a:ext cx="10265229" cy="5257800"/>
          </a:xfrm>
        </p:spPr>
        <p:txBody>
          <a:bodyPr>
            <a:normAutofit/>
          </a:bodyPr>
          <a:lstStyle/>
          <a:p>
            <a:pPr algn="ctr"/>
            <a:endParaRPr lang="en-GB" sz="2800" dirty="0">
              <a:latin typeface="Arial Rounded MT Bold" panose="020F0704030504030204" pitchFamily="34" charset="0"/>
            </a:endParaRPr>
          </a:p>
          <a:p>
            <a:pPr algn="ctr"/>
            <a:endParaRPr lang="en-GB" sz="2800" dirty="0">
              <a:latin typeface="Arial Rounded MT Bold" panose="020F0704030504030204" pitchFamily="34" charset="0"/>
            </a:endParaRPr>
          </a:p>
          <a:p>
            <a:pPr algn="ctr"/>
            <a:endParaRPr lang="en-GB" sz="2800" dirty="0">
              <a:latin typeface="Arial Rounded MT Bold" panose="020F0704030504030204" pitchFamily="34" charset="0"/>
            </a:endParaRP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Dave is a dash. He is </a:t>
            </a:r>
            <a:r>
              <a:rPr lang="en-GB" sz="7200" b="1" dirty="0">
                <a:solidFill>
                  <a:srgbClr val="FF0000"/>
                </a:solidFill>
                <a:latin typeface="Jokerman" panose="04090605060D06020702" pitchFamily="82" charset="0"/>
              </a:rPr>
              <a:t>dramatic!</a:t>
            </a:r>
          </a:p>
          <a:p>
            <a:pPr algn="ctr"/>
            <a:r>
              <a:rPr lang="en-GB" sz="2800" dirty="0">
                <a:latin typeface="Arial Rounded MT Bold" panose="020F0704030504030204" pitchFamily="34" charset="0"/>
              </a:rPr>
              <a:t>Dave is used when there are two linked </a:t>
            </a:r>
            <a:r>
              <a:rPr lang="en-GB" sz="2800" u="sng" dirty="0">
                <a:latin typeface="Arial Rounded MT Bold" panose="020F0704030504030204" pitchFamily="34" charset="0"/>
              </a:rPr>
              <a:t>and</a:t>
            </a:r>
            <a:r>
              <a:rPr lang="en-GB" sz="2800" dirty="0">
                <a:latin typeface="Arial Rounded MT Bold" panose="020F0704030504030204" pitchFamily="34" charset="0"/>
              </a:rPr>
              <a:t> dramatic main clauses.</a:t>
            </a:r>
          </a:p>
          <a:p>
            <a:pPr algn="ctr"/>
            <a:r>
              <a:rPr lang="en-GB" sz="2800" dirty="0">
                <a:latin typeface="Arial Rounded MT Bold" panose="020F0704030504030204" pitchFamily="34" charset="0"/>
              </a:rPr>
              <a:t>Let’s have a look at Dave in action!</a:t>
            </a:r>
          </a:p>
        </p:txBody>
      </p:sp>
      <p:sp>
        <p:nvSpPr>
          <p:cNvPr id="4" name="Rectangle 3"/>
          <p:cNvSpPr/>
          <p:nvPr/>
        </p:nvSpPr>
        <p:spPr>
          <a:xfrm>
            <a:off x="2783632" y="2639771"/>
            <a:ext cx="6624736" cy="1080120"/>
          </a:xfrm>
          <a:prstGeom prst="rect">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descr="Image result for shocked ey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5" y="1518823"/>
            <a:ext cx="1421923" cy="112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0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pPr algn="ctr"/>
            <a:r>
              <a:rPr lang="en-GB" dirty="0">
                <a:latin typeface="Arial Rounded MT Bold" panose="020F0704030504030204" pitchFamily="34" charset="0"/>
              </a:rPr>
              <a:t>Dashes to separate main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lgn="ctr">
              <a:buNone/>
            </a:pPr>
            <a:r>
              <a:rPr lang="en-GB" sz="4000" dirty="0">
                <a:latin typeface="SassoonCRInfant" panose="02010503020300020003" pitchFamily="2" charset="0"/>
              </a:rPr>
              <a:t>The plane plummeted towards the ground at high speed – the pilot scraped an emergency landing!</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160" b="15613"/>
          <a:stretch/>
        </p:blipFill>
        <p:spPr bwMode="auto">
          <a:xfrm rot="2511536">
            <a:off x="4911397" y="4191560"/>
            <a:ext cx="3057525" cy="20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45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pPr algn="ctr"/>
            <a:r>
              <a:rPr lang="en-GB" dirty="0">
                <a:latin typeface="Arial Rounded MT Bold" panose="020F0704030504030204" pitchFamily="34" charset="0"/>
              </a:rPr>
              <a:t>Dashes to separate main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lgn="ctr">
              <a:buNone/>
            </a:pPr>
            <a:r>
              <a:rPr lang="en-GB" sz="4000" dirty="0">
                <a:latin typeface="SassoonCRInfant" panose="02010503020300020003" pitchFamily="2" charset="0"/>
              </a:rPr>
              <a:t>The trembling boy faced the bully – he would not be scared any more.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3989041"/>
            <a:ext cx="2808312" cy="256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04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pPr algn="ctr"/>
            <a:r>
              <a:rPr lang="en-GB" dirty="0">
                <a:latin typeface="Arial Rounded MT Bold" panose="020F0704030504030204" pitchFamily="34" charset="0"/>
              </a:rPr>
              <a:t>Dashes to separate main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lgn="ctr">
              <a:buNone/>
            </a:pPr>
            <a:r>
              <a:rPr lang="en-GB" sz="4000" dirty="0">
                <a:latin typeface="SassoonCRInfant" panose="02010503020300020003" pitchFamily="2" charset="0"/>
              </a:rPr>
              <a:t>The waiter gulped in fear – he looked down at the customer who he had spilt the drink all down.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3435387"/>
            <a:ext cx="3483292" cy="329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58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728" y="0"/>
            <a:ext cx="9144000" cy="6858000"/>
          </a:xfrm>
        </p:spPr>
        <p:txBody>
          <a:bodyPr>
            <a:normAutofit/>
          </a:bodyPr>
          <a:lstStyle/>
          <a:p>
            <a:pPr marL="0" indent="0" algn="ctr">
              <a:buNone/>
            </a:pPr>
            <a:r>
              <a:rPr lang="en-GB" sz="3600" dirty="0">
                <a:latin typeface="Arial Rounded MT Bold" panose="020F0704030504030204" pitchFamily="34" charset="0"/>
              </a:rPr>
              <a:t>A bit like colons and semi-colons, dashes are interpretive…in other words, authors choose if, when and where to put them in their writing.</a:t>
            </a:r>
          </a:p>
          <a:p>
            <a:pPr marL="0" indent="0" algn="ctr">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Remember, only </a:t>
            </a:r>
          </a:p>
          <a:p>
            <a:pPr marL="0" indent="0" algn="ctr">
              <a:buNone/>
            </a:pPr>
            <a:r>
              <a:rPr lang="en-GB" sz="8000" b="1" dirty="0">
                <a:solidFill>
                  <a:srgbClr val="FF0000"/>
                </a:solidFill>
                <a:latin typeface="SassoonCRInfant" panose="02010503020300020003" pitchFamily="2" charset="0"/>
              </a:rPr>
              <a:t>.      :      ;      -</a:t>
            </a:r>
          </a:p>
          <a:p>
            <a:pPr marL="0" indent="0" algn="ctr">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are strong enough to split main clauses. </a:t>
            </a:r>
          </a:p>
        </p:txBody>
      </p:sp>
    </p:spTree>
    <p:extLst>
      <p:ext uri="{BB962C8B-B14F-4D97-AF65-F5344CB8AC3E}">
        <p14:creationId xmlns:p14="http://schemas.microsoft.com/office/powerpoint/2010/main" val="69280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r>
              <a:rPr lang="en-GB" dirty="0">
                <a:latin typeface="Arial Rounded MT Bold" panose="020F0704030504030204" pitchFamily="34" charset="0"/>
              </a:rPr>
              <a:t>Dashes to separate main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r>
              <a:rPr lang="en-GB" sz="4800" dirty="0">
                <a:latin typeface="SassoonCRInfant" panose="02010503020300020003" pitchFamily="2" charset="0"/>
              </a:rPr>
              <a:t>the trembling singer approached the stage he was so nervous he hoped the audience liked him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812" y="3247759"/>
            <a:ext cx="22383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06DE6C3E-C014-4643-8890-A4D5A6B482D3}"/>
              </a:ext>
            </a:extLst>
          </p:cNvPr>
          <p:cNvSpPr txBox="1"/>
          <p:nvPr/>
        </p:nvSpPr>
        <p:spPr>
          <a:xfrm>
            <a:off x="795130" y="5802998"/>
            <a:ext cx="6142383" cy="646331"/>
          </a:xfrm>
          <a:prstGeom prst="rect">
            <a:avLst/>
          </a:prstGeom>
          <a:noFill/>
        </p:spPr>
        <p:txBody>
          <a:bodyPr wrap="square" rtlCol="0">
            <a:spAutoFit/>
          </a:bodyPr>
          <a:lstStyle/>
          <a:p>
            <a:r>
              <a:rPr lang="en-GB" dirty="0"/>
              <a:t>Separate these 3 main clause. </a:t>
            </a:r>
          </a:p>
          <a:p>
            <a:r>
              <a:rPr lang="en-GB" dirty="0"/>
              <a:t>You may use 1 full stop and a dash.</a:t>
            </a:r>
          </a:p>
        </p:txBody>
      </p:sp>
    </p:spTree>
    <p:extLst>
      <p:ext uri="{BB962C8B-B14F-4D97-AF65-F5344CB8AC3E}">
        <p14:creationId xmlns:p14="http://schemas.microsoft.com/office/powerpoint/2010/main" val="181736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r>
              <a:rPr lang="en-GB" dirty="0">
                <a:latin typeface="Arial Rounded MT Bold" panose="020F0704030504030204" pitchFamily="34" charset="0"/>
              </a:rPr>
              <a:t>Dashes to separate main clauses</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r>
              <a:rPr lang="en-GB" sz="4800" dirty="0">
                <a:latin typeface="SassoonCRInfant" panose="02010503020300020003" pitchFamily="2" charset="0"/>
              </a:rPr>
              <a:t>astronauts receive intense training to survive in space outer space has no air it can kill you in less than two minutes</a:t>
            </a:r>
          </a:p>
        </p:txBody>
      </p:sp>
      <p:pic>
        <p:nvPicPr>
          <p:cNvPr id="5124" name="Picture 4" descr="Image result for astronau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7" y="3814317"/>
            <a:ext cx="2284330" cy="3043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5232E8-CEC0-4042-BBF0-AA4821E3F78F}"/>
              </a:ext>
            </a:extLst>
          </p:cNvPr>
          <p:cNvSpPr txBox="1"/>
          <p:nvPr/>
        </p:nvSpPr>
        <p:spPr>
          <a:xfrm>
            <a:off x="795130" y="5802998"/>
            <a:ext cx="6142383" cy="646331"/>
          </a:xfrm>
          <a:prstGeom prst="rect">
            <a:avLst/>
          </a:prstGeom>
          <a:noFill/>
        </p:spPr>
        <p:txBody>
          <a:bodyPr wrap="square" rtlCol="0">
            <a:spAutoFit/>
          </a:bodyPr>
          <a:lstStyle/>
          <a:p>
            <a:r>
              <a:rPr lang="en-GB" dirty="0"/>
              <a:t>Separate these 3 main clause. </a:t>
            </a:r>
          </a:p>
          <a:p>
            <a:r>
              <a:rPr lang="en-GB" dirty="0"/>
              <a:t>You may use 1 full stop and a dash.</a:t>
            </a:r>
          </a:p>
        </p:txBody>
      </p:sp>
    </p:spTree>
    <p:extLst>
      <p:ext uri="{BB962C8B-B14F-4D97-AF65-F5344CB8AC3E}">
        <p14:creationId xmlns:p14="http://schemas.microsoft.com/office/powerpoint/2010/main" val="217105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75" y="1856"/>
            <a:ext cx="9135925" cy="1143000"/>
          </a:xfrm>
        </p:spPr>
        <p:txBody>
          <a:bodyPr>
            <a:normAutofit/>
          </a:bodyPr>
          <a:lstStyle/>
          <a:p>
            <a:pPr algn="ctr"/>
            <a:r>
              <a:rPr lang="en-GB" dirty="0">
                <a:latin typeface="Arial Rounded MT Bold" panose="020F0704030504030204" pitchFamily="34" charset="0"/>
              </a:rPr>
              <a:t>Spot &amp; explain the mistake</a:t>
            </a:r>
          </a:p>
        </p:txBody>
      </p:sp>
      <p:sp>
        <p:nvSpPr>
          <p:cNvPr id="3" name="Content Placeholder 2"/>
          <p:cNvSpPr>
            <a:spLocks noGrp="1"/>
          </p:cNvSpPr>
          <p:nvPr>
            <p:ph idx="1"/>
          </p:nvPr>
        </p:nvSpPr>
        <p:spPr>
          <a:xfrm>
            <a:off x="1524000" y="1600201"/>
            <a:ext cx="9144000" cy="4525963"/>
          </a:xfrm>
        </p:spPr>
        <p:txBody>
          <a:bodyPr>
            <a:normAutofit/>
          </a:bodyPr>
          <a:lstStyle/>
          <a:p>
            <a:pPr marL="0" indent="0" algn="ctr">
              <a:buNone/>
            </a:pPr>
            <a:r>
              <a:rPr lang="en-GB" sz="4800" dirty="0">
                <a:latin typeface="SassoonCRInfant" panose="02010503020300020003" pitchFamily="2" charset="0"/>
              </a:rPr>
              <a:t>The stolen car sped down the motorway at high speed the police car – chased after it.</a:t>
            </a:r>
          </a:p>
        </p:txBody>
      </p:sp>
      <p:pic>
        <p:nvPicPr>
          <p:cNvPr id="6149" name="Picture 5" descr="Image result for police car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90" t="14786" r="5303" b="9587"/>
          <a:stretch/>
        </p:blipFill>
        <p:spPr bwMode="auto">
          <a:xfrm>
            <a:off x="3749616" y="4077072"/>
            <a:ext cx="4049801" cy="253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3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pPr algn="ctr"/>
            <a:r>
              <a:rPr lang="en-GB" dirty="0">
                <a:latin typeface="Arial Rounded MT Bold" panose="020F0704030504030204" pitchFamily="34" charset="0"/>
              </a:rPr>
              <a:t>Make Dave be dramatic!</a:t>
            </a:r>
          </a:p>
        </p:txBody>
      </p:sp>
      <p:sp>
        <p:nvSpPr>
          <p:cNvPr id="3" name="Content Placeholder 2"/>
          <p:cNvSpPr>
            <a:spLocks noGrp="1"/>
          </p:cNvSpPr>
          <p:nvPr>
            <p:ph idx="1"/>
          </p:nvPr>
        </p:nvSpPr>
        <p:spPr>
          <a:xfrm>
            <a:off x="1524000" y="1600200"/>
            <a:ext cx="9144000" cy="5257800"/>
          </a:xfrm>
        </p:spPr>
        <p:txBody>
          <a:bodyPr>
            <a:normAutofit/>
          </a:bodyPr>
          <a:lstStyle/>
          <a:p>
            <a:pPr algn="ctr"/>
            <a:endParaRPr lang="en-GB" dirty="0">
              <a:latin typeface="Arial Rounded MT Bold" panose="020F0704030504030204" pitchFamily="34" charset="0"/>
            </a:endParaRPr>
          </a:p>
          <a:p>
            <a:pPr algn="ctr"/>
            <a:endParaRPr lang="en-GB" dirty="0">
              <a:latin typeface="Arial Rounded MT Bold" panose="020F0704030504030204" pitchFamily="34" charset="0"/>
            </a:endParaRPr>
          </a:p>
          <a:p>
            <a:pPr algn="ctr"/>
            <a:endParaRPr lang="en-GB" dirty="0">
              <a:latin typeface="Arial Rounded MT Bold" panose="020F0704030504030204" pitchFamily="34" charset="0"/>
            </a:endParaRP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It’s time to see what you have learnt.</a:t>
            </a:r>
          </a:p>
          <a:p>
            <a:pPr algn="ctr"/>
            <a:r>
              <a:rPr lang="en-GB" dirty="0">
                <a:latin typeface="Arial Rounded MT Bold" panose="020F0704030504030204" pitchFamily="34" charset="0"/>
              </a:rPr>
              <a:t>Think of a shocking, exciting, surprising or dramatic context.</a:t>
            </a:r>
          </a:p>
          <a:p>
            <a:pPr algn="ctr"/>
            <a:r>
              <a:rPr lang="en-GB" dirty="0">
                <a:latin typeface="Arial Rounded MT Bold" panose="020F0704030504030204" pitchFamily="34" charset="0"/>
              </a:rPr>
              <a:t>Write two main clauses and see if a dash is appropriate.</a:t>
            </a:r>
          </a:p>
          <a:p>
            <a:pPr algn="ctr"/>
            <a:r>
              <a:rPr lang="en-GB" dirty="0">
                <a:latin typeface="Arial Rounded MT Bold" panose="020F0704030504030204" pitchFamily="34" charset="0"/>
              </a:rPr>
              <a:t>If it is not, that’s ok! What is appropriate to punctuate between the two clauses?</a:t>
            </a:r>
          </a:p>
          <a:p>
            <a:pPr algn="ctr"/>
            <a:r>
              <a:rPr lang="en-GB" dirty="0">
                <a:latin typeface="Arial Rounded MT Bold" panose="020F0704030504030204" pitchFamily="34" charset="0"/>
              </a:rPr>
              <a:t>Can you try another example?</a:t>
            </a:r>
          </a:p>
        </p:txBody>
      </p:sp>
      <p:sp>
        <p:nvSpPr>
          <p:cNvPr id="4" name="Rectangle 3"/>
          <p:cNvSpPr/>
          <p:nvPr/>
        </p:nvSpPr>
        <p:spPr>
          <a:xfrm>
            <a:off x="2927648" y="1988840"/>
            <a:ext cx="6624736" cy="1080120"/>
          </a:xfrm>
          <a:prstGeom prst="rect">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descr="Image result for shocked ey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21" y="867892"/>
            <a:ext cx="1421923" cy="112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88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{A47A6DA6-F01C-EB4B-BE75-A910C80A5774}tf10001062</Template>
  <TotalTime>41</TotalTime>
  <Words>570</Words>
  <Application>Microsoft Office PowerPoint</Application>
  <PresentationFormat>Widescreen</PresentationFormat>
  <Paragraphs>55</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Rounded MT Bold</vt:lpstr>
      <vt:lpstr>Calibri</vt:lpstr>
      <vt:lpstr>Century Gothic</vt:lpstr>
      <vt:lpstr>Jokerman</vt:lpstr>
      <vt:lpstr>SassoonCRInfant</vt:lpstr>
      <vt:lpstr>Wingdings 3</vt:lpstr>
      <vt:lpstr>Ion</vt:lpstr>
      <vt:lpstr>Meet Dave the Dramatic Dash!</vt:lpstr>
      <vt:lpstr>Dashes to separate main clauses</vt:lpstr>
      <vt:lpstr>Dashes to separate main clauses</vt:lpstr>
      <vt:lpstr>Dashes to separate main clauses</vt:lpstr>
      <vt:lpstr>PowerPoint Presentation</vt:lpstr>
      <vt:lpstr>Dashes to separate main clauses</vt:lpstr>
      <vt:lpstr>Dashes to separate main clauses</vt:lpstr>
      <vt:lpstr>Spot &amp; explain the mistake</vt:lpstr>
      <vt:lpstr>Make Dave be dramatic!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–ible and –able </dc:title>
  <dc:creator>Microsoft Office User</dc:creator>
  <cp:lastModifiedBy>Jay Lacey</cp:lastModifiedBy>
  <cp:revision>12</cp:revision>
  <dcterms:created xsi:type="dcterms:W3CDTF">2020-04-15T13:53:23Z</dcterms:created>
  <dcterms:modified xsi:type="dcterms:W3CDTF">2020-04-17T12:49:55Z</dcterms:modified>
</cp:coreProperties>
</file>