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7"/>
  </p:notesMasterIdLst>
  <p:sldIdLst>
    <p:sldId id="256" r:id="rId2"/>
    <p:sldId id="261" r:id="rId3"/>
    <p:sldId id="262" r:id="rId4"/>
    <p:sldId id="263" r:id="rId5"/>
    <p:sldId id="264" r:id="rId6"/>
    <p:sldId id="266" r:id="rId7"/>
    <p:sldId id="267" r:id="rId8"/>
    <p:sldId id="258" r:id="rId9"/>
    <p:sldId id="265" r:id="rId10"/>
    <p:sldId id="268" r:id="rId11"/>
    <p:sldId id="269" r:id="rId12"/>
    <p:sldId id="270" r:id="rId13"/>
    <p:sldId id="271" r:id="rId14"/>
    <p:sldId id="272"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06" autoAdjust="0"/>
    <p:restoredTop sz="92154"/>
  </p:normalViewPr>
  <p:slideViewPr>
    <p:cSldViewPr snapToGrid="0">
      <p:cViewPr varScale="1">
        <p:scale>
          <a:sx n="71" d="100"/>
          <a:sy n="71" d="100"/>
        </p:scale>
        <p:origin x="184"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14</a:t>
            </a:fld>
            <a:endParaRPr lang="en-GB"/>
          </a:p>
        </p:txBody>
      </p:sp>
    </p:spTree>
    <p:extLst>
      <p:ext uri="{BB962C8B-B14F-4D97-AF65-F5344CB8AC3E}">
        <p14:creationId xmlns:p14="http://schemas.microsoft.com/office/powerpoint/2010/main" val="290635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15</a:t>
            </a:fld>
            <a:endParaRPr lang="en-GB"/>
          </a:p>
        </p:txBody>
      </p:sp>
    </p:spTree>
    <p:extLst>
      <p:ext uri="{BB962C8B-B14F-4D97-AF65-F5344CB8AC3E}">
        <p14:creationId xmlns:p14="http://schemas.microsoft.com/office/powerpoint/2010/main" val="102724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20/04/2020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20/04/2020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20/04/2020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Length</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fontScale="92500" lnSpcReduction="10000"/>
          </a:bodyPr>
          <a:lstStyle/>
          <a:p>
            <a:r>
              <a:rPr lang="en-GB" dirty="0"/>
              <a:t>Lesson 1 – converting units of measurement</a:t>
            </a:r>
          </a:p>
          <a:p>
            <a:r>
              <a:rPr lang="en-GB" dirty="0"/>
              <a:t>MM to CM</a:t>
            </a:r>
          </a:p>
          <a:p>
            <a:r>
              <a:rPr lang="en-GB" dirty="0"/>
              <a:t>Cm to MM</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fontScale="92500"/>
          </a:bodyPr>
          <a:lstStyle/>
          <a:p>
            <a:pPr marL="0" indent="0" algn="ctr">
              <a:buNone/>
            </a:pPr>
            <a:r>
              <a:rPr lang="en-GB" sz="6600" dirty="0">
                <a:latin typeface="Arial Rounded MT Bold" panose="020F0704030504030204" pitchFamily="34" charset="0"/>
              </a:rPr>
              <a:t>12cm into mm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77803" y="420739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graphicFrame>
        <p:nvGraphicFramePr>
          <p:cNvPr id="10" name="Content Placeholder 3">
            <a:extLst>
              <a:ext uri="{FF2B5EF4-FFF2-40B4-BE49-F238E27FC236}">
                <a16:creationId xmlns:a16="http://schemas.microsoft.com/office/drawing/2014/main" id="{B03229CE-E208-4B4B-98E3-114DB37E7AC6}"/>
              </a:ext>
            </a:extLst>
          </p:cNvPr>
          <p:cNvGraphicFramePr>
            <a:graphicFrameLocks/>
          </p:cNvGraphicFramePr>
          <p:nvPr/>
        </p:nvGraphicFramePr>
        <p:xfrm>
          <a:off x="7658720" y="1559132"/>
          <a:ext cx="4533280" cy="1869868"/>
        </p:xfrm>
        <a:graphic>
          <a:graphicData uri="http://schemas.openxmlformats.org/drawingml/2006/table">
            <a:tbl>
              <a:tblPr firstRow="1" bandRow="1">
                <a:tableStyleId>{5C22544A-7EE6-4342-B048-85BDC9FD1C3A}</a:tableStyleId>
              </a:tblPr>
              <a:tblGrid>
                <a:gridCol w="1133320">
                  <a:extLst>
                    <a:ext uri="{9D8B030D-6E8A-4147-A177-3AD203B41FA5}">
                      <a16:colId xmlns:a16="http://schemas.microsoft.com/office/drawing/2014/main" val="20000"/>
                    </a:ext>
                  </a:extLst>
                </a:gridCol>
                <a:gridCol w="1133320">
                  <a:extLst>
                    <a:ext uri="{9D8B030D-6E8A-4147-A177-3AD203B41FA5}">
                      <a16:colId xmlns:a16="http://schemas.microsoft.com/office/drawing/2014/main" val="20001"/>
                    </a:ext>
                  </a:extLst>
                </a:gridCol>
                <a:gridCol w="1133320">
                  <a:extLst>
                    <a:ext uri="{9D8B030D-6E8A-4147-A177-3AD203B41FA5}">
                      <a16:colId xmlns:a16="http://schemas.microsoft.com/office/drawing/2014/main" val="20002"/>
                    </a:ext>
                  </a:extLst>
                </a:gridCol>
                <a:gridCol w="1133320">
                  <a:extLst>
                    <a:ext uri="{9D8B030D-6E8A-4147-A177-3AD203B41FA5}">
                      <a16:colId xmlns:a16="http://schemas.microsoft.com/office/drawing/2014/main" val="20003"/>
                    </a:ext>
                  </a:extLst>
                </a:gridCol>
              </a:tblGrid>
              <a:tr h="544186">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4186">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11628">
                <a:tc gridSpan="4">
                  <a:txBody>
                    <a:bodyPr/>
                    <a:lstStyle/>
                    <a:p>
                      <a:pPr algn="ctr"/>
                      <a:r>
                        <a:rPr lang="en-GB" sz="1800" b="0" dirty="0">
                          <a:solidFill>
                            <a:schemeClr val="tx1"/>
                          </a:solidFill>
                          <a:latin typeface="Arial Rounded MT Bold" panose="020F0704030504030204" pitchFamily="34" charset="0"/>
                        </a:rPr>
                        <a:t>This</a:t>
                      </a:r>
                      <a:r>
                        <a:rPr lang="en-GB" sz="1800" b="0" baseline="0" dirty="0">
                          <a:solidFill>
                            <a:schemeClr val="tx1"/>
                          </a:solidFill>
                          <a:latin typeface="Arial Rounded MT Bold" panose="020F0704030504030204" pitchFamily="34" charset="0"/>
                        </a:rPr>
                        <a:t> is because 1CM = 10MM </a:t>
                      </a:r>
                    </a:p>
                    <a:p>
                      <a:pPr algn="ctr"/>
                      <a:r>
                        <a:rPr lang="en-GB" sz="1800" b="0" baseline="0" dirty="0">
                          <a:solidFill>
                            <a:schemeClr val="tx1"/>
                          </a:solidFill>
                          <a:latin typeface="Arial Rounded MT Bold" panose="020F0704030504030204" pitchFamily="34" charset="0"/>
                        </a:rPr>
                        <a:t>AKA 10MM = 1CM!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C0F0AEC2-1146-FE41-A293-1C3FD053B9F3}"/>
              </a:ext>
            </a:extLst>
          </p:cNvPr>
          <p:cNvSpPr txBox="1"/>
          <p:nvPr/>
        </p:nvSpPr>
        <p:spPr>
          <a:xfrm>
            <a:off x="907547" y="1651344"/>
            <a:ext cx="6751173" cy="2246769"/>
          </a:xfrm>
          <a:prstGeom prst="rect">
            <a:avLst/>
          </a:prstGeom>
          <a:noFill/>
        </p:spPr>
        <p:txBody>
          <a:bodyPr wrap="square" rtlCol="0">
            <a:spAutoFit/>
          </a:bodyPr>
          <a:lstStyle/>
          <a:p>
            <a:r>
              <a:rPr lang="en-US" sz="2000" b="1" dirty="0"/>
              <a:t>CM to MM = x10</a:t>
            </a:r>
          </a:p>
          <a:p>
            <a:r>
              <a:rPr lang="en-US" sz="2000" b="1" dirty="0"/>
              <a:t>12 cm x 10 = 120mm</a:t>
            </a:r>
          </a:p>
          <a:p>
            <a:endParaRPr lang="en-US" sz="2000" b="1" dirty="0"/>
          </a:p>
          <a:p>
            <a:r>
              <a:rPr lang="en-US" sz="2000" b="1" dirty="0"/>
              <a:t>Because we are multiplying, we move to the left (getting larger). We are multiplying by 10 so we move once to the left. As there was no number in the ones column we must add our place holder.</a:t>
            </a:r>
          </a:p>
        </p:txBody>
      </p:sp>
      <p:sp>
        <p:nvSpPr>
          <p:cNvPr id="14" name="TextBox 13">
            <a:extLst>
              <a:ext uri="{FF2B5EF4-FFF2-40B4-BE49-F238E27FC236}">
                <a16:creationId xmlns:a16="http://schemas.microsoft.com/office/drawing/2014/main" id="{B19A7464-BA65-C548-99BD-113E5FE92B2F}"/>
              </a:ext>
            </a:extLst>
          </p:cNvPr>
          <p:cNvSpPr txBox="1"/>
          <p:nvPr/>
        </p:nvSpPr>
        <p:spPr>
          <a:xfrm>
            <a:off x="5039504" y="5107396"/>
            <a:ext cx="425116" cy="584775"/>
          </a:xfrm>
          <a:prstGeom prst="rect">
            <a:avLst/>
          </a:prstGeom>
          <a:noFill/>
        </p:spPr>
        <p:txBody>
          <a:bodyPr wrap="none" rtlCol="0">
            <a:spAutoFit/>
          </a:bodyPr>
          <a:lstStyle/>
          <a:p>
            <a:r>
              <a:rPr lang="en-US" sz="3200" dirty="0"/>
              <a:t>1</a:t>
            </a:r>
          </a:p>
        </p:txBody>
      </p:sp>
      <p:sp>
        <p:nvSpPr>
          <p:cNvPr id="17" name="TextBox 16">
            <a:extLst>
              <a:ext uri="{FF2B5EF4-FFF2-40B4-BE49-F238E27FC236}">
                <a16:creationId xmlns:a16="http://schemas.microsoft.com/office/drawing/2014/main" id="{E1028E6E-6720-F844-A7A3-135876004029}"/>
              </a:ext>
            </a:extLst>
          </p:cNvPr>
          <p:cNvSpPr txBox="1"/>
          <p:nvPr/>
        </p:nvSpPr>
        <p:spPr>
          <a:xfrm>
            <a:off x="5883442" y="5107395"/>
            <a:ext cx="425116" cy="584775"/>
          </a:xfrm>
          <a:prstGeom prst="rect">
            <a:avLst/>
          </a:prstGeom>
          <a:noFill/>
        </p:spPr>
        <p:txBody>
          <a:bodyPr wrap="none" rtlCol="0">
            <a:spAutoFit/>
          </a:bodyPr>
          <a:lstStyle/>
          <a:p>
            <a:r>
              <a:rPr lang="en-US" sz="3200" dirty="0"/>
              <a:t>2</a:t>
            </a:r>
          </a:p>
        </p:txBody>
      </p:sp>
      <p:sp>
        <p:nvSpPr>
          <p:cNvPr id="11" name="TextBox 10">
            <a:extLst>
              <a:ext uri="{FF2B5EF4-FFF2-40B4-BE49-F238E27FC236}">
                <a16:creationId xmlns:a16="http://schemas.microsoft.com/office/drawing/2014/main" id="{9D2FC38B-8CEB-3E45-997B-B1590A75FE3F}"/>
              </a:ext>
            </a:extLst>
          </p:cNvPr>
          <p:cNvSpPr txBox="1"/>
          <p:nvPr/>
        </p:nvSpPr>
        <p:spPr>
          <a:xfrm>
            <a:off x="6727380" y="5107395"/>
            <a:ext cx="425116" cy="584775"/>
          </a:xfrm>
          <a:prstGeom prst="rect">
            <a:avLst/>
          </a:prstGeom>
          <a:noFill/>
        </p:spPr>
        <p:txBody>
          <a:bodyPr wrap="none" rtlCol="0">
            <a:spAutoFit/>
          </a:bodyPr>
          <a:lstStyle/>
          <a:p>
            <a:r>
              <a:rPr lang="en-US" sz="3200" dirty="0"/>
              <a:t>0</a:t>
            </a:r>
          </a:p>
        </p:txBody>
      </p:sp>
    </p:spTree>
    <p:extLst>
      <p:ext uri="{BB962C8B-B14F-4D97-AF65-F5344CB8AC3E}">
        <p14:creationId xmlns:p14="http://schemas.microsoft.com/office/powerpoint/2010/main" val="948578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18mm to cm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graphicFrame>
        <p:nvGraphicFramePr>
          <p:cNvPr id="10" name="Content Placeholder 3">
            <a:extLst>
              <a:ext uri="{FF2B5EF4-FFF2-40B4-BE49-F238E27FC236}">
                <a16:creationId xmlns:a16="http://schemas.microsoft.com/office/drawing/2014/main" id="{B03229CE-E208-4B4B-98E3-114DB37E7AC6}"/>
              </a:ext>
            </a:extLst>
          </p:cNvPr>
          <p:cNvGraphicFramePr>
            <a:graphicFrameLocks/>
          </p:cNvGraphicFramePr>
          <p:nvPr/>
        </p:nvGraphicFramePr>
        <p:xfrm>
          <a:off x="7658720" y="1559132"/>
          <a:ext cx="4533280" cy="1869868"/>
        </p:xfrm>
        <a:graphic>
          <a:graphicData uri="http://schemas.openxmlformats.org/drawingml/2006/table">
            <a:tbl>
              <a:tblPr firstRow="1" bandRow="1">
                <a:tableStyleId>{5C22544A-7EE6-4342-B048-85BDC9FD1C3A}</a:tableStyleId>
              </a:tblPr>
              <a:tblGrid>
                <a:gridCol w="1133320">
                  <a:extLst>
                    <a:ext uri="{9D8B030D-6E8A-4147-A177-3AD203B41FA5}">
                      <a16:colId xmlns:a16="http://schemas.microsoft.com/office/drawing/2014/main" val="20000"/>
                    </a:ext>
                  </a:extLst>
                </a:gridCol>
                <a:gridCol w="1133320">
                  <a:extLst>
                    <a:ext uri="{9D8B030D-6E8A-4147-A177-3AD203B41FA5}">
                      <a16:colId xmlns:a16="http://schemas.microsoft.com/office/drawing/2014/main" val="20001"/>
                    </a:ext>
                  </a:extLst>
                </a:gridCol>
                <a:gridCol w="1133320">
                  <a:extLst>
                    <a:ext uri="{9D8B030D-6E8A-4147-A177-3AD203B41FA5}">
                      <a16:colId xmlns:a16="http://schemas.microsoft.com/office/drawing/2014/main" val="20002"/>
                    </a:ext>
                  </a:extLst>
                </a:gridCol>
                <a:gridCol w="1133320">
                  <a:extLst>
                    <a:ext uri="{9D8B030D-6E8A-4147-A177-3AD203B41FA5}">
                      <a16:colId xmlns:a16="http://schemas.microsoft.com/office/drawing/2014/main" val="20003"/>
                    </a:ext>
                  </a:extLst>
                </a:gridCol>
              </a:tblGrid>
              <a:tr h="544186">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4186">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11628">
                <a:tc gridSpan="4">
                  <a:txBody>
                    <a:bodyPr/>
                    <a:lstStyle/>
                    <a:p>
                      <a:pPr algn="ctr"/>
                      <a:r>
                        <a:rPr lang="en-GB" sz="1800" b="0" dirty="0">
                          <a:solidFill>
                            <a:schemeClr val="tx1"/>
                          </a:solidFill>
                          <a:latin typeface="Arial Rounded MT Bold" panose="020F0704030504030204" pitchFamily="34" charset="0"/>
                        </a:rPr>
                        <a:t>This</a:t>
                      </a:r>
                      <a:r>
                        <a:rPr lang="en-GB" sz="1800" b="0" baseline="0" dirty="0">
                          <a:solidFill>
                            <a:schemeClr val="tx1"/>
                          </a:solidFill>
                          <a:latin typeface="Arial Rounded MT Bold" panose="020F0704030504030204" pitchFamily="34" charset="0"/>
                        </a:rPr>
                        <a:t> is because 1CM = 10MM </a:t>
                      </a:r>
                    </a:p>
                    <a:p>
                      <a:pPr algn="ctr"/>
                      <a:r>
                        <a:rPr lang="en-GB" sz="1800" b="0" baseline="0" dirty="0">
                          <a:solidFill>
                            <a:schemeClr val="tx1"/>
                          </a:solidFill>
                          <a:latin typeface="Arial Rounded MT Bold" panose="020F0704030504030204" pitchFamily="34" charset="0"/>
                        </a:rPr>
                        <a:t>AKA 10MM = 1CM!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C0F0AEC2-1146-FE41-A293-1C3FD053B9F3}"/>
              </a:ext>
            </a:extLst>
          </p:cNvPr>
          <p:cNvSpPr txBox="1"/>
          <p:nvPr/>
        </p:nvSpPr>
        <p:spPr>
          <a:xfrm>
            <a:off x="907547" y="1796147"/>
            <a:ext cx="6751173" cy="1477328"/>
          </a:xfrm>
          <a:prstGeom prst="rect">
            <a:avLst/>
          </a:prstGeom>
          <a:noFill/>
        </p:spPr>
        <p:txBody>
          <a:bodyPr wrap="square" rtlCol="0">
            <a:spAutoFit/>
          </a:bodyPr>
          <a:lstStyle/>
          <a:p>
            <a:r>
              <a:rPr lang="en-US" b="1" dirty="0"/>
              <a:t>From the question, you can see that we need to convert from a mm to a cm. On the table to the right, it will guide you to whether you are multiplying or dividing. </a:t>
            </a:r>
          </a:p>
          <a:p>
            <a:endParaRPr lang="en-US" b="1" dirty="0"/>
          </a:p>
          <a:p>
            <a:r>
              <a:rPr lang="en-US" b="1" dirty="0"/>
              <a:t>MM to CM = </a:t>
            </a:r>
            <a:r>
              <a:rPr lang="en-GB" b="1" dirty="0">
                <a:latin typeface="Arial Rounded MT Bold" panose="020F0704030504030204" pitchFamily="34" charset="0"/>
              </a:rPr>
              <a:t>÷ </a:t>
            </a:r>
            <a:r>
              <a:rPr lang="en-US" b="1" dirty="0"/>
              <a:t>10</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084497" y="5079263"/>
            <a:ext cx="425116" cy="584775"/>
          </a:xfrm>
          <a:prstGeom prst="rect">
            <a:avLst/>
          </a:prstGeom>
          <a:noFill/>
        </p:spPr>
        <p:txBody>
          <a:bodyPr wrap="none" rtlCol="0">
            <a:spAutoFit/>
          </a:bodyPr>
          <a:lstStyle/>
          <a:p>
            <a:r>
              <a:rPr lang="en-US" sz="3200" dirty="0"/>
              <a:t>1</a:t>
            </a:r>
          </a:p>
        </p:txBody>
      </p:sp>
      <p:sp>
        <p:nvSpPr>
          <p:cNvPr id="17" name="TextBox 16">
            <a:extLst>
              <a:ext uri="{FF2B5EF4-FFF2-40B4-BE49-F238E27FC236}">
                <a16:creationId xmlns:a16="http://schemas.microsoft.com/office/drawing/2014/main" id="{E1028E6E-6720-F844-A7A3-135876004029}"/>
              </a:ext>
            </a:extLst>
          </p:cNvPr>
          <p:cNvSpPr txBox="1"/>
          <p:nvPr/>
        </p:nvSpPr>
        <p:spPr>
          <a:xfrm>
            <a:off x="6727381" y="5042985"/>
            <a:ext cx="425116" cy="584775"/>
          </a:xfrm>
          <a:prstGeom prst="rect">
            <a:avLst/>
          </a:prstGeom>
          <a:noFill/>
        </p:spPr>
        <p:txBody>
          <a:bodyPr wrap="none" rtlCol="0">
            <a:spAutoFit/>
          </a:bodyPr>
          <a:lstStyle/>
          <a:p>
            <a:r>
              <a:rPr lang="en-US" sz="3200" dirty="0"/>
              <a:t>8</a:t>
            </a:r>
          </a:p>
        </p:txBody>
      </p:sp>
    </p:spTree>
    <p:extLst>
      <p:ext uri="{BB962C8B-B14F-4D97-AF65-F5344CB8AC3E}">
        <p14:creationId xmlns:p14="http://schemas.microsoft.com/office/powerpoint/2010/main" val="418963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18mm to cm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graphicFrame>
        <p:nvGraphicFramePr>
          <p:cNvPr id="10" name="Content Placeholder 3">
            <a:extLst>
              <a:ext uri="{FF2B5EF4-FFF2-40B4-BE49-F238E27FC236}">
                <a16:creationId xmlns:a16="http://schemas.microsoft.com/office/drawing/2014/main" id="{B03229CE-E208-4B4B-98E3-114DB37E7AC6}"/>
              </a:ext>
            </a:extLst>
          </p:cNvPr>
          <p:cNvGraphicFramePr>
            <a:graphicFrameLocks/>
          </p:cNvGraphicFramePr>
          <p:nvPr/>
        </p:nvGraphicFramePr>
        <p:xfrm>
          <a:off x="7658720" y="1559132"/>
          <a:ext cx="4533280" cy="1869868"/>
        </p:xfrm>
        <a:graphic>
          <a:graphicData uri="http://schemas.openxmlformats.org/drawingml/2006/table">
            <a:tbl>
              <a:tblPr firstRow="1" bandRow="1">
                <a:tableStyleId>{5C22544A-7EE6-4342-B048-85BDC9FD1C3A}</a:tableStyleId>
              </a:tblPr>
              <a:tblGrid>
                <a:gridCol w="1133320">
                  <a:extLst>
                    <a:ext uri="{9D8B030D-6E8A-4147-A177-3AD203B41FA5}">
                      <a16:colId xmlns:a16="http://schemas.microsoft.com/office/drawing/2014/main" val="20000"/>
                    </a:ext>
                  </a:extLst>
                </a:gridCol>
                <a:gridCol w="1133320">
                  <a:extLst>
                    <a:ext uri="{9D8B030D-6E8A-4147-A177-3AD203B41FA5}">
                      <a16:colId xmlns:a16="http://schemas.microsoft.com/office/drawing/2014/main" val="20001"/>
                    </a:ext>
                  </a:extLst>
                </a:gridCol>
                <a:gridCol w="1133320">
                  <a:extLst>
                    <a:ext uri="{9D8B030D-6E8A-4147-A177-3AD203B41FA5}">
                      <a16:colId xmlns:a16="http://schemas.microsoft.com/office/drawing/2014/main" val="20002"/>
                    </a:ext>
                  </a:extLst>
                </a:gridCol>
                <a:gridCol w="1133320">
                  <a:extLst>
                    <a:ext uri="{9D8B030D-6E8A-4147-A177-3AD203B41FA5}">
                      <a16:colId xmlns:a16="http://schemas.microsoft.com/office/drawing/2014/main" val="20003"/>
                    </a:ext>
                  </a:extLst>
                </a:gridCol>
              </a:tblGrid>
              <a:tr h="544186">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4186">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11628">
                <a:tc gridSpan="4">
                  <a:txBody>
                    <a:bodyPr/>
                    <a:lstStyle/>
                    <a:p>
                      <a:pPr algn="ctr"/>
                      <a:r>
                        <a:rPr lang="en-GB" sz="1800" b="0" dirty="0">
                          <a:solidFill>
                            <a:schemeClr val="tx1"/>
                          </a:solidFill>
                          <a:latin typeface="Arial Rounded MT Bold" panose="020F0704030504030204" pitchFamily="34" charset="0"/>
                        </a:rPr>
                        <a:t>This</a:t>
                      </a:r>
                      <a:r>
                        <a:rPr lang="en-GB" sz="1800" b="0" baseline="0" dirty="0">
                          <a:solidFill>
                            <a:schemeClr val="tx1"/>
                          </a:solidFill>
                          <a:latin typeface="Arial Rounded MT Bold" panose="020F0704030504030204" pitchFamily="34" charset="0"/>
                        </a:rPr>
                        <a:t> is because 1CM = 10MM </a:t>
                      </a:r>
                    </a:p>
                    <a:p>
                      <a:pPr algn="ctr"/>
                      <a:r>
                        <a:rPr lang="en-GB" sz="1800" b="0" baseline="0" dirty="0">
                          <a:solidFill>
                            <a:schemeClr val="tx1"/>
                          </a:solidFill>
                          <a:latin typeface="Arial Rounded MT Bold" panose="020F0704030504030204" pitchFamily="34" charset="0"/>
                        </a:rPr>
                        <a:t>AKA 10MM = 1CM!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C0F0AEC2-1146-FE41-A293-1C3FD053B9F3}"/>
              </a:ext>
            </a:extLst>
          </p:cNvPr>
          <p:cNvSpPr txBox="1"/>
          <p:nvPr/>
        </p:nvSpPr>
        <p:spPr>
          <a:xfrm>
            <a:off x="907547" y="1798410"/>
            <a:ext cx="6751173" cy="2585323"/>
          </a:xfrm>
          <a:prstGeom prst="rect">
            <a:avLst/>
          </a:prstGeom>
          <a:noFill/>
        </p:spPr>
        <p:txBody>
          <a:bodyPr wrap="square" rtlCol="0">
            <a:spAutoFit/>
          </a:bodyPr>
          <a:lstStyle/>
          <a:p>
            <a:endParaRPr lang="en-US" dirty="0"/>
          </a:p>
          <a:p>
            <a:r>
              <a:rPr lang="en-US" b="1" dirty="0"/>
              <a:t>MM to CM = </a:t>
            </a:r>
            <a:r>
              <a:rPr lang="en-GB" b="1" dirty="0">
                <a:latin typeface="Arial Rounded MT Bold" panose="020F0704030504030204" pitchFamily="34" charset="0"/>
              </a:rPr>
              <a:t>÷ </a:t>
            </a:r>
            <a:r>
              <a:rPr lang="en-US" b="1" dirty="0"/>
              <a:t>10</a:t>
            </a:r>
          </a:p>
          <a:p>
            <a:endParaRPr lang="en-US" b="1" dirty="0"/>
          </a:p>
          <a:p>
            <a:r>
              <a:rPr lang="en-US" b="1" dirty="0"/>
              <a:t>Because we are dividing, this means we are getting smaller. As we are dividing by 10, this means we are moving once to the right.</a:t>
            </a:r>
          </a:p>
          <a:p>
            <a:r>
              <a:rPr lang="en-US" b="1" dirty="0"/>
              <a:t>No place holders needed as we have a number in the ones column once converted.</a:t>
            </a:r>
          </a:p>
          <a:p>
            <a:r>
              <a:rPr lang="en-US" b="1" dirty="0"/>
              <a:t>18 </a:t>
            </a:r>
            <a:r>
              <a:rPr lang="en-GB" b="1" dirty="0">
                <a:latin typeface="Arial Rounded MT Bold" panose="020F0704030504030204" pitchFamily="34" charset="0"/>
              </a:rPr>
              <a:t>÷ </a:t>
            </a:r>
            <a:r>
              <a:rPr lang="en-US" b="1" dirty="0"/>
              <a:t>10 = 1.8</a:t>
            </a:r>
          </a:p>
          <a:p>
            <a:r>
              <a:rPr lang="en-US" dirty="0"/>
              <a:t> </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705690" y="5107396"/>
            <a:ext cx="425116" cy="584775"/>
          </a:xfrm>
          <a:prstGeom prst="rect">
            <a:avLst/>
          </a:prstGeom>
          <a:noFill/>
        </p:spPr>
        <p:txBody>
          <a:bodyPr wrap="none" rtlCol="0">
            <a:spAutoFit/>
          </a:bodyPr>
          <a:lstStyle/>
          <a:p>
            <a:r>
              <a:rPr lang="en-US" sz="3200" dirty="0"/>
              <a:t>1</a:t>
            </a:r>
          </a:p>
        </p:txBody>
      </p:sp>
      <p:sp>
        <p:nvSpPr>
          <p:cNvPr id="17" name="TextBox 16">
            <a:extLst>
              <a:ext uri="{FF2B5EF4-FFF2-40B4-BE49-F238E27FC236}">
                <a16:creationId xmlns:a16="http://schemas.microsoft.com/office/drawing/2014/main" id="{E1028E6E-6720-F844-A7A3-135876004029}"/>
              </a:ext>
            </a:extLst>
          </p:cNvPr>
          <p:cNvSpPr txBox="1"/>
          <p:nvPr/>
        </p:nvSpPr>
        <p:spPr>
          <a:xfrm>
            <a:off x="7658720" y="5079262"/>
            <a:ext cx="425116" cy="584775"/>
          </a:xfrm>
          <a:prstGeom prst="rect">
            <a:avLst/>
          </a:prstGeom>
          <a:noFill/>
        </p:spPr>
        <p:txBody>
          <a:bodyPr wrap="none" rtlCol="0">
            <a:spAutoFit/>
          </a:bodyPr>
          <a:lstStyle/>
          <a:p>
            <a:r>
              <a:rPr lang="en-US" sz="3200" dirty="0"/>
              <a:t>8</a:t>
            </a:r>
          </a:p>
        </p:txBody>
      </p:sp>
    </p:spTree>
    <p:extLst>
      <p:ext uri="{BB962C8B-B14F-4D97-AF65-F5344CB8AC3E}">
        <p14:creationId xmlns:p14="http://schemas.microsoft.com/office/powerpoint/2010/main" val="775789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lgn="ctr">
              <a:buNone/>
            </a:pPr>
            <a:r>
              <a:rPr lang="en-GB" sz="4400" dirty="0">
                <a:latin typeface="Arial Rounded MT Bold" panose="020F0704030504030204" pitchFamily="34" charset="0"/>
              </a:rPr>
              <a:t>Today’s rule.</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3600" dirty="0">
              <a:latin typeface="Arial Rounded MT Bold" panose="020F0704030504030204" pitchFamily="34" charset="0"/>
            </a:endParaRPr>
          </a:p>
          <a:p>
            <a:pPr marL="0" indent="0">
              <a:buNone/>
            </a:pPr>
            <a:endParaRPr lang="en-GB" sz="3600" dirty="0">
              <a:latin typeface="Arial Rounded MT Bold" panose="020F0704030504030204" pitchFamily="34" charset="0"/>
            </a:endParaRPr>
          </a:p>
          <a:p>
            <a:r>
              <a:rPr lang="en-GB" sz="3600" dirty="0">
                <a:latin typeface="Arial Rounded MT Bold" panose="020F0704030504030204" pitchFamily="34" charset="0"/>
              </a:rPr>
              <a:t>÷ by 10 when converting MM to CM.</a:t>
            </a:r>
          </a:p>
          <a:p>
            <a:endParaRPr lang="en-GB" sz="3600" dirty="0">
              <a:latin typeface="Arial Rounded MT Bold" panose="020F0704030504030204" pitchFamily="34" charset="0"/>
            </a:endParaRPr>
          </a:p>
          <a:p>
            <a:r>
              <a:rPr lang="en-GB" sz="3600" dirty="0">
                <a:latin typeface="Arial Rounded MT Bold" panose="020F0704030504030204" pitchFamily="34" charset="0"/>
              </a:rPr>
              <a:t>X by 10 when converting CM to MM.</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5536" y="1412777"/>
            <a:ext cx="28098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136" y="1440842"/>
            <a:ext cx="3139491" cy="201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7560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395529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2705299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084" y="201166"/>
            <a:ext cx="9601200" cy="1485900"/>
          </a:xfrm>
        </p:spPr>
        <p:txBody>
          <a:bodyPr>
            <a:noAutofit/>
          </a:bodyPr>
          <a:lstStyle/>
          <a:p>
            <a:r>
              <a:rPr lang="en-GB" sz="2000" dirty="0">
                <a:latin typeface="Arial Rounded MT Bold" panose="020F0704030504030204" pitchFamily="34" charset="0"/>
              </a:rPr>
              <a:t>Before Christmas, we looked at multiplying and dividing by 10, 100 and 1,000. We have looked at this method on many occasions since then during Fast Five and maths reasoning. This method is helpful when converting between measurements.</a:t>
            </a:r>
          </a:p>
        </p:txBody>
      </p:sp>
      <p:sp>
        <p:nvSpPr>
          <p:cNvPr id="3" name="Content Placeholder 2"/>
          <p:cNvSpPr>
            <a:spLocks noGrp="1"/>
          </p:cNvSpPr>
          <p:nvPr>
            <p:ph idx="1"/>
          </p:nvPr>
        </p:nvSpPr>
        <p:spPr>
          <a:xfrm>
            <a:off x="3232484" y="2390274"/>
            <a:ext cx="4724400" cy="1250282"/>
          </a:xfrm>
        </p:spPr>
        <p:txBody>
          <a:bodyPr>
            <a:normAutofit/>
          </a:bodyPr>
          <a:lstStyle/>
          <a:p>
            <a:pPr marL="0" indent="0" algn="ctr">
              <a:buNone/>
            </a:pPr>
            <a:r>
              <a:rPr lang="en-GB" sz="6600" dirty="0">
                <a:latin typeface="Arial Rounded MT Bold" panose="020F0704030504030204" pitchFamily="34" charset="0"/>
              </a:rPr>
              <a:t>24 x 10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7" name="TextBox 6">
            <a:extLst>
              <a:ext uri="{FF2B5EF4-FFF2-40B4-BE49-F238E27FC236}">
                <a16:creationId xmlns:a16="http://schemas.microsoft.com/office/drawing/2014/main" id="{5871969A-E79B-1345-BC7A-24B8C46BC235}"/>
              </a:ext>
            </a:extLst>
          </p:cNvPr>
          <p:cNvSpPr txBox="1"/>
          <p:nvPr/>
        </p:nvSpPr>
        <p:spPr>
          <a:xfrm>
            <a:off x="912638" y="2686516"/>
            <a:ext cx="2250477" cy="3970318"/>
          </a:xfrm>
          <a:prstGeom prst="rect">
            <a:avLst/>
          </a:prstGeom>
          <a:noFill/>
        </p:spPr>
        <p:txBody>
          <a:bodyPr wrap="square" rtlCol="0">
            <a:spAutoFit/>
          </a:bodyPr>
          <a:lstStyle/>
          <a:p>
            <a:r>
              <a:rPr lang="en-US" b="1" dirty="0"/>
              <a:t>Have a look at the number sentence that you have. </a:t>
            </a:r>
          </a:p>
          <a:p>
            <a:r>
              <a:rPr lang="en-US" b="1" dirty="0"/>
              <a:t>If we are multiplying are we getting bigger or smaller? </a:t>
            </a:r>
          </a:p>
          <a:p>
            <a:r>
              <a:rPr lang="en-US" b="1" dirty="0"/>
              <a:t>How many times are we getting bigger or smaller?  </a:t>
            </a:r>
          </a:p>
          <a:p>
            <a:r>
              <a:rPr lang="en-US" b="1" dirty="0"/>
              <a:t>The number sentence can answer both these questions.</a:t>
            </a:r>
          </a:p>
          <a:p>
            <a:endParaRPr lang="en-US" b="1" dirty="0"/>
          </a:p>
        </p:txBody>
      </p:sp>
      <p:sp>
        <p:nvSpPr>
          <p:cNvPr id="10" name="TextBox 9">
            <a:extLst>
              <a:ext uri="{FF2B5EF4-FFF2-40B4-BE49-F238E27FC236}">
                <a16:creationId xmlns:a16="http://schemas.microsoft.com/office/drawing/2014/main" id="{06560396-B557-EC4C-ACD5-B515BCA8AC4A}"/>
              </a:ext>
            </a:extLst>
          </p:cNvPr>
          <p:cNvSpPr txBox="1"/>
          <p:nvPr/>
        </p:nvSpPr>
        <p:spPr>
          <a:xfrm>
            <a:off x="7700211" y="1408805"/>
            <a:ext cx="4010526" cy="1477328"/>
          </a:xfrm>
          <a:prstGeom prst="rect">
            <a:avLst/>
          </a:prstGeom>
          <a:noFill/>
        </p:spPr>
        <p:txBody>
          <a:bodyPr wrap="square" rtlCol="0">
            <a:spAutoFit/>
          </a:bodyPr>
          <a:lstStyle/>
          <a:p>
            <a:r>
              <a:rPr lang="en-US" b="1" dirty="0"/>
              <a:t>Multiplying means that we are getting bigger so the place value grid we would move to the left.</a:t>
            </a:r>
          </a:p>
          <a:p>
            <a:r>
              <a:rPr lang="en-US" b="1" dirty="0"/>
              <a:t>If we are multiplying/dividing by 10 we would move one place value.</a:t>
            </a:r>
          </a:p>
        </p:txBody>
      </p:sp>
      <p:sp>
        <p:nvSpPr>
          <p:cNvPr id="12" name="TextBox 11">
            <a:extLst>
              <a:ext uri="{FF2B5EF4-FFF2-40B4-BE49-F238E27FC236}">
                <a16:creationId xmlns:a16="http://schemas.microsoft.com/office/drawing/2014/main" id="{D8DEBB60-29F3-1942-A659-261556566C0E}"/>
              </a:ext>
            </a:extLst>
          </p:cNvPr>
          <p:cNvSpPr txBox="1"/>
          <p:nvPr/>
        </p:nvSpPr>
        <p:spPr>
          <a:xfrm>
            <a:off x="6118036" y="5105275"/>
            <a:ext cx="425116" cy="584775"/>
          </a:xfrm>
          <a:prstGeom prst="rect">
            <a:avLst/>
          </a:prstGeom>
          <a:noFill/>
        </p:spPr>
        <p:txBody>
          <a:bodyPr wrap="none" rtlCol="0">
            <a:spAutoFit/>
          </a:bodyPr>
          <a:lstStyle/>
          <a:p>
            <a:r>
              <a:rPr lang="en-US" sz="3200" dirty="0"/>
              <a:t>2</a:t>
            </a:r>
          </a:p>
        </p:txBody>
      </p:sp>
      <p:sp>
        <p:nvSpPr>
          <p:cNvPr id="13" name="TextBox 12">
            <a:extLst>
              <a:ext uri="{FF2B5EF4-FFF2-40B4-BE49-F238E27FC236}">
                <a16:creationId xmlns:a16="http://schemas.microsoft.com/office/drawing/2014/main" id="{5A8292F2-70DC-DA45-9FDC-55DB86AACE09}"/>
              </a:ext>
            </a:extLst>
          </p:cNvPr>
          <p:cNvSpPr txBox="1"/>
          <p:nvPr/>
        </p:nvSpPr>
        <p:spPr>
          <a:xfrm>
            <a:off x="6967959" y="5105274"/>
            <a:ext cx="425116" cy="584775"/>
          </a:xfrm>
          <a:prstGeom prst="rect">
            <a:avLst/>
          </a:prstGeom>
          <a:noFill/>
        </p:spPr>
        <p:txBody>
          <a:bodyPr wrap="none" rtlCol="0">
            <a:spAutoFit/>
          </a:bodyPr>
          <a:lstStyle/>
          <a:p>
            <a:r>
              <a:rPr lang="en-US" sz="3200" dirty="0"/>
              <a:t>4</a:t>
            </a:r>
          </a:p>
        </p:txBody>
      </p:sp>
    </p:spTree>
    <p:extLst>
      <p:ext uri="{BB962C8B-B14F-4D97-AF65-F5344CB8AC3E}">
        <p14:creationId xmlns:p14="http://schemas.microsoft.com/office/powerpoint/2010/main" val="266365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921418"/>
            <a:ext cx="4724400" cy="1250282"/>
          </a:xfrm>
        </p:spPr>
        <p:txBody>
          <a:bodyPr>
            <a:normAutofit fontScale="85000" lnSpcReduction="10000"/>
          </a:bodyPr>
          <a:lstStyle/>
          <a:p>
            <a:pPr marL="0" indent="0" algn="ctr">
              <a:buNone/>
            </a:pPr>
            <a:r>
              <a:rPr lang="en-GB" sz="6600" dirty="0">
                <a:latin typeface="Arial Rounded MT Bold" panose="020F0704030504030204" pitchFamily="34" charset="0"/>
              </a:rPr>
              <a:t>24 x 10 = 240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12" name="TextBox 11">
            <a:extLst>
              <a:ext uri="{FF2B5EF4-FFF2-40B4-BE49-F238E27FC236}">
                <a16:creationId xmlns:a16="http://schemas.microsoft.com/office/drawing/2014/main" id="{D8DEBB60-29F3-1942-A659-261556566C0E}"/>
              </a:ext>
            </a:extLst>
          </p:cNvPr>
          <p:cNvSpPr txBox="1"/>
          <p:nvPr/>
        </p:nvSpPr>
        <p:spPr>
          <a:xfrm>
            <a:off x="5318268" y="5077074"/>
            <a:ext cx="425116" cy="584775"/>
          </a:xfrm>
          <a:prstGeom prst="rect">
            <a:avLst/>
          </a:prstGeom>
          <a:noFill/>
        </p:spPr>
        <p:txBody>
          <a:bodyPr wrap="none" rtlCol="0">
            <a:spAutoFit/>
          </a:bodyPr>
          <a:lstStyle/>
          <a:p>
            <a:r>
              <a:rPr lang="en-US" sz="3200" dirty="0"/>
              <a:t>2</a:t>
            </a:r>
          </a:p>
        </p:txBody>
      </p:sp>
      <p:sp>
        <p:nvSpPr>
          <p:cNvPr id="13" name="TextBox 12">
            <a:extLst>
              <a:ext uri="{FF2B5EF4-FFF2-40B4-BE49-F238E27FC236}">
                <a16:creationId xmlns:a16="http://schemas.microsoft.com/office/drawing/2014/main" id="{5A8292F2-70DC-DA45-9FDC-55DB86AACE09}"/>
              </a:ext>
            </a:extLst>
          </p:cNvPr>
          <p:cNvSpPr txBox="1"/>
          <p:nvPr/>
        </p:nvSpPr>
        <p:spPr>
          <a:xfrm>
            <a:off x="6096000" y="5084843"/>
            <a:ext cx="425116" cy="584775"/>
          </a:xfrm>
          <a:prstGeom prst="rect">
            <a:avLst/>
          </a:prstGeom>
          <a:noFill/>
        </p:spPr>
        <p:txBody>
          <a:bodyPr wrap="none" rtlCol="0">
            <a:spAutoFit/>
          </a:bodyPr>
          <a:lstStyle/>
          <a:p>
            <a:r>
              <a:rPr lang="en-US" sz="3200" dirty="0"/>
              <a:t>4</a:t>
            </a:r>
          </a:p>
        </p:txBody>
      </p:sp>
      <p:sp>
        <p:nvSpPr>
          <p:cNvPr id="15" name="TextBox 14">
            <a:extLst>
              <a:ext uri="{FF2B5EF4-FFF2-40B4-BE49-F238E27FC236}">
                <a16:creationId xmlns:a16="http://schemas.microsoft.com/office/drawing/2014/main" id="{7592A3A6-C264-9E42-BDBB-0E4A832ADAE3}"/>
              </a:ext>
            </a:extLst>
          </p:cNvPr>
          <p:cNvSpPr txBox="1"/>
          <p:nvPr/>
        </p:nvSpPr>
        <p:spPr>
          <a:xfrm>
            <a:off x="6972324" y="5105275"/>
            <a:ext cx="425116" cy="584775"/>
          </a:xfrm>
          <a:prstGeom prst="rect">
            <a:avLst/>
          </a:prstGeom>
          <a:noFill/>
        </p:spPr>
        <p:txBody>
          <a:bodyPr wrap="none" rtlCol="0">
            <a:spAutoFit/>
          </a:bodyPr>
          <a:lstStyle/>
          <a:p>
            <a:r>
              <a:rPr lang="en-US" sz="3200" dirty="0"/>
              <a:t>0</a:t>
            </a:r>
          </a:p>
        </p:txBody>
      </p:sp>
      <p:sp>
        <p:nvSpPr>
          <p:cNvPr id="16" name="TextBox 15">
            <a:extLst>
              <a:ext uri="{FF2B5EF4-FFF2-40B4-BE49-F238E27FC236}">
                <a16:creationId xmlns:a16="http://schemas.microsoft.com/office/drawing/2014/main" id="{7F9A1CA2-AB1B-074F-99E8-3D9D76F6D057}"/>
              </a:ext>
            </a:extLst>
          </p:cNvPr>
          <p:cNvSpPr txBox="1"/>
          <p:nvPr/>
        </p:nvSpPr>
        <p:spPr>
          <a:xfrm>
            <a:off x="3879171" y="2547808"/>
            <a:ext cx="4858774" cy="1477328"/>
          </a:xfrm>
          <a:prstGeom prst="rect">
            <a:avLst/>
          </a:prstGeom>
          <a:noFill/>
        </p:spPr>
        <p:txBody>
          <a:bodyPr wrap="square" rtlCol="0">
            <a:spAutoFit/>
          </a:bodyPr>
          <a:lstStyle/>
          <a:p>
            <a:r>
              <a:rPr lang="en-US" b="1" dirty="0"/>
              <a:t>We have moved once to the left. </a:t>
            </a:r>
          </a:p>
          <a:p>
            <a:r>
              <a:rPr lang="en-US" b="1" dirty="0"/>
              <a:t>As you can see, I have added a 0 into the ones column. This acts as a place holder as we have no other number to put there and we cannot leave this value blank </a:t>
            </a:r>
          </a:p>
        </p:txBody>
      </p:sp>
    </p:spTree>
    <p:extLst>
      <p:ext uri="{BB962C8B-B14F-4D97-AF65-F5344CB8AC3E}">
        <p14:creationId xmlns:p14="http://schemas.microsoft.com/office/powerpoint/2010/main" val="2136052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921418"/>
            <a:ext cx="4724400" cy="1250282"/>
          </a:xfrm>
        </p:spPr>
        <p:txBody>
          <a:bodyPr>
            <a:normAutofit/>
          </a:bodyPr>
          <a:lstStyle/>
          <a:p>
            <a:pPr marL="0" indent="0" algn="ctr">
              <a:buNone/>
            </a:pPr>
            <a:r>
              <a:rPr lang="en-GB" sz="6600" dirty="0">
                <a:latin typeface="Arial Rounded MT Bold" panose="020F0704030504030204" pitchFamily="34" charset="0"/>
              </a:rPr>
              <a:t>407 x 10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12" name="TextBox 11">
            <a:extLst>
              <a:ext uri="{FF2B5EF4-FFF2-40B4-BE49-F238E27FC236}">
                <a16:creationId xmlns:a16="http://schemas.microsoft.com/office/drawing/2014/main" id="{D8DEBB60-29F3-1942-A659-261556566C0E}"/>
              </a:ext>
            </a:extLst>
          </p:cNvPr>
          <p:cNvSpPr txBox="1"/>
          <p:nvPr/>
        </p:nvSpPr>
        <p:spPr>
          <a:xfrm>
            <a:off x="5318268" y="5077074"/>
            <a:ext cx="425116" cy="584775"/>
          </a:xfrm>
          <a:prstGeom prst="rect">
            <a:avLst/>
          </a:prstGeom>
          <a:noFill/>
        </p:spPr>
        <p:txBody>
          <a:bodyPr wrap="none" rtlCol="0">
            <a:spAutoFit/>
          </a:bodyPr>
          <a:lstStyle/>
          <a:p>
            <a:r>
              <a:rPr lang="en-US" sz="3200" dirty="0"/>
              <a:t>4</a:t>
            </a:r>
          </a:p>
        </p:txBody>
      </p:sp>
      <p:sp>
        <p:nvSpPr>
          <p:cNvPr id="13" name="TextBox 12">
            <a:extLst>
              <a:ext uri="{FF2B5EF4-FFF2-40B4-BE49-F238E27FC236}">
                <a16:creationId xmlns:a16="http://schemas.microsoft.com/office/drawing/2014/main" id="{5A8292F2-70DC-DA45-9FDC-55DB86AACE09}"/>
              </a:ext>
            </a:extLst>
          </p:cNvPr>
          <p:cNvSpPr txBox="1"/>
          <p:nvPr/>
        </p:nvSpPr>
        <p:spPr>
          <a:xfrm>
            <a:off x="6096000" y="5084843"/>
            <a:ext cx="425116" cy="584775"/>
          </a:xfrm>
          <a:prstGeom prst="rect">
            <a:avLst/>
          </a:prstGeom>
          <a:noFill/>
        </p:spPr>
        <p:txBody>
          <a:bodyPr wrap="none" rtlCol="0">
            <a:spAutoFit/>
          </a:bodyPr>
          <a:lstStyle/>
          <a:p>
            <a:r>
              <a:rPr lang="en-US" sz="3200" dirty="0"/>
              <a:t>0</a:t>
            </a:r>
          </a:p>
        </p:txBody>
      </p:sp>
      <p:sp>
        <p:nvSpPr>
          <p:cNvPr id="15" name="TextBox 14">
            <a:extLst>
              <a:ext uri="{FF2B5EF4-FFF2-40B4-BE49-F238E27FC236}">
                <a16:creationId xmlns:a16="http://schemas.microsoft.com/office/drawing/2014/main" id="{7592A3A6-C264-9E42-BDBB-0E4A832ADAE3}"/>
              </a:ext>
            </a:extLst>
          </p:cNvPr>
          <p:cNvSpPr txBox="1"/>
          <p:nvPr/>
        </p:nvSpPr>
        <p:spPr>
          <a:xfrm>
            <a:off x="6972324" y="5105275"/>
            <a:ext cx="425116" cy="584775"/>
          </a:xfrm>
          <a:prstGeom prst="rect">
            <a:avLst/>
          </a:prstGeom>
          <a:noFill/>
        </p:spPr>
        <p:txBody>
          <a:bodyPr wrap="none" rtlCol="0">
            <a:spAutoFit/>
          </a:bodyPr>
          <a:lstStyle/>
          <a:p>
            <a:r>
              <a:rPr lang="en-US" sz="3200" dirty="0"/>
              <a:t>7</a:t>
            </a:r>
          </a:p>
        </p:txBody>
      </p:sp>
      <p:sp>
        <p:nvSpPr>
          <p:cNvPr id="16" name="TextBox 15">
            <a:extLst>
              <a:ext uri="{FF2B5EF4-FFF2-40B4-BE49-F238E27FC236}">
                <a16:creationId xmlns:a16="http://schemas.microsoft.com/office/drawing/2014/main" id="{7F9A1CA2-AB1B-074F-99E8-3D9D76F6D057}"/>
              </a:ext>
            </a:extLst>
          </p:cNvPr>
          <p:cNvSpPr txBox="1"/>
          <p:nvPr/>
        </p:nvSpPr>
        <p:spPr>
          <a:xfrm>
            <a:off x="3879171" y="2812810"/>
            <a:ext cx="4858774" cy="923330"/>
          </a:xfrm>
          <a:prstGeom prst="rect">
            <a:avLst/>
          </a:prstGeom>
          <a:noFill/>
        </p:spPr>
        <p:txBody>
          <a:bodyPr wrap="square" rtlCol="0">
            <a:spAutoFit/>
          </a:bodyPr>
          <a:lstStyle/>
          <a:p>
            <a:r>
              <a:rPr lang="en-US" b="1" dirty="0"/>
              <a:t>Are we multiplying or dividing?</a:t>
            </a:r>
          </a:p>
          <a:p>
            <a:r>
              <a:rPr lang="en-US" b="1" dirty="0"/>
              <a:t>What are we multiplying or dividing by (means the amount of place value we are moving)</a:t>
            </a:r>
          </a:p>
        </p:txBody>
      </p:sp>
    </p:spTree>
    <p:extLst>
      <p:ext uri="{BB962C8B-B14F-4D97-AF65-F5344CB8AC3E}">
        <p14:creationId xmlns:p14="http://schemas.microsoft.com/office/powerpoint/2010/main" val="287009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921418"/>
            <a:ext cx="5911516" cy="1250282"/>
          </a:xfrm>
        </p:spPr>
        <p:txBody>
          <a:bodyPr>
            <a:normAutofit fontScale="85000" lnSpcReduction="10000"/>
          </a:bodyPr>
          <a:lstStyle/>
          <a:p>
            <a:pPr marL="0" indent="0" algn="ctr">
              <a:buNone/>
            </a:pPr>
            <a:r>
              <a:rPr lang="en-GB" sz="6600" dirty="0">
                <a:latin typeface="Arial Rounded MT Bold" panose="020F0704030504030204" pitchFamily="34" charset="0"/>
              </a:rPr>
              <a:t>407 x 10 = 4,070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12" name="TextBox 11">
            <a:extLst>
              <a:ext uri="{FF2B5EF4-FFF2-40B4-BE49-F238E27FC236}">
                <a16:creationId xmlns:a16="http://schemas.microsoft.com/office/drawing/2014/main" id="{D8DEBB60-29F3-1942-A659-261556566C0E}"/>
              </a:ext>
            </a:extLst>
          </p:cNvPr>
          <p:cNvSpPr txBox="1"/>
          <p:nvPr/>
        </p:nvSpPr>
        <p:spPr>
          <a:xfrm>
            <a:off x="4477026" y="5087725"/>
            <a:ext cx="425116" cy="584775"/>
          </a:xfrm>
          <a:prstGeom prst="rect">
            <a:avLst/>
          </a:prstGeom>
          <a:noFill/>
        </p:spPr>
        <p:txBody>
          <a:bodyPr wrap="none" rtlCol="0">
            <a:spAutoFit/>
          </a:bodyPr>
          <a:lstStyle/>
          <a:p>
            <a:r>
              <a:rPr lang="en-US" sz="3200" dirty="0"/>
              <a:t>4</a:t>
            </a:r>
          </a:p>
        </p:txBody>
      </p:sp>
      <p:sp>
        <p:nvSpPr>
          <p:cNvPr id="13" name="TextBox 12">
            <a:extLst>
              <a:ext uri="{FF2B5EF4-FFF2-40B4-BE49-F238E27FC236}">
                <a16:creationId xmlns:a16="http://schemas.microsoft.com/office/drawing/2014/main" id="{5A8292F2-70DC-DA45-9FDC-55DB86AACE09}"/>
              </a:ext>
            </a:extLst>
          </p:cNvPr>
          <p:cNvSpPr txBox="1"/>
          <p:nvPr/>
        </p:nvSpPr>
        <p:spPr>
          <a:xfrm>
            <a:off x="5313903" y="5105274"/>
            <a:ext cx="425116" cy="584775"/>
          </a:xfrm>
          <a:prstGeom prst="rect">
            <a:avLst/>
          </a:prstGeom>
          <a:noFill/>
        </p:spPr>
        <p:txBody>
          <a:bodyPr wrap="none" rtlCol="0">
            <a:spAutoFit/>
          </a:bodyPr>
          <a:lstStyle/>
          <a:p>
            <a:r>
              <a:rPr lang="en-US" sz="3200" dirty="0"/>
              <a:t>0</a:t>
            </a:r>
          </a:p>
        </p:txBody>
      </p:sp>
      <p:sp>
        <p:nvSpPr>
          <p:cNvPr id="15" name="TextBox 14">
            <a:extLst>
              <a:ext uri="{FF2B5EF4-FFF2-40B4-BE49-F238E27FC236}">
                <a16:creationId xmlns:a16="http://schemas.microsoft.com/office/drawing/2014/main" id="{7592A3A6-C264-9E42-BDBB-0E4A832ADAE3}"/>
              </a:ext>
            </a:extLst>
          </p:cNvPr>
          <p:cNvSpPr txBox="1"/>
          <p:nvPr/>
        </p:nvSpPr>
        <p:spPr>
          <a:xfrm>
            <a:off x="6096000" y="5107652"/>
            <a:ext cx="425116" cy="584775"/>
          </a:xfrm>
          <a:prstGeom prst="rect">
            <a:avLst/>
          </a:prstGeom>
          <a:noFill/>
        </p:spPr>
        <p:txBody>
          <a:bodyPr wrap="none" rtlCol="0">
            <a:spAutoFit/>
          </a:bodyPr>
          <a:lstStyle/>
          <a:p>
            <a:r>
              <a:rPr lang="en-US" sz="3200" dirty="0"/>
              <a:t>7</a:t>
            </a:r>
          </a:p>
        </p:txBody>
      </p:sp>
      <p:sp>
        <p:nvSpPr>
          <p:cNvPr id="16" name="TextBox 15">
            <a:extLst>
              <a:ext uri="{FF2B5EF4-FFF2-40B4-BE49-F238E27FC236}">
                <a16:creationId xmlns:a16="http://schemas.microsoft.com/office/drawing/2014/main" id="{7F9A1CA2-AB1B-074F-99E8-3D9D76F6D057}"/>
              </a:ext>
            </a:extLst>
          </p:cNvPr>
          <p:cNvSpPr txBox="1"/>
          <p:nvPr/>
        </p:nvSpPr>
        <p:spPr>
          <a:xfrm>
            <a:off x="3879171" y="2652725"/>
            <a:ext cx="4858774" cy="1477328"/>
          </a:xfrm>
          <a:prstGeom prst="rect">
            <a:avLst/>
          </a:prstGeom>
          <a:noFill/>
        </p:spPr>
        <p:txBody>
          <a:bodyPr wrap="square" rtlCol="0">
            <a:spAutoFit/>
          </a:bodyPr>
          <a:lstStyle/>
          <a:p>
            <a:r>
              <a:rPr lang="en-US" b="1" dirty="0"/>
              <a:t>As you can see we are multiplying this means we will be getting bigger. Due to this, we will be moving the numbers to the left.</a:t>
            </a:r>
          </a:p>
          <a:p>
            <a:r>
              <a:rPr lang="en-US" b="1" dirty="0"/>
              <a:t>Because we are multiplying by 10, this means we will move one place value to the left.</a:t>
            </a:r>
          </a:p>
        </p:txBody>
      </p:sp>
      <p:sp>
        <p:nvSpPr>
          <p:cNvPr id="2" name="TextBox 1">
            <a:extLst>
              <a:ext uri="{FF2B5EF4-FFF2-40B4-BE49-F238E27FC236}">
                <a16:creationId xmlns:a16="http://schemas.microsoft.com/office/drawing/2014/main" id="{DB9E35F8-20C6-4542-B7D9-B99AFAD0FDA2}"/>
              </a:ext>
            </a:extLst>
          </p:cNvPr>
          <p:cNvSpPr txBox="1"/>
          <p:nvPr/>
        </p:nvSpPr>
        <p:spPr>
          <a:xfrm>
            <a:off x="1080961" y="5983099"/>
            <a:ext cx="11253234" cy="646331"/>
          </a:xfrm>
          <a:prstGeom prst="rect">
            <a:avLst/>
          </a:prstGeom>
          <a:noFill/>
        </p:spPr>
        <p:txBody>
          <a:bodyPr wrap="square" rtlCol="0">
            <a:spAutoFit/>
          </a:bodyPr>
          <a:lstStyle/>
          <a:p>
            <a:r>
              <a:rPr lang="en-US" b="1" dirty="0"/>
              <a:t>From moving each of the numbers over, you can see that there is a no number in the ones column before the decimal. A place holder must be put here for it to be correct. </a:t>
            </a:r>
          </a:p>
        </p:txBody>
      </p:sp>
    </p:spTree>
    <p:extLst>
      <p:ext uri="{BB962C8B-B14F-4D97-AF65-F5344CB8AC3E}">
        <p14:creationId xmlns:p14="http://schemas.microsoft.com/office/powerpoint/2010/main" val="1910442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What about this time?</a:t>
            </a:r>
          </a:p>
        </p:txBody>
      </p:sp>
      <p:sp>
        <p:nvSpPr>
          <p:cNvPr id="3" name="Content Placeholder 2"/>
          <p:cNvSpPr>
            <a:spLocks noGrp="1"/>
          </p:cNvSpPr>
          <p:nvPr>
            <p:ph idx="1"/>
          </p:nvPr>
        </p:nvSpPr>
        <p:spPr/>
        <p:txBody>
          <a:bodyPr>
            <a:normAutofit/>
          </a:bodyPr>
          <a:lstStyle/>
          <a:p>
            <a:pPr marL="0" indent="0" algn="ctr">
              <a:buNone/>
            </a:pPr>
            <a:r>
              <a:rPr lang="en-GB" sz="6600" dirty="0">
                <a:latin typeface="Arial Rounded MT Bold" panose="020F0704030504030204" pitchFamily="34" charset="0"/>
              </a:rPr>
              <a:t>309 ÷ 10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1729638" y="3140968"/>
            <a:ext cx="8938363" cy="2889886"/>
          </a:xfrm>
          <a:prstGeom prst="rect">
            <a:avLst/>
          </a:prstGeom>
        </p:spPr>
      </p:pic>
      <p:sp>
        <p:nvSpPr>
          <p:cNvPr id="5" name="TextBox 4">
            <a:extLst>
              <a:ext uri="{FF2B5EF4-FFF2-40B4-BE49-F238E27FC236}">
                <a16:creationId xmlns:a16="http://schemas.microsoft.com/office/drawing/2014/main" id="{167647AA-7DFB-2B47-9A1B-BAE4AB1A5D49}"/>
              </a:ext>
            </a:extLst>
          </p:cNvPr>
          <p:cNvSpPr txBox="1"/>
          <p:nvPr/>
        </p:nvSpPr>
        <p:spPr>
          <a:xfrm>
            <a:off x="7333226" y="1248370"/>
            <a:ext cx="4858774" cy="923330"/>
          </a:xfrm>
          <a:prstGeom prst="rect">
            <a:avLst/>
          </a:prstGeom>
          <a:noFill/>
        </p:spPr>
        <p:txBody>
          <a:bodyPr wrap="square" rtlCol="0">
            <a:spAutoFit/>
          </a:bodyPr>
          <a:lstStyle/>
          <a:p>
            <a:r>
              <a:rPr lang="en-US" b="1" dirty="0"/>
              <a:t>Are we multiplying or dividing?</a:t>
            </a:r>
          </a:p>
          <a:p>
            <a:r>
              <a:rPr lang="en-US" b="1" dirty="0"/>
              <a:t>What are we multiplying or dividing by (means the amount of place value we are moving)</a:t>
            </a:r>
          </a:p>
        </p:txBody>
      </p:sp>
      <p:sp>
        <p:nvSpPr>
          <p:cNvPr id="6" name="TextBox 5">
            <a:extLst>
              <a:ext uri="{FF2B5EF4-FFF2-40B4-BE49-F238E27FC236}">
                <a16:creationId xmlns:a16="http://schemas.microsoft.com/office/drawing/2014/main" id="{F4F04C9B-28DB-624B-B433-647265861144}"/>
              </a:ext>
            </a:extLst>
          </p:cNvPr>
          <p:cNvSpPr txBox="1"/>
          <p:nvPr/>
        </p:nvSpPr>
        <p:spPr>
          <a:xfrm>
            <a:off x="4477026" y="4738188"/>
            <a:ext cx="425116" cy="584775"/>
          </a:xfrm>
          <a:prstGeom prst="rect">
            <a:avLst/>
          </a:prstGeom>
          <a:noFill/>
        </p:spPr>
        <p:txBody>
          <a:bodyPr wrap="none" rtlCol="0">
            <a:spAutoFit/>
          </a:bodyPr>
          <a:lstStyle/>
          <a:p>
            <a:r>
              <a:rPr lang="en-US" sz="3200" dirty="0"/>
              <a:t>3</a:t>
            </a:r>
          </a:p>
        </p:txBody>
      </p:sp>
      <p:sp>
        <p:nvSpPr>
          <p:cNvPr id="7" name="TextBox 6">
            <a:extLst>
              <a:ext uri="{FF2B5EF4-FFF2-40B4-BE49-F238E27FC236}">
                <a16:creationId xmlns:a16="http://schemas.microsoft.com/office/drawing/2014/main" id="{006C225F-A0C6-6849-A1C6-DCB7E7BF211B}"/>
              </a:ext>
            </a:extLst>
          </p:cNvPr>
          <p:cNvSpPr txBox="1"/>
          <p:nvPr/>
        </p:nvSpPr>
        <p:spPr>
          <a:xfrm>
            <a:off x="5503720" y="4749102"/>
            <a:ext cx="425116" cy="584775"/>
          </a:xfrm>
          <a:prstGeom prst="rect">
            <a:avLst/>
          </a:prstGeom>
          <a:noFill/>
        </p:spPr>
        <p:txBody>
          <a:bodyPr wrap="none" rtlCol="0">
            <a:spAutoFit/>
          </a:bodyPr>
          <a:lstStyle/>
          <a:p>
            <a:r>
              <a:rPr lang="en-US" sz="3200" dirty="0"/>
              <a:t>0</a:t>
            </a:r>
          </a:p>
        </p:txBody>
      </p:sp>
      <p:sp>
        <p:nvSpPr>
          <p:cNvPr id="8" name="TextBox 7">
            <a:extLst>
              <a:ext uri="{FF2B5EF4-FFF2-40B4-BE49-F238E27FC236}">
                <a16:creationId xmlns:a16="http://schemas.microsoft.com/office/drawing/2014/main" id="{CD54BEDD-C10F-1444-8F7C-322BE0A6D614}"/>
              </a:ext>
            </a:extLst>
          </p:cNvPr>
          <p:cNvSpPr txBox="1"/>
          <p:nvPr/>
        </p:nvSpPr>
        <p:spPr>
          <a:xfrm>
            <a:off x="6530414" y="4733059"/>
            <a:ext cx="425116" cy="584775"/>
          </a:xfrm>
          <a:prstGeom prst="rect">
            <a:avLst/>
          </a:prstGeom>
          <a:noFill/>
        </p:spPr>
        <p:txBody>
          <a:bodyPr wrap="none" rtlCol="0">
            <a:spAutoFit/>
          </a:bodyPr>
          <a:lstStyle/>
          <a:p>
            <a:r>
              <a:rPr lang="en-US" sz="3200" dirty="0"/>
              <a:t>9</a:t>
            </a:r>
          </a:p>
        </p:txBody>
      </p:sp>
    </p:spTree>
    <p:extLst>
      <p:ext uri="{BB962C8B-B14F-4D97-AF65-F5344CB8AC3E}">
        <p14:creationId xmlns:p14="http://schemas.microsoft.com/office/powerpoint/2010/main" val="2027727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6730" y="252291"/>
            <a:ext cx="9601200" cy="1205925"/>
          </a:xfrm>
        </p:spPr>
        <p:txBody>
          <a:bodyPr>
            <a:normAutofit/>
          </a:bodyPr>
          <a:lstStyle/>
          <a:p>
            <a:pPr marL="0" indent="0" algn="ctr">
              <a:buNone/>
            </a:pPr>
            <a:r>
              <a:rPr lang="en-GB" sz="6600" dirty="0">
                <a:latin typeface="Arial Rounded MT Bold" panose="020F0704030504030204" pitchFamily="34" charset="0"/>
              </a:rPr>
              <a:t>309 ÷ 10 = 30.9</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1882037" y="3221178"/>
            <a:ext cx="8938363" cy="2889886"/>
          </a:xfrm>
          <a:prstGeom prst="rect">
            <a:avLst/>
          </a:prstGeom>
        </p:spPr>
      </p:pic>
      <p:sp>
        <p:nvSpPr>
          <p:cNvPr id="8" name="TextBox 7">
            <a:extLst>
              <a:ext uri="{FF2B5EF4-FFF2-40B4-BE49-F238E27FC236}">
                <a16:creationId xmlns:a16="http://schemas.microsoft.com/office/drawing/2014/main" id="{45E8BD41-7AA8-A742-97CA-86B14895B6DF}"/>
              </a:ext>
            </a:extLst>
          </p:cNvPr>
          <p:cNvSpPr txBox="1"/>
          <p:nvPr/>
        </p:nvSpPr>
        <p:spPr>
          <a:xfrm>
            <a:off x="5670884" y="4815009"/>
            <a:ext cx="425116" cy="584775"/>
          </a:xfrm>
          <a:prstGeom prst="rect">
            <a:avLst/>
          </a:prstGeom>
          <a:noFill/>
        </p:spPr>
        <p:txBody>
          <a:bodyPr wrap="none" rtlCol="0">
            <a:spAutoFit/>
          </a:bodyPr>
          <a:lstStyle/>
          <a:p>
            <a:r>
              <a:rPr lang="en-US" sz="3200" dirty="0"/>
              <a:t>3</a:t>
            </a:r>
          </a:p>
        </p:txBody>
      </p:sp>
      <p:sp>
        <p:nvSpPr>
          <p:cNvPr id="9" name="TextBox 8">
            <a:extLst>
              <a:ext uri="{FF2B5EF4-FFF2-40B4-BE49-F238E27FC236}">
                <a16:creationId xmlns:a16="http://schemas.microsoft.com/office/drawing/2014/main" id="{F3386BBA-8050-2841-AF9F-D6D8BD6050C9}"/>
              </a:ext>
            </a:extLst>
          </p:cNvPr>
          <p:cNvSpPr txBox="1"/>
          <p:nvPr/>
        </p:nvSpPr>
        <p:spPr>
          <a:xfrm>
            <a:off x="6738962" y="4815009"/>
            <a:ext cx="425116" cy="584775"/>
          </a:xfrm>
          <a:prstGeom prst="rect">
            <a:avLst/>
          </a:prstGeom>
          <a:noFill/>
        </p:spPr>
        <p:txBody>
          <a:bodyPr wrap="none" rtlCol="0">
            <a:spAutoFit/>
          </a:bodyPr>
          <a:lstStyle/>
          <a:p>
            <a:r>
              <a:rPr lang="en-US" sz="3200" dirty="0"/>
              <a:t>0</a:t>
            </a:r>
          </a:p>
        </p:txBody>
      </p:sp>
      <p:sp>
        <p:nvSpPr>
          <p:cNvPr id="10" name="TextBox 9">
            <a:extLst>
              <a:ext uri="{FF2B5EF4-FFF2-40B4-BE49-F238E27FC236}">
                <a16:creationId xmlns:a16="http://schemas.microsoft.com/office/drawing/2014/main" id="{2A716268-5A54-0E48-BD8D-E08871394E06}"/>
              </a:ext>
            </a:extLst>
          </p:cNvPr>
          <p:cNvSpPr txBox="1"/>
          <p:nvPr/>
        </p:nvSpPr>
        <p:spPr>
          <a:xfrm>
            <a:off x="7807040" y="4815009"/>
            <a:ext cx="425116" cy="584775"/>
          </a:xfrm>
          <a:prstGeom prst="rect">
            <a:avLst/>
          </a:prstGeom>
          <a:noFill/>
        </p:spPr>
        <p:txBody>
          <a:bodyPr wrap="none" rtlCol="0">
            <a:spAutoFit/>
          </a:bodyPr>
          <a:lstStyle/>
          <a:p>
            <a:r>
              <a:rPr lang="en-US" sz="3200" dirty="0"/>
              <a:t>9</a:t>
            </a:r>
          </a:p>
        </p:txBody>
      </p:sp>
      <p:sp>
        <p:nvSpPr>
          <p:cNvPr id="11" name="TextBox 10">
            <a:extLst>
              <a:ext uri="{FF2B5EF4-FFF2-40B4-BE49-F238E27FC236}">
                <a16:creationId xmlns:a16="http://schemas.microsoft.com/office/drawing/2014/main" id="{3EDDCE75-28DC-4E48-A523-63B591939A03}"/>
              </a:ext>
            </a:extLst>
          </p:cNvPr>
          <p:cNvSpPr txBox="1"/>
          <p:nvPr/>
        </p:nvSpPr>
        <p:spPr>
          <a:xfrm>
            <a:off x="3005161" y="1739532"/>
            <a:ext cx="6224337" cy="1200329"/>
          </a:xfrm>
          <a:prstGeom prst="rect">
            <a:avLst/>
          </a:prstGeom>
          <a:noFill/>
        </p:spPr>
        <p:txBody>
          <a:bodyPr wrap="square" rtlCol="0">
            <a:spAutoFit/>
          </a:bodyPr>
          <a:lstStyle/>
          <a:p>
            <a:r>
              <a:rPr lang="en-US" b="1" dirty="0"/>
              <a:t>As you can see, we are dividing this means now we are moving to the right because we are getting smaller.</a:t>
            </a:r>
          </a:p>
          <a:p>
            <a:r>
              <a:rPr lang="en-US" b="1" dirty="0"/>
              <a:t>We are dividing by 10 so we are moving one place value to the right.</a:t>
            </a:r>
          </a:p>
        </p:txBody>
      </p:sp>
    </p:spTree>
    <p:extLst>
      <p:ext uri="{BB962C8B-B14F-4D97-AF65-F5344CB8AC3E}">
        <p14:creationId xmlns:p14="http://schemas.microsoft.com/office/powerpoint/2010/main" val="1920130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Autofit/>
          </a:bodyPr>
          <a:lstStyle/>
          <a:p>
            <a:r>
              <a:rPr lang="en-GB" sz="3600" dirty="0">
                <a:latin typeface="Arial Rounded MT Bold" panose="020F0704030504030204" pitchFamily="34" charset="0"/>
              </a:rPr>
              <a:t>In today’s lesson, we need to convert between these two measurements when comparing!</a:t>
            </a:r>
          </a:p>
        </p:txBody>
      </p:sp>
      <p:graphicFrame>
        <p:nvGraphicFramePr>
          <p:cNvPr id="4" name="Content Placeholder 3"/>
          <p:cNvGraphicFramePr>
            <a:graphicFrameLocks noGrp="1"/>
          </p:cNvGraphicFramePr>
          <p:nvPr>
            <p:ph idx="1"/>
          </p:nvPr>
        </p:nvGraphicFramePr>
        <p:xfrm>
          <a:off x="1703512" y="1484784"/>
          <a:ext cx="8784976" cy="3931920"/>
        </p:xfrm>
        <a:graphic>
          <a:graphicData uri="http://schemas.openxmlformats.org/drawingml/2006/table">
            <a:tbl>
              <a:tblPr firstRow="1" bandRow="1">
                <a:tableStyleId>{5C22544A-7EE6-4342-B048-85BDC9FD1C3A}</a:tableStyleId>
              </a:tblPr>
              <a:tblGrid>
                <a:gridCol w="2196244">
                  <a:extLst>
                    <a:ext uri="{9D8B030D-6E8A-4147-A177-3AD203B41FA5}">
                      <a16:colId xmlns:a16="http://schemas.microsoft.com/office/drawing/2014/main" val="20000"/>
                    </a:ext>
                  </a:extLst>
                </a:gridCol>
                <a:gridCol w="2196244">
                  <a:extLst>
                    <a:ext uri="{9D8B030D-6E8A-4147-A177-3AD203B41FA5}">
                      <a16:colId xmlns:a16="http://schemas.microsoft.com/office/drawing/2014/main" val="20001"/>
                    </a:ext>
                  </a:extLst>
                </a:gridCol>
                <a:gridCol w="2196244">
                  <a:extLst>
                    <a:ext uri="{9D8B030D-6E8A-4147-A177-3AD203B41FA5}">
                      <a16:colId xmlns:a16="http://schemas.microsoft.com/office/drawing/2014/main" val="20002"/>
                    </a:ext>
                  </a:extLst>
                </a:gridCol>
                <a:gridCol w="2196244">
                  <a:extLst>
                    <a:ext uri="{9D8B030D-6E8A-4147-A177-3AD203B41FA5}">
                      <a16:colId xmlns:a16="http://schemas.microsoft.com/office/drawing/2014/main" val="20003"/>
                    </a:ext>
                  </a:extLst>
                </a:gridCol>
              </a:tblGrid>
              <a:tr h="370840">
                <a:tc>
                  <a:txBody>
                    <a:bodyPr/>
                    <a:lstStyle/>
                    <a:p>
                      <a:pPr algn="ctr"/>
                      <a:r>
                        <a:rPr lang="en-GB" sz="7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7200" b="0" dirty="0">
                          <a:solidFill>
                            <a:schemeClr val="tx1"/>
                          </a:solidFill>
                          <a:latin typeface="Arial Rounded MT Bold" panose="020F07040305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7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7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GB" sz="7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72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7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7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gridSpan="4">
                  <a:txBody>
                    <a:bodyPr/>
                    <a:lstStyle/>
                    <a:p>
                      <a:pPr algn="ctr"/>
                      <a:r>
                        <a:rPr lang="en-GB" sz="4800" b="0" dirty="0">
                          <a:solidFill>
                            <a:schemeClr val="tx1"/>
                          </a:solidFill>
                          <a:latin typeface="Arial Rounded MT Bold" panose="020F0704030504030204" pitchFamily="34" charset="0"/>
                        </a:rPr>
                        <a:t>This</a:t>
                      </a:r>
                      <a:r>
                        <a:rPr lang="en-GB" sz="4800" b="0" baseline="0" dirty="0">
                          <a:solidFill>
                            <a:schemeClr val="tx1"/>
                          </a:solidFill>
                          <a:latin typeface="Arial Rounded MT Bold" panose="020F0704030504030204" pitchFamily="34" charset="0"/>
                        </a:rPr>
                        <a:t> is because 1CM = 10MM </a:t>
                      </a:r>
                    </a:p>
                    <a:p>
                      <a:pPr algn="ctr"/>
                      <a:r>
                        <a:rPr lang="en-GB" sz="4800" b="0" baseline="0" dirty="0">
                          <a:solidFill>
                            <a:schemeClr val="tx1"/>
                          </a:solidFill>
                          <a:latin typeface="Arial Rounded MT Bold" panose="020F0704030504030204" pitchFamily="34" charset="0"/>
                        </a:rPr>
                        <a:t>AKA 10MM = 1CM!</a:t>
                      </a:r>
                      <a:endParaRPr lang="en-GB" sz="4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5" name="Right Arrow 4"/>
          <p:cNvSpPr/>
          <p:nvPr/>
        </p:nvSpPr>
        <p:spPr>
          <a:xfrm>
            <a:off x="3719736" y="1775948"/>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Arrow 5"/>
          <p:cNvSpPr/>
          <p:nvPr/>
        </p:nvSpPr>
        <p:spPr>
          <a:xfrm>
            <a:off x="3707694" y="2996952"/>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6189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fontScale="92500"/>
          </a:bodyPr>
          <a:lstStyle/>
          <a:p>
            <a:pPr marL="0" indent="0" algn="ctr">
              <a:buNone/>
            </a:pPr>
            <a:r>
              <a:rPr lang="en-GB" sz="6600" dirty="0">
                <a:latin typeface="Arial Rounded MT Bold" panose="020F0704030504030204" pitchFamily="34" charset="0"/>
              </a:rPr>
              <a:t>12cm into mm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graphicFrame>
        <p:nvGraphicFramePr>
          <p:cNvPr id="10" name="Content Placeholder 3">
            <a:extLst>
              <a:ext uri="{FF2B5EF4-FFF2-40B4-BE49-F238E27FC236}">
                <a16:creationId xmlns:a16="http://schemas.microsoft.com/office/drawing/2014/main" id="{B03229CE-E208-4B4B-98E3-114DB37E7AC6}"/>
              </a:ext>
            </a:extLst>
          </p:cNvPr>
          <p:cNvGraphicFramePr>
            <a:graphicFrameLocks/>
          </p:cNvGraphicFramePr>
          <p:nvPr>
            <p:extLst>
              <p:ext uri="{D42A27DB-BD31-4B8C-83A1-F6EECF244321}">
                <p14:modId xmlns:p14="http://schemas.microsoft.com/office/powerpoint/2010/main" val="1624165867"/>
              </p:ext>
            </p:extLst>
          </p:nvPr>
        </p:nvGraphicFramePr>
        <p:xfrm>
          <a:off x="7658720" y="1559132"/>
          <a:ext cx="4533280" cy="1869868"/>
        </p:xfrm>
        <a:graphic>
          <a:graphicData uri="http://schemas.openxmlformats.org/drawingml/2006/table">
            <a:tbl>
              <a:tblPr firstRow="1" bandRow="1">
                <a:tableStyleId>{5C22544A-7EE6-4342-B048-85BDC9FD1C3A}</a:tableStyleId>
              </a:tblPr>
              <a:tblGrid>
                <a:gridCol w="1133320">
                  <a:extLst>
                    <a:ext uri="{9D8B030D-6E8A-4147-A177-3AD203B41FA5}">
                      <a16:colId xmlns:a16="http://schemas.microsoft.com/office/drawing/2014/main" val="20000"/>
                    </a:ext>
                  </a:extLst>
                </a:gridCol>
                <a:gridCol w="1133320">
                  <a:extLst>
                    <a:ext uri="{9D8B030D-6E8A-4147-A177-3AD203B41FA5}">
                      <a16:colId xmlns:a16="http://schemas.microsoft.com/office/drawing/2014/main" val="20001"/>
                    </a:ext>
                  </a:extLst>
                </a:gridCol>
                <a:gridCol w="1133320">
                  <a:extLst>
                    <a:ext uri="{9D8B030D-6E8A-4147-A177-3AD203B41FA5}">
                      <a16:colId xmlns:a16="http://schemas.microsoft.com/office/drawing/2014/main" val="20002"/>
                    </a:ext>
                  </a:extLst>
                </a:gridCol>
                <a:gridCol w="1133320">
                  <a:extLst>
                    <a:ext uri="{9D8B030D-6E8A-4147-A177-3AD203B41FA5}">
                      <a16:colId xmlns:a16="http://schemas.microsoft.com/office/drawing/2014/main" val="20003"/>
                    </a:ext>
                  </a:extLst>
                </a:gridCol>
              </a:tblGrid>
              <a:tr h="544186">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4186">
                <a:tc>
                  <a:txBody>
                    <a:bodyPr/>
                    <a:lstStyle/>
                    <a:p>
                      <a:pPr algn="ctr"/>
                      <a:r>
                        <a:rPr lang="en-GB" sz="32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200" b="0" dirty="0">
                          <a:solidFill>
                            <a:schemeClr val="tx1"/>
                          </a:solidFill>
                          <a:latin typeface="Arial Rounded MT Bold" panose="020F0704030504030204" pitchFamily="34" charset="0"/>
                        </a:rPr>
                        <a:t>X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11628">
                <a:tc gridSpan="4">
                  <a:txBody>
                    <a:bodyPr/>
                    <a:lstStyle/>
                    <a:p>
                      <a:pPr algn="ctr"/>
                      <a:r>
                        <a:rPr lang="en-GB" sz="1800" b="0" dirty="0">
                          <a:solidFill>
                            <a:schemeClr val="tx1"/>
                          </a:solidFill>
                          <a:latin typeface="Arial Rounded MT Bold" panose="020F0704030504030204" pitchFamily="34" charset="0"/>
                        </a:rPr>
                        <a:t>This</a:t>
                      </a:r>
                      <a:r>
                        <a:rPr lang="en-GB" sz="1800" b="0" baseline="0" dirty="0">
                          <a:solidFill>
                            <a:schemeClr val="tx1"/>
                          </a:solidFill>
                          <a:latin typeface="Arial Rounded MT Bold" panose="020F0704030504030204" pitchFamily="34" charset="0"/>
                        </a:rPr>
                        <a:t> is because 1CM = 10MM </a:t>
                      </a:r>
                    </a:p>
                    <a:p>
                      <a:pPr algn="ctr"/>
                      <a:r>
                        <a:rPr lang="en-GB" sz="1800" b="0" baseline="0" dirty="0">
                          <a:solidFill>
                            <a:schemeClr val="tx1"/>
                          </a:solidFill>
                          <a:latin typeface="Arial Rounded MT Bold" panose="020F0704030504030204" pitchFamily="34" charset="0"/>
                        </a:rPr>
                        <a:t>AKA 10MM = 1CM!</a:t>
                      </a:r>
                      <a:endParaRPr lang="en-GB" sz="1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C0F0AEC2-1146-FE41-A293-1C3FD053B9F3}"/>
              </a:ext>
            </a:extLst>
          </p:cNvPr>
          <p:cNvSpPr txBox="1"/>
          <p:nvPr/>
        </p:nvSpPr>
        <p:spPr>
          <a:xfrm>
            <a:off x="907547" y="1796147"/>
            <a:ext cx="6751173" cy="1477328"/>
          </a:xfrm>
          <a:prstGeom prst="rect">
            <a:avLst/>
          </a:prstGeom>
          <a:noFill/>
        </p:spPr>
        <p:txBody>
          <a:bodyPr wrap="square" rtlCol="0">
            <a:spAutoFit/>
          </a:bodyPr>
          <a:lstStyle/>
          <a:p>
            <a:r>
              <a:rPr lang="en-US" b="1" dirty="0"/>
              <a:t>From the question, you can see that we need to convert from a cm to a </a:t>
            </a:r>
            <a:r>
              <a:rPr lang="en-US" b="1" dirty="0" err="1"/>
              <a:t>millimetre</a:t>
            </a:r>
            <a:r>
              <a:rPr lang="en-US" b="1" dirty="0"/>
              <a:t>. On the table to the right, it will guide you to whether you are multiplying or dividing. </a:t>
            </a:r>
          </a:p>
          <a:p>
            <a:endParaRPr lang="en-US" b="1" dirty="0"/>
          </a:p>
          <a:p>
            <a:r>
              <a:rPr lang="en-US" b="1" dirty="0"/>
              <a:t>CM to MM = x10</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084497" y="5079263"/>
            <a:ext cx="425116" cy="584775"/>
          </a:xfrm>
          <a:prstGeom prst="rect">
            <a:avLst/>
          </a:prstGeom>
          <a:noFill/>
        </p:spPr>
        <p:txBody>
          <a:bodyPr wrap="none" rtlCol="0">
            <a:spAutoFit/>
          </a:bodyPr>
          <a:lstStyle/>
          <a:p>
            <a:r>
              <a:rPr lang="en-US" sz="3200" dirty="0"/>
              <a:t>1</a:t>
            </a:r>
          </a:p>
        </p:txBody>
      </p:sp>
      <p:sp>
        <p:nvSpPr>
          <p:cNvPr id="17" name="TextBox 16">
            <a:extLst>
              <a:ext uri="{FF2B5EF4-FFF2-40B4-BE49-F238E27FC236}">
                <a16:creationId xmlns:a16="http://schemas.microsoft.com/office/drawing/2014/main" id="{E1028E6E-6720-F844-A7A3-135876004029}"/>
              </a:ext>
            </a:extLst>
          </p:cNvPr>
          <p:cNvSpPr txBox="1"/>
          <p:nvPr/>
        </p:nvSpPr>
        <p:spPr>
          <a:xfrm>
            <a:off x="6727381" y="5042985"/>
            <a:ext cx="425116" cy="584775"/>
          </a:xfrm>
          <a:prstGeom prst="rect">
            <a:avLst/>
          </a:prstGeom>
          <a:noFill/>
        </p:spPr>
        <p:txBody>
          <a:bodyPr wrap="none" rtlCol="0">
            <a:spAutoFit/>
          </a:bodyPr>
          <a:lstStyle/>
          <a:p>
            <a:r>
              <a:rPr lang="en-US" sz="3200" dirty="0"/>
              <a:t>2</a:t>
            </a:r>
          </a:p>
        </p:txBody>
      </p:sp>
    </p:spTree>
    <p:extLst>
      <p:ext uri="{BB962C8B-B14F-4D97-AF65-F5344CB8AC3E}">
        <p14:creationId xmlns:p14="http://schemas.microsoft.com/office/powerpoint/2010/main" val="383901834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819</TotalTime>
  <Words>803</Words>
  <Application>Microsoft Macintosh PowerPoint</Application>
  <PresentationFormat>Widescreen</PresentationFormat>
  <Paragraphs>146</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 Rounded MT Bold</vt:lpstr>
      <vt:lpstr>Calibri</vt:lpstr>
      <vt:lpstr>Franklin Gothic Book</vt:lpstr>
      <vt:lpstr>Crop</vt:lpstr>
      <vt:lpstr>Year 5 Measure Length</vt:lpstr>
      <vt:lpstr>Before Christmas, we looked at multiplying and dividing by 10, 100 and 1,000. We have looked at this method on many occasions since then during Fast Five and maths reasoning. This method is helpful when converting between measurements.</vt:lpstr>
      <vt:lpstr>PowerPoint Presentation</vt:lpstr>
      <vt:lpstr>PowerPoint Presentation</vt:lpstr>
      <vt:lpstr>PowerPoint Presentation</vt:lpstr>
      <vt:lpstr>What about this time?</vt:lpstr>
      <vt:lpstr>PowerPoint Presentation</vt:lpstr>
      <vt:lpstr>In today’s lesson, we need to convert between these two measurements when comparing!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Benjamin Hunt</cp:lastModifiedBy>
  <cp:revision>81</cp:revision>
  <dcterms:created xsi:type="dcterms:W3CDTF">2020-03-20T11:22:32Z</dcterms:created>
  <dcterms:modified xsi:type="dcterms:W3CDTF">2020-04-20T14:56:25Z</dcterms:modified>
</cp:coreProperties>
</file>