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390" r:id="rId2"/>
    <p:sldId id="330" r:id="rId3"/>
    <p:sldId id="340" r:id="rId4"/>
    <p:sldId id="456" r:id="rId5"/>
    <p:sldId id="458" r:id="rId6"/>
    <p:sldId id="459" r:id="rId7"/>
    <p:sldId id="460" r:id="rId8"/>
    <p:sldId id="461" r:id="rId9"/>
    <p:sldId id="345" r:id="rId10"/>
    <p:sldId id="346" r:id="rId11"/>
    <p:sldId id="462" r:id="rId12"/>
    <p:sldId id="355" r:id="rId13"/>
    <p:sldId id="356" r:id="rId14"/>
    <p:sldId id="300" r:id="rId15"/>
    <p:sldId id="301" r:id="rId16"/>
    <p:sldId id="302" r:id="rId17"/>
    <p:sldId id="304" r:id="rId18"/>
    <p:sldId id="463" r:id="rId19"/>
    <p:sldId id="270" r:id="rId20"/>
    <p:sldId id="465" r:id="rId21"/>
    <p:sldId id="428" r:id="rId22"/>
    <p:sldId id="419" r:id="rId23"/>
    <p:sldId id="303" r:id="rId24"/>
    <p:sldId id="46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1"/>
    <p:restoredTop sz="89831"/>
  </p:normalViewPr>
  <p:slideViewPr>
    <p:cSldViewPr snapToGrid="0" snapToObjects="1">
      <p:cViewPr varScale="1">
        <p:scale>
          <a:sx n="103" d="100"/>
          <a:sy n="103" d="100"/>
        </p:scale>
        <p:origin x="8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55A26-3D26-4541-866B-A32F8109BCD8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43A15-3835-D041-BBC0-83054080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4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dessert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97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how answer is C not B – need to does not necessarily mean you will do it!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363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363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75780-09D5-4B05-92F7-6ED6F730861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852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75780-09D5-4B05-92F7-6ED6F730861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841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02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the following slides will be SATS questions based on what they have just learnt.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23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Certainty</a:t>
            </a:r>
          </a:p>
          <a:p>
            <a:r>
              <a:rPr lang="en-GB" dirty="0"/>
              <a:t>Possibility</a:t>
            </a:r>
          </a:p>
          <a:p>
            <a:r>
              <a:rPr lang="en-GB" dirty="0"/>
              <a:t>Certainty</a:t>
            </a:r>
          </a:p>
          <a:p>
            <a:r>
              <a:rPr lang="en-GB" dirty="0"/>
              <a:t>possibility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367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the second sentence they are not definitely going swimming.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•   The second sentence means maybe they are going to go swimming.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•   In the second sentence, they might go but in the first, they will definitely go.</a:t>
            </a:r>
          </a:p>
          <a:p>
            <a:endParaRPr lang="en-GB" i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093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desert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40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principal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66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principles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09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51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69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steal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84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steel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5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Will shows it is certain/definite</a:t>
            </a:r>
          </a:p>
          <a:p>
            <a:r>
              <a:rPr lang="en-GB" dirty="0"/>
              <a:t>Might shows possibility/uncertainty – they may or may not do their homework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01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65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71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4572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77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82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23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03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7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3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5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5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4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3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8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6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mirror&#10;&#10;Description automatically generated">
            <a:extLst>
              <a:ext uri="{FF2B5EF4-FFF2-40B4-BE49-F238E27FC236}">
                <a16:creationId xmlns:a16="http://schemas.microsoft.com/office/drawing/2014/main" id="{E7934DB3-9A8F-1649-A1A8-B2E318B86A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20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Homophones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21976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Arial Rounded MT Bold" panose="020F0704030504030204" pitchFamily="34" charset="0"/>
              </a:rPr>
              <a:t>After deducting tax, Lord Sugar still had £2,000 _______________.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2" y="3423603"/>
            <a:ext cx="38481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400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383" y="0"/>
            <a:ext cx="9157617" cy="1143000"/>
          </a:xfrm>
        </p:spPr>
        <p:txBody>
          <a:bodyPr>
            <a:norm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Homophones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Arial Rounded MT Bold" panose="020F0704030504030204" pitchFamily="34" charset="0"/>
              </a:rPr>
              <a:t>Steal </a:t>
            </a:r>
          </a:p>
          <a:p>
            <a:pPr marL="0" indent="0">
              <a:buNone/>
            </a:pPr>
            <a:endParaRPr lang="en-GB" sz="40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sz="40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sz="40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4000" dirty="0">
                <a:latin typeface="Arial Rounded MT Bold" panose="020F0704030504030204" pitchFamily="34" charset="0"/>
              </a:rPr>
              <a:t>Steel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1124744"/>
            <a:ext cx="3456384" cy="291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4149081"/>
            <a:ext cx="2477986" cy="246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380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Homophones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31259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6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3600" dirty="0">
                <a:latin typeface="Arial Rounded MT Bold" panose="020F0704030504030204" pitchFamily="34" charset="0"/>
              </a:rPr>
              <a:t>If you _________ something, you risk getting caught and going to prison.</a:t>
            </a:r>
          </a:p>
        </p:txBody>
      </p:sp>
      <p:pic>
        <p:nvPicPr>
          <p:cNvPr id="12292" name="Picture 4" descr="Image result for prison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3284984"/>
            <a:ext cx="2688204" cy="346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634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Homophones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31259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6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3600" dirty="0">
                <a:latin typeface="Arial Rounded MT Bold" panose="020F0704030504030204" pitchFamily="34" charset="0"/>
              </a:rPr>
              <a:t>The architect used __________ to build the base of the building.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2996952"/>
            <a:ext cx="3721596" cy="372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819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56"/>
            <a:ext cx="9144000" cy="1143000"/>
          </a:xfrm>
        </p:spPr>
        <p:txBody>
          <a:bodyPr>
            <a:normAutofit/>
          </a:bodyPr>
          <a:lstStyle/>
          <a:p>
            <a:r>
              <a:rPr lang="en-GB" sz="5400" u="sng" dirty="0">
                <a:latin typeface="Arial Rounded MT Bold" panose="020F0704030504030204" pitchFamily="34" charset="0"/>
              </a:rPr>
              <a:t>Modal verbs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3893" y="1052736"/>
            <a:ext cx="9134107" cy="5805264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rial Rounded MT Bold" panose="020F0704030504030204" pitchFamily="34" charset="0"/>
              </a:rPr>
              <a:t>Modal verbs are a type of action / doing word.</a:t>
            </a:r>
          </a:p>
          <a:p>
            <a:r>
              <a:rPr lang="en-GB" sz="4000" dirty="0">
                <a:latin typeface="Arial Rounded MT Bold" panose="020F0704030504030204" pitchFamily="34" charset="0"/>
              </a:rPr>
              <a:t>Modal verbs tell us how definite or certain something is.</a:t>
            </a:r>
          </a:p>
          <a:p>
            <a:r>
              <a:rPr lang="en-GB" sz="4000" dirty="0">
                <a:latin typeface="Arial Rounded MT Bold" panose="020F0704030504030204" pitchFamily="34" charset="0"/>
              </a:rPr>
              <a:t>So, modal verbs come into two categories.</a:t>
            </a:r>
          </a:p>
          <a:p>
            <a:pPr lvl="1"/>
            <a:r>
              <a:rPr lang="en-GB" sz="3600" dirty="0">
                <a:latin typeface="Arial Rounded MT Bold" panose="020F0704030504030204" pitchFamily="34" charset="0"/>
              </a:rPr>
              <a:t>certain</a:t>
            </a:r>
          </a:p>
          <a:p>
            <a:pPr lvl="1"/>
            <a:r>
              <a:rPr lang="en-GB" sz="3600" dirty="0">
                <a:latin typeface="Arial Rounded MT Bold" panose="020F0704030504030204" pitchFamily="34" charset="0"/>
              </a:rPr>
              <a:t>uncertain </a:t>
            </a:r>
          </a:p>
        </p:txBody>
      </p:sp>
      <p:pic>
        <p:nvPicPr>
          <p:cNvPr id="4098" name="Picture 2" descr="Image result for writing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191" y="4501684"/>
            <a:ext cx="2398416" cy="232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29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Arial Rounded MT Bold" panose="020F0704030504030204" pitchFamily="34" charset="0"/>
              </a:rPr>
              <a:t>Modal Verbs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703512" y="1340768"/>
          <a:ext cx="8856984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Certain</a:t>
                      </a:r>
                      <a:r>
                        <a:rPr lang="en-GB" sz="3600" baseline="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 / Definite</a:t>
                      </a:r>
                      <a:endParaRPr lang="en-GB" sz="3600" dirty="0">
                        <a:solidFill>
                          <a:schemeClr val="tx1"/>
                        </a:solidFill>
                        <a:latin typeface="SassoonCRInfant" panose="020105030203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Uncertain / Not definite (possible)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can</a:t>
                      </a:r>
                    </a:p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will</a:t>
                      </a:r>
                    </a:p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must </a:t>
                      </a:r>
                    </a:p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shall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may</a:t>
                      </a:r>
                    </a:p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could</a:t>
                      </a:r>
                    </a:p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might</a:t>
                      </a:r>
                    </a:p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should</a:t>
                      </a:r>
                    </a:p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ought to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would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need to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2" descr="Image result for writing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511" y="0"/>
            <a:ext cx="126405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413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Let’s have a look at how modal verbs affect a sentence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3200" dirty="0">
                <a:latin typeface="Arial Rounded MT Bold" panose="020F0704030504030204" pitchFamily="34" charset="0"/>
              </a:rPr>
              <a:t>I ___________ do my homework. </a:t>
            </a:r>
          </a:p>
          <a:p>
            <a:pPr marL="0" indent="0">
              <a:buNone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3200" dirty="0">
                <a:latin typeface="Arial Rounded MT Bold" panose="020F0704030504030204" pitchFamily="34" charset="0"/>
              </a:rPr>
              <a:t>I ___________ do my homework. </a:t>
            </a:r>
          </a:p>
          <a:p>
            <a:pPr marL="0" indent="0">
              <a:buNone/>
            </a:pPr>
            <a:endParaRPr lang="en-GB" sz="3200" dirty="0">
              <a:latin typeface="Arial Rounded MT Bold" panose="020F0704030504030204" pitchFamily="34" charset="0"/>
            </a:endParaRPr>
          </a:p>
          <a:p>
            <a:r>
              <a:rPr lang="en-GB" sz="3200" dirty="0">
                <a:latin typeface="Arial Rounded MT Bold" panose="020F0704030504030204" pitchFamily="34" charset="0"/>
              </a:rPr>
              <a:t>will</a:t>
            </a:r>
          </a:p>
          <a:p>
            <a:r>
              <a:rPr lang="en-GB" sz="3200" dirty="0">
                <a:latin typeface="Arial Rounded MT Bold" panose="020F0704030504030204" pitchFamily="34" charset="0"/>
              </a:rPr>
              <a:t>might</a:t>
            </a:r>
          </a:p>
        </p:txBody>
      </p:sp>
      <p:pic>
        <p:nvPicPr>
          <p:cNvPr id="5122" name="Picture 2" descr="Image result for writing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4725145"/>
            <a:ext cx="3600400" cy="19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359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Which one of these modal verbs shows the most likely event? 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60849"/>
            <a:ext cx="9144000" cy="40653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GB" sz="4000" dirty="0">
                <a:latin typeface="Arial Rounded MT Bold" panose="020F0704030504030204" pitchFamily="34" charset="0"/>
              </a:rPr>
              <a:t>I ought to visit my friend.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4000" dirty="0">
                <a:latin typeface="Arial Rounded MT Bold" panose="020F0704030504030204" pitchFamily="34" charset="0"/>
              </a:rPr>
              <a:t>I need to visit my friend.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4000" dirty="0">
                <a:latin typeface="Arial Rounded MT Bold" panose="020F0704030504030204" pitchFamily="34" charset="0"/>
              </a:rPr>
              <a:t>I shall visit my friend.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4000" dirty="0">
                <a:latin typeface="Arial Rounded MT Bold" panose="020F0704030504030204" pitchFamily="34" charset="0"/>
              </a:rPr>
              <a:t>I could visit my friend.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4005064"/>
            <a:ext cx="28575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81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Which one of these modal verbs shows the least likely event? 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60849"/>
            <a:ext cx="9144000" cy="40653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GB" sz="4000" dirty="0">
                <a:latin typeface="Arial Rounded MT Bold" panose="020F0704030504030204" pitchFamily="34" charset="0"/>
              </a:rPr>
              <a:t>I might clean my car.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4000" dirty="0">
                <a:latin typeface="Arial Rounded MT Bold" panose="020F0704030504030204" pitchFamily="34" charset="0"/>
              </a:rPr>
              <a:t>I must clean my car.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4000" dirty="0">
                <a:latin typeface="Arial Rounded MT Bold" panose="020F0704030504030204" pitchFamily="34" charset="0"/>
              </a:rPr>
              <a:t>I will clean my car.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4000" dirty="0">
                <a:latin typeface="Arial Rounded MT Bold" panose="020F0704030504030204" pitchFamily="34" charset="0"/>
              </a:rPr>
              <a:t>I shall clean my car.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4581128"/>
            <a:ext cx="2700378" cy="208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729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348880"/>
            <a:ext cx="9144000" cy="4509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GB" sz="4800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4800" dirty="0">
                <a:latin typeface="Arial Rounded MT Bold" panose="020F0704030504030204" pitchFamily="34" charset="0"/>
              </a:rPr>
              <a:t>adjective, + adjective + noun =</a:t>
            </a:r>
          </a:p>
          <a:p>
            <a:pPr marL="0" indent="0" algn="ctr">
              <a:buNone/>
            </a:pPr>
            <a:endParaRPr lang="en-GB" sz="4800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6000" dirty="0">
                <a:latin typeface="Arial Rounded MT Bold" panose="020F0704030504030204" pitchFamily="34" charset="0"/>
              </a:rPr>
              <a:t> expanded noun phrase </a:t>
            </a:r>
          </a:p>
        </p:txBody>
      </p:sp>
      <p:pic>
        <p:nvPicPr>
          <p:cNvPr id="9218" name="Picture 2" descr="Image result for bumpy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772817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steep clip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5"/>
          <a:stretch/>
        </p:blipFill>
        <p:spPr bwMode="auto">
          <a:xfrm>
            <a:off x="5735961" y="2062193"/>
            <a:ext cx="1453505" cy="123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B6546F6-F267-4AFF-A6F7-6587DE44A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Expanded noun phrase</a:t>
            </a:r>
          </a:p>
        </p:txBody>
      </p:sp>
    </p:spTree>
    <p:extLst>
      <p:ext uri="{BB962C8B-B14F-4D97-AF65-F5344CB8AC3E}">
        <p14:creationId xmlns:p14="http://schemas.microsoft.com/office/powerpoint/2010/main" val="3019464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383" y="0"/>
            <a:ext cx="9157617" cy="1143000"/>
          </a:xfrm>
        </p:spPr>
        <p:txBody>
          <a:bodyPr>
            <a:norm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Homophones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Arial Rounded MT Bold" panose="020F0704030504030204" pitchFamily="34" charset="0"/>
              </a:rPr>
              <a:t>Desert</a:t>
            </a:r>
          </a:p>
          <a:p>
            <a:pPr marL="0" indent="0">
              <a:buNone/>
            </a:pPr>
            <a:endParaRPr lang="en-GB" sz="40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sz="40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sz="40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4000" dirty="0">
                <a:latin typeface="Arial Rounded MT Bold" panose="020F0704030504030204" pitchFamily="34" charset="0"/>
              </a:rPr>
              <a:t>Dessert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1052736"/>
            <a:ext cx="403244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3789040"/>
            <a:ext cx="288032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37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348880"/>
            <a:ext cx="9144000" cy="4509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GB" sz="4800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4800" dirty="0">
                <a:latin typeface="Arial Rounded MT Bold" panose="020F0704030504030204" pitchFamily="34" charset="0"/>
              </a:rPr>
              <a:t>adjective, + adjective + noun =</a:t>
            </a:r>
          </a:p>
          <a:p>
            <a:pPr marL="0" indent="0" algn="ctr">
              <a:buNone/>
            </a:pPr>
            <a:endParaRPr lang="en-GB" sz="4800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6000" dirty="0">
                <a:latin typeface="Arial Rounded MT Bold" panose="020F0704030504030204" pitchFamily="34" charset="0"/>
              </a:rPr>
              <a:t>the long, bumpy road</a:t>
            </a:r>
          </a:p>
          <a:p>
            <a:pPr marL="0" indent="0" algn="ctr">
              <a:buNone/>
            </a:pPr>
            <a:r>
              <a:rPr lang="en-GB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Remember your comma between your adjectives!</a:t>
            </a:r>
          </a:p>
        </p:txBody>
      </p:sp>
      <p:pic>
        <p:nvPicPr>
          <p:cNvPr id="9218" name="Picture 2" descr="Image result for bumpy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772817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steep clip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5"/>
          <a:stretch/>
        </p:blipFill>
        <p:spPr bwMode="auto">
          <a:xfrm>
            <a:off x="5735961" y="2062193"/>
            <a:ext cx="1453505" cy="123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B6546F6-F267-4AFF-A6F7-6587DE44A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Expanded noun phrase</a:t>
            </a:r>
          </a:p>
        </p:txBody>
      </p:sp>
    </p:spTree>
    <p:extLst>
      <p:ext uri="{BB962C8B-B14F-4D97-AF65-F5344CB8AC3E}">
        <p14:creationId xmlns:p14="http://schemas.microsoft.com/office/powerpoint/2010/main" val="1209253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D670245-3B0F-1E47-BB36-02B5D462C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031" y="0"/>
            <a:ext cx="2261937" cy="1143000"/>
          </a:xfrm>
        </p:spPr>
        <p:txBody>
          <a:bodyPr>
            <a:normAutofit/>
          </a:bodyPr>
          <a:lstStyle/>
          <a:p>
            <a:r>
              <a:rPr lang="en-GB" sz="3200" u="sng" dirty="0">
                <a:latin typeface="Arial Rounded MT Bold" panose="020F0704030504030204" pitchFamily="34" charset="0"/>
              </a:rPr>
              <a:t>Your Task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5278E8-D955-4894-B50E-A12BBEC9D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116" y="3781292"/>
            <a:ext cx="5476720" cy="30767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62DCD5-6247-48A6-8232-6DE11DD32037}"/>
              </a:ext>
            </a:extLst>
          </p:cNvPr>
          <p:cNvSpPr txBox="1"/>
          <p:nvPr/>
        </p:nvSpPr>
        <p:spPr>
          <a:xfrm>
            <a:off x="206477" y="796413"/>
            <a:ext cx="116069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 Rounded MT Bold" panose="020F0704030504030204" pitchFamily="34" charset="0"/>
              </a:rPr>
              <a:t>Write a short descriptive paragraph using the photo below for inspiration. You must include three different expanded noun phrases throughout.</a:t>
            </a:r>
          </a:p>
          <a:p>
            <a:endParaRPr lang="en-GB" sz="2400" dirty="0">
              <a:latin typeface="Arial Rounded MT Bold" panose="020F0704030504030204" pitchFamily="34" charset="0"/>
            </a:endParaRPr>
          </a:p>
          <a:p>
            <a:r>
              <a:rPr lang="en-GB" sz="2400" dirty="0">
                <a:latin typeface="Arial Rounded MT Bold" panose="020F0704030504030204" pitchFamily="34" charset="0"/>
              </a:rPr>
              <a:t>You should aim to include our other year 5 features such as subordination/complex sentences, fronted adverbials and relative clauses.</a:t>
            </a:r>
          </a:p>
          <a:p>
            <a:endParaRPr lang="en-GB" sz="2400" dirty="0">
              <a:latin typeface="Arial Rounded MT Bold" panose="020F0704030504030204" pitchFamily="34" charset="0"/>
            </a:endParaRPr>
          </a:p>
          <a:p>
            <a:r>
              <a:rPr lang="en-GB" sz="2400" dirty="0">
                <a:latin typeface="Arial Rounded MT Bold" panose="020F0704030504030204" pitchFamily="34" charset="0"/>
              </a:rPr>
              <a:t>Try to vary your placement of expanded noun phrases so they are effective and remember to include your comma accurately.</a:t>
            </a:r>
          </a:p>
        </p:txBody>
      </p:sp>
    </p:spTree>
    <p:extLst>
      <p:ext uri="{BB962C8B-B14F-4D97-AF65-F5344CB8AC3E}">
        <p14:creationId xmlns:p14="http://schemas.microsoft.com/office/powerpoint/2010/main" val="2295143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irror&#10;&#10;Description automatically generated">
            <a:extLst>
              <a:ext uri="{FF2B5EF4-FFF2-40B4-BE49-F238E27FC236}">
                <a16:creationId xmlns:a16="http://schemas.microsoft.com/office/drawing/2014/main" id="{5DD2A602-842A-C444-95CD-B5D5CA959F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72" t="9510" r="11250" b="8977"/>
          <a:stretch/>
        </p:blipFill>
        <p:spPr>
          <a:xfrm>
            <a:off x="696986" y="0"/>
            <a:ext cx="10935964" cy="677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65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6" t="28569" r="14360" b="20870"/>
          <a:stretch/>
        </p:blipFill>
        <p:spPr bwMode="auto">
          <a:xfrm>
            <a:off x="1919536" y="1366551"/>
            <a:ext cx="8352928" cy="526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DFF6E92-9100-4B53-AD47-BCB0DCF32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SATs question</a:t>
            </a:r>
          </a:p>
        </p:txBody>
      </p:sp>
    </p:spTree>
    <p:extLst>
      <p:ext uri="{BB962C8B-B14F-4D97-AF65-F5344CB8AC3E}">
        <p14:creationId xmlns:p14="http://schemas.microsoft.com/office/powerpoint/2010/main" val="1958148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SATs question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4" t="25672" r="14137" b="40781"/>
          <a:stretch/>
        </p:blipFill>
        <p:spPr bwMode="auto">
          <a:xfrm>
            <a:off x="1534446" y="1412776"/>
            <a:ext cx="8933109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586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Homophones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31259"/>
            <a:ext cx="10164456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6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3600" dirty="0">
                <a:latin typeface="Arial Rounded MT Bold" panose="020F0704030504030204" pitchFamily="34" charset="0"/>
              </a:rPr>
              <a:t>Miss. Nicholls asked for the ____________ menu after eating a big burger!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1" y="3969312"/>
            <a:ext cx="2647181" cy="264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514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Homophones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31259"/>
            <a:ext cx="10046469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6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3600" dirty="0">
                <a:latin typeface="Arial Rounded MT Bold" panose="020F0704030504030204" pitchFamily="34" charset="0"/>
              </a:rPr>
              <a:t>Camels have big feet so that they don’t sink into the sand of the _________________.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5" y="3831226"/>
            <a:ext cx="3681415" cy="276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323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383" y="0"/>
            <a:ext cx="9157617" cy="1143000"/>
          </a:xfrm>
        </p:spPr>
        <p:txBody>
          <a:bodyPr>
            <a:normAutofit/>
          </a:bodyPr>
          <a:lstStyle/>
          <a:p>
            <a:r>
              <a:rPr lang="en-GB">
                <a:latin typeface="Arial Rounded MT Bold" panose="020F0704030504030204" pitchFamily="34" charset="0"/>
              </a:rPr>
              <a:t>Homophones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Arial Rounded MT Bold" panose="020F0704030504030204" pitchFamily="34" charset="0"/>
              </a:rPr>
              <a:t>Principal</a:t>
            </a:r>
          </a:p>
          <a:p>
            <a:pPr marL="0" indent="0">
              <a:buNone/>
            </a:pPr>
            <a:endParaRPr lang="en-GB" sz="40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sz="40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sz="40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4000" dirty="0">
                <a:latin typeface="Arial Rounded MT Bold" panose="020F0704030504030204" pitchFamily="34" charset="0"/>
              </a:rPr>
              <a:t>Principle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1196752"/>
            <a:ext cx="3816424" cy="203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4365104"/>
            <a:ext cx="2464750" cy="220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Image result for right and wrong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4311222"/>
            <a:ext cx="1800200" cy="227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427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Homophones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31259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>
                <a:latin typeface="Arial Rounded MT Bold" panose="020F0704030504030204" pitchFamily="34" charset="0"/>
              </a:rPr>
              <a:t>“Go and see the _________________!” the angry teacher ordered.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41"/>
          <a:stretch/>
        </p:blipFill>
        <p:spPr bwMode="auto">
          <a:xfrm>
            <a:off x="5400286" y="3744036"/>
            <a:ext cx="5238750" cy="309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713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Homophones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31259"/>
            <a:ext cx="10385682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>
                <a:latin typeface="Arial Rounded MT Bold" panose="020F0704030504030204" pitchFamily="34" charset="0"/>
              </a:rPr>
              <a:t>Stealing is against my _________________.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3360672"/>
            <a:ext cx="2952328" cy="334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388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383" y="0"/>
            <a:ext cx="9157617" cy="1143000"/>
          </a:xfrm>
        </p:spPr>
        <p:txBody>
          <a:bodyPr>
            <a:norm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Homophones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Arial Rounded MT Bold" panose="020F0704030504030204" pitchFamily="34" charset="0"/>
              </a:rPr>
              <a:t>Profit </a:t>
            </a:r>
          </a:p>
          <a:p>
            <a:pPr marL="0" indent="0">
              <a:buNone/>
            </a:pPr>
            <a:endParaRPr lang="en-GB" sz="40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sz="40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sz="40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4000">
                <a:latin typeface="Arial Rounded MT Bold" panose="020F0704030504030204" pitchFamily="34" charset="0"/>
              </a:rPr>
              <a:t>Prophet </a:t>
            </a:r>
            <a:endParaRPr lang="en-GB" sz="4000" dirty="0">
              <a:latin typeface="Arial Rounded MT Bold" panose="020F07040305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24" y="1052736"/>
            <a:ext cx="409894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Image result for proph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05"/>
          <a:stretch/>
        </p:blipFill>
        <p:spPr bwMode="auto">
          <a:xfrm>
            <a:off x="3487274" y="3828167"/>
            <a:ext cx="3184790" cy="283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619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Homophones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Arial Rounded MT Bold" panose="020F0704030504030204" pitchFamily="34" charset="0"/>
              </a:rPr>
              <a:t>The greedy banker was pleased with the amount of ________________ his bank had recently made.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056" y="3157611"/>
            <a:ext cx="2446337" cy="329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96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475</Words>
  <Application>Microsoft Office PowerPoint</Application>
  <PresentationFormat>Widescreen</PresentationFormat>
  <Paragraphs>140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Rounded MT Bold</vt:lpstr>
      <vt:lpstr>Calibri</vt:lpstr>
      <vt:lpstr>Century Gothic</vt:lpstr>
      <vt:lpstr>SassoonCRInfant</vt:lpstr>
      <vt:lpstr>Wingdings 3</vt:lpstr>
      <vt:lpstr>Ion</vt:lpstr>
      <vt:lpstr>PowerPoint Presentation</vt:lpstr>
      <vt:lpstr>Homophones</vt:lpstr>
      <vt:lpstr>Homophones</vt:lpstr>
      <vt:lpstr>Homophones</vt:lpstr>
      <vt:lpstr>Homophones</vt:lpstr>
      <vt:lpstr>Homophones </vt:lpstr>
      <vt:lpstr>Homophones </vt:lpstr>
      <vt:lpstr>Homophones</vt:lpstr>
      <vt:lpstr>Homophones</vt:lpstr>
      <vt:lpstr>Homophones</vt:lpstr>
      <vt:lpstr>Homophones</vt:lpstr>
      <vt:lpstr>Homophones</vt:lpstr>
      <vt:lpstr>Homophones</vt:lpstr>
      <vt:lpstr>Modal verbs</vt:lpstr>
      <vt:lpstr>Modal Verbs</vt:lpstr>
      <vt:lpstr>Let’s have a look at how modal verbs affect a sentence</vt:lpstr>
      <vt:lpstr>Which one of these modal verbs shows the most likely event? Why?</vt:lpstr>
      <vt:lpstr>Which one of these modal verbs shows the least likely event? Why?</vt:lpstr>
      <vt:lpstr>Expanded noun phrase</vt:lpstr>
      <vt:lpstr>Expanded noun phrase</vt:lpstr>
      <vt:lpstr>Your Task</vt:lpstr>
      <vt:lpstr>PowerPoint Presentation</vt:lpstr>
      <vt:lpstr>SATs question</vt:lpstr>
      <vt:lpstr>SATs question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Abigail Nicholls</cp:lastModifiedBy>
  <cp:revision>37</cp:revision>
  <dcterms:created xsi:type="dcterms:W3CDTF">2020-05-28T07:22:59Z</dcterms:created>
  <dcterms:modified xsi:type="dcterms:W3CDTF">2020-06-29T10:35:54Z</dcterms:modified>
</cp:coreProperties>
</file>