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7"/>
  </p:notesMasterIdLst>
  <p:sldIdLst>
    <p:sldId id="256" r:id="rId2"/>
    <p:sldId id="289" r:id="rId3"/>
    <p:sldId id="313" r:id="rId4"/>
    <p:sldId id="299" r:id="rId5"/>
    <p:sldId id="316" r:id="rId6"/>
    <p:sldId id="321" r:id="rId7"/>
    <p:sldId id="317" r:id="rId8"/>
    <p:sldId id="318" r:id="rId9"/>
    <p:sldId id="308" r:id="rId10"/>
    <p:sldId id="322" r:id="rId11"/>
    <p:sldId id="309" r:id="rId12"/>
    <p:sldId id="323" r:id="rId13"/>
    <p:sldId id="310" r:id="rId14"/>
    <p:sldId id="324" r:id="rId15"/>
    <p:sldId id="325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62"/>
    <p:restoredTop sz="94462"/>
  </p:normalViewPr>
  <p:slideViewPr>
    <p:cSldViewPr snapToGrid="0" snapToObjects="1">
      <p:cViewPr varScale="1">
        <p:scale>
          <a:sx n="51" d="100"/>
          <a:sy n="51" d="100"/>
        </p:scale>
        <p:origin x="200" y="13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8CC8E-7E9A-164B-A781-9144559A2B0B}" type="datetimeFigureOut">
              <a:rPr lang="en-US" smtClean="0"/>
              <a:t>5/26/20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BC4AE6-24B5-A74B-9A10-1EF2F9C8B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62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AF1A0-170E-430F-AC1C-8385A70477A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1923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AF1A0-170E-430F-AC1C-8385A70477A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0602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2AF1A0-170E-430F-AC1C-8385A70477A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0735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2AF1A0-170E-430F-AC1C-8385A70477A1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57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</a:t>
            </a:r>
            <a:r>
              <a:rPr lang="en-GB" sz="6000"/>
              <a:t>5 </a:t>
            </a:r>
            <a:br>
              <a:rPr lang="en-GB" sz="6000" dirty="0"/>
            </a:br>
            <a:r>
              <a:rPr lang="en-GB" sz="6000" dirty="0"/>
              <a:t>Roman Numerals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GB" dirty="0"/>
              <a:t>Week 7 </a:t>
            </a:r>
            <a:r>
              <a:rPr lang="en-GB"/>
              <a:t>Lesson 2 </a:t>
            </a:r>
            <a:r>
              <a:rPr lang="en-GB" dirty="0"/>
              <a:t>– Roman numerals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>
            <a:extLst>
              <a:ext uri="{FF2B5EF4-FFF2-40B4-BE49-F238E27FC236}">
                <a16:creationId xmlns:a16="http://schemas.microsoft.com/office/drawing/2014/main" id="{5290940B-9706-F342-A5FF-CF4DB647C4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672064" y="4869161"/>
            <a:ext cx="1296144" cy="1757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Content Placeholder 5">
            <a:extLst>
              <a:ext uri="{FF2B5EF4-FFF2-40B4-BE49-F238E27FC236}">
                <a16:creationId xmlns:a16="http://schemas.microsoft.com/office/drawing/2014/main" id="{EA0057F4-C959-A444-9D9B-A1D25A541B0B}"/>
              </a:ext>
            </a:extLst>
          </p:cNvPr>
          <p:cNvGraphicFramePr>
            <a:graphicFrameLocks/>
          </p:cNvGraphicFramePr>
          <p:nvPr/>
        </p:nvGraphicFramePr>
        <p:xfrm>
          <a:off x="8780760" y="2427781"/>
          <a:ext cx="2912570" cy="3744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6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6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500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F8595E0-B978-314C-8D72-97C3DF7754A0}"/>
              </a:ext>
            </a:extLst>
          </p:cNvPr>
          <p:cNvSpPr txBox="1"/>
          <p:nvPr/>
        </p:nvSpPr>
        <p:spPr>
          <a:xfrm>
            <a:off x="1219200" y="429719"/>
            <a:ext cx="43204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Arial Rounded MT Bold" panose="020F0704030504030204" pitchFamily="34" charset="77"/>
              </a:rPr>
              <a:t>1,107 + 1,893 = </a:t>
            </a:r>
          </a:p>
          <a:p>
            <a:endParaRPr lang="en-US" sz="1600" dirty="0">
              <a:latin typeface="Arial Rounded MT Bold" panose="020F0704030504030204" pitchFamily="34" charset="77"/>
            </a:endParaRPr>
          </a:p>
          <a:p>
            <a:r>
              <a:rPr lang="en-US" sz="1600" dirty="0">
                <a:latin typeface="Arial Rounded MT Bold" panose="020F0704030504030204" pitchFamily="34" charset="77"/>
              </a:rPr>
              <a:t>Answer – 3,000</a:t>
            </a:r>
          </a:p>
          <a:p>
            <a:r>
              <a:rPr lang="en-US" sz="1600" dirty="0">
                <a:latin typeface="Arial Rounded MT Bold" panose="020F0704030504030204" pitchFamily="34" charset="77"/>
              </a:rPr>
              <a:t>In roman numerals = MMM</a:t>
            </a:r>
          </a:p>
          <a:p>
            <a:endParaRPr lang="en-US" sz="1600" dirty="0">
              <a:latin typeface="Arial Rounded MT Bold" panose="020F070403050403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455761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2CCDB-9C19-7648-9B41-988367726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 Rounded MT Bold" panose="020F0704030504030204" pitchFamily="34" charset="77"/>
              </a:rPr>
              <a:t>Your turn</a:t>
            </a:r>
            <a:br>
              <a:rPr lang="en-US" dirty="0">
                <a:latin typeface="Arial Rounded MT Bold" panose="020F0704030504030204" pitchFamily="34" charset="77"/>
              </a:rPr>
            </a:br>
            <a:r>
              <a:rPr lang="en-US" dirty="0">
                <a:latin typeface="Arial Rounded MT Bold" panose="020F0704030504030204" pitchFamily="34" charset="77"/>
              </a:rPr>
              <a:t>Can you make these numbers?</a:t>
            </a: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5290940B-9706-F342-A5FF-CF4DB647C4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672064" y="4869161"/>
            <a:ext cx="1296144" cy="1757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Content Placeholder 5">
            <a:extLst>
              <a:ext uri="{FF2B5EF4-FFF2-40B4-BE49-F238E27FC236}">
                <a16:creationId xmlns:a16="http://schemas.microsoft.com/office/drawing/2014/main" id="{EA0057F4-C959-A444-9D9B-A1D25A541B0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7126328"/>
              </p:ext>
            </p:extLst>
          </p:nvPr>
        </p:nvGraphicFramePr>
        <p:xfrm>
          <a:off x="8705741" y="2090887"/>
          <a:ext cx="2912570" cy="3744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6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6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500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9004FC6-E9EC-C540-9CC3-CB57A5D05AF7}"/>
              </a:ext>
            </a:extLst>
          </p:cNvPr>
          <p:cNvSpPr txBox="1"/>
          <p:nvPr/>
        </p:nvSpPr>
        <p:spPr>
          <a:xfrm>
            <a:off x="2495600" y="2204865"/>
            <a:ext cx="43204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Arial Rounded MT Bold" panose="020F0704030504030204" pitchFamily="34" charset="77"/>
              </a:rPr>
              <a:t>3,891 – 1,634 = </a:t>
            </a:r>
          </a:p>
        </p:txBody>
      </p:sp>
    </p:spTree>
    <p:extLst>
      <p:ext uri="{BB962C8B-B14F-4D97-AF65-F5344CB8AC3E}">
        <p14:creationId xmlns:p14="http://schemas.microsoft.com/office/powerpoint/2010/main" val="848210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>
            <a:extLst>
              <a:ext uri="{FF2B5EF4-FFF2-40B4-BE49-F238E27FC236}">
                <a16:creationId xmlns:a16="http://schemas.microsoft.com/office/drawing/2014/main" id="{5290940B-9706-F342-A5FF-CF4DB647C4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672064" y="4869161"/>
            <a:ext cx="1296144" cy="1757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Content Placeholder 5">
            <a:extLst>
              <a:ext uri="{FF2B5EF4-FFF2-40B4-BE49-F238E27FC236}">
                <a16:creationId xmlns:a16="http://schemas.microsoft.com/office/drawing/2014/main" id="{EA0057F4-C959-A444-9D9B-A1D25A541B0B}"/>
              </a:ext>
            </a:extLst>
          </p:cNvPr>
          <p:cNvGraphicFramePr>
            <a:graphicFrameLocks/>
          </p:cNvGraphicFramePr>
          <p:nvPr/>
        </p:nvGraphicFramePr>
        <p:xfrm>
          <a:off x="8705741" y="2090887"/>
          <a:ext cx="2912570" cy="3744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6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6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500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9004FC6-E9EC-C540-9CC3-CB57A5D05AF7}"/>
              </a:ext>
            </a:extLst>
          </p:cNvPr>
          <p:cNvSpPr txBox="1"/>
          <p:nvPr/>
        </p:nvSpPr>
        <p:spPr>
          <a:xfrm>
            <a:off x="1453609" y="269739"/>
            <a:ext cx="432048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Arial Rounded MT Bold" panose="020F0704030504030204" pitchFamily="34" charset="77"/>
              </a:rPr>
              <a:t>3,891 – 1,634 =</a:t>
            </a:r>
          </a:p>
          <a:p>
            <a:endParaRPr lang="en-US" sz="4400" dirty="0">
              <a:latin typeface="Arial Rounded MT Bold" panose="020F0704030504030204" pitchFamily="34" charset="77"/>
            </a:endParaRPr>
          </a:p>
          <a:p>
            <a:r>
              <a:rPr lang="en-US" sz="1600" dirty="0">
                <a:latin typeface="Arial Rounded MT Bold" panose="020F0704030504030204" pitchFamily="34" charset="77"/>
              </a:rPr>
              <a:t>Answer = 2,257</a:t>
            </a:r>
          </a:p>
          <a:p>
            <a:r>
              <a:rPr lang="en-US" sz="1600" dirty="0">
                <a:latin typeface="Arial Rounded MT Bold" panose="020F0704030504030204" pitchFamily="34" charset="77"/>
              </a:rPr>
              <a:t>In roman numerals = </a:t>
            </a:r>
          </a:p>
          <a:p>
            <a:r>
              <a:rPr lang="en-US" sz="1600" dirty="0">
                <a:latin typeface="Arial Rounded MT Bold" panose="020F0704030504030204" pitchFamily="34" charset="77"/>
              </a:rPr>
              <a:t>2 = MM</a:t>
            </a:r>
          </a:p>
          <a:p>
            <a:r>
              <a:rPr lang="en-US" sz="1600" dirty="0">
                <a:latin typeface="Arial Rounded MT Bold" panose="020F0704030504030204" pitchFamily="34" charset="77"/>
              </a:rPr>
              <a:t>2 = CC </a:t>
            </a:r>
          </a:p>
          <a:p>
            <a:r>
              <a:rPr lang="en-US" sz="1600" dirty="0">
                <a:latin typeface="Arial Rounded MT Bold" panose="020F0704030504030204" pitchFamily="34" charset="77"/>
              </a:rPr>
              <a:t>5 = L</a:t>
            </a:r>
          </a:p>
          <a:p>
            <a:r>
              <a:rPr lang="en-US" sz="1600" dirty="0">
                <a:latin typeface="Arial Rounded MT Bold" panose="020F0704030504030204" pitchFamily="34" charset="77"/>
              </a:rPr>
              <a:t>7 = VII </a:t>
            </a:r>
          </a:p>
          <a:p>
            <a:r>
              <a:rPr lang="en-US" sz="1600" dirty="0">
                <a:latin typeface="Arial Rounded MT Bold" panose="020F0704030504030204" pitchFamily="34" charset="77"/>
              </a:rPr>
              <a:t>Altogether = MMCCLVII</a:t>
            </a:r>
            <a:r>
              <a:rPr lang="en-US" sz="4400" dirty="0">
                <a:latin typeface="Arial Rounded MT Bold" panose="020F0704030504030204" pitchFamily="34" charset="7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66571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2CCDB-9C19-7648-9B41-988367726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 Rounded MT Bold" panose="020F0704030504030204" pitchFamily="34" charset="77"/>
              </a:rPr>
              <a:t>Your turn</a:t>
            </a:r>
            <a:br>
              <a:rPr lang="en-US" dirty="0">
                <a:latin typeface="Arial Rounded MT Bold" panose="020F0704030504030204" pitchFamily="34" charset="77"/>
              </a:rPr>
            </a:br>
            <a:r>
              <a:rPr lang="en-US" dirty="0">
                <a:latin typeface="Arial Rounded MT Bold" panose="020F0704030504030204" pitchFamily="34" charset="77"/>
              </a:rPr>
              <a:t>Now try finding the number from the numerals</a:t>
            </a: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5290940B-9706-F342-A5FF-CF4DB647C4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672064" y="4869161"/>
            <a:ext cx="1296144" cy="1757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Content Placeholder 5">
            <a:extLst>
              <a:ext uri="{FF2B5EF4-FFF2-40B4-BE49-F238E27FC236}">
                <a16:creationId xmlns:a16="http://schemas.microsoft.com/office/drawing/2014/main" id="{EA0057F4-C959-A444-9D9B-A1D25A541B0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3241580"/>
              </p:ext>
            </p:extLst>
          </p:nvPr>
        </p:nvGraphicFramePr>
        <p:xfrm>
          <a:off x="8240115" y="2003374"/>
          <a:ext cx="2912570" cy="3744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6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6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500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5B1ECA8-368C-6542-AD84-1DBB83AB8DC3}"/>
              </a:ext>
            </a:extLst>
          </p:cNvPr>
          <p:cNvSpPr txBox="1"/>
          <p:nvPr/>
        </p:nvSpPr>
        <p:spPr>
          <a:xfrm>
            <a:off x="1623442" y="2513196"/>
            <a:ext cx="43204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Arial Rounded MT Bold" panose="020F0704030504030204" pitchFamily="34" charset="77"/>
              </a:rPr>
              <a:t>45 x 38 =</a:t>
            </a:r>
          </a:p>
          <a:p>
            <a:r>
              <a:rPr lang="en-US" sz="4400" dirty="0">
                <a:latin typeface="Arial Rounded MT Bold" panose="020F0704030504030204" pitchFamily="34" charset="7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490548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>
            <a:extLst>
              <a:ext uri="{FF2B5EF4-FFF2-40B4-BE49-F238E27FC236}">
                <a16:creationId xmlns:a16="http://schemas.microsoft.com/office/drawing/2014/main" id="{5290940B-9706-F342-A5FF-CF4DB647C4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672064" y="4869161"/>
            <a:ext cx="1296144" cy="1757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Content Placeholder 5">
            <a:extLst>
              <a:ext uri="{FF2B5EF4-FFF2-40B4-BE49-F238E27FC236}">
                <a16:creationId xmlns:a16="http://schemas.microsoft.com/office/drawing/2014/main" id="{EA0057F4-C959-A444-9D9B-A1D25A541B0B}"/>
              </a:ext>
            </a:extLst>
          </p:cNvPr>
          <p:cNvGraphicFramePr>
            <a:graphicFrameLocks/>
          </p:cNvGraphicFramePr>
          <p:nvPr/>
        </p:nvGraphicFramePr>
        <p:xfrm>
          <a:off x="8240115" y="2003374"/>
          <a:ext cx="2912570" cy="3744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6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6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500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5B1ECA8-368C-6542-AD84-1DBB83AB8DC3}"/>
              </a:ext>
            </a:extLst>
          </p:cNvPr>
          <p:cNvSpPr txBox="1"/>
          <p:nvPr/>
        </p:nvSpPr>
        <p:spPr>
          <a:xfrm>
            <a:off x="1219405" y="556824"/>
            <a:ext cx="432048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Arial Rounded MT Bold" panose="020F0704030504030204" pitchFamily="34" charset="77"/>
              </a:rPr>
              <a:t>45 x 38 =</a:t>
            </a:r>
          </a:p>
          <a:p>
            <a:endParaRPr lang="en-US" sz="1400" dirty="0">
              <a:latin typeface="Arial Rounded MT Bold" panose="020F0704030504030204" pitchFamily="34" charset="77"/>
            </a:endParaRPr>
          </a:p>
          <a:p>
            <a:r>
              <a:rPr lang="en-US" sz="1400" dirty="0">
                <a:latin typeface="Arial Rounded MT Bold" panose="020F0704030504030204" pitchFamily="34" charset="77"/>
              </a:rPr>
              <a:t>Answer = 1710</a:t>
            </a:r>
          </a:p>
          <a:p>
            <a:endParaRPr lang="en-US" sz="1400" dirty="0">
              <a:latin typeface="Arial Rounded MT Bold" panose="020F0704030504030204" pitchFamily="34" charset="77"/>
            </a:endParaRPr>
          </a:p>
          <a:p>
            <a:r>
              <a:rPr lang="en-US" sz="1400" dirty="0">
                <a:latin typeface="Arial Rounded MT Bold" panose="020F0704030504030204" pitchFamily="34" charset="77"/>
              </a:rPr>
              <a:t>In roman numerals</a:t>
            </a:r>
          </a:p>
          <a:p>
            <a:r>
              <a:rPr lang="en-US" sz="1400" dirty="0">
                <a:latin typeface="Arial Rounded MT Bold" panose="020F0704030504030204" pitchFamily="34" charset="77"/>
              </a:rPr>
              <a:t>1 = M</a:t>
            </a:r>
          </a:p>
          <a:p>
            <a:r>
              <a:rPr lang="en-US" sz="1400" dirty="0">
                <a:latin typeface="Arial Rounded MT Bold" panose="020F0704030504030204" pitchFamily="34" charset="77"/>
              </a:rPr>
              <a:t>7 = DCC</a:t>
            </a:r>
          </a:p>
          <a:p>
            <a:r>
              <a:rPr lang="en-US" sz="1400" dirty="0">
                <a:latin typeface="Arial Rounded MT Bold" panose="020F0704030504030204" pitchFamily="34" charset="77"/>
              </a:rPr>
              <a:t>1= X </a:t>
            </a:r>
          </a:p>
          <a:p>
            <a:r>
              <a:rPr lang="en-US" sz="1400" dirty="0">
                <a:latin typeface="Arial Rounded MT Bold" panose="020F0704030504030204" pitchFamily="34" charset="77"/>
              </a:rPr>
              <a:t>0 = doesn’t need to be represented</a:t>
            </a:r>
          </a:p>
          <a:p>
            <a:endParaRPr lang="en-US" sz="1400" dirty="0">
              <a:latin typeface="Arial Rounded MT Bold" panose="020F0704030504030204" pitchFamily="34" charset="77"/>
            </a:endParaRPr>
          </a:p>
          <a:p>
            <a:r>
              <a:rPr lang="en-US" sz="1400" dirty="0">
                <a:latin typeface="Arial Rounded MT Bold" panose="020F0704030504030204" pitchFamily="34" charset="77"/>
              </a:rPr>
              <a:t>MDCCX</a:t>
            </a:r>
          </a:p>
          <a:p>
            <a:r>
              <a:rPr lang="en-US" sz="4400" dirty="0">
                <a:latin typeface="Arial Rounded MT Bold" panose="020F0704030504030204" pitchFamily="34" charset="7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679680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D57B9-73BF-C448-AD9D-7B266CC5F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77"/>
              </a:rPr>
              <a:t>Important Rules – Reminder!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A23D9-9C41-B74E-A9CC-42FE7F21D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 Rounded MT Bold" panose="020F0704030504030204" pitchFamily="34" charset="77"/>
              </a:rPr>
              <a:t>1. If the numbers go from largest to smallest, then it is a straight add.</a:t>
            </a:r>
          </a:p>
          <a:p>
            <a:pPr marL="0" indent="0">
              <a:buNone/>
            </a:pPr>
            <a:r>
              <a:rPr lang="en-US" dirty="0">
                <a:latin typeface="Arial Rounded MT Bold" panose="020F0704030504030204" pitchFamily="34" charset="77"/>
              </a:rPr>
              <a:t>2. If the numbers in parts go smaller to larger, then it is a subtraction.</a:t>
            </a:r>
          </a:p>
          <a:p>
            <a:pPr marL="0" indent="0">
              <a:buNone/>
            </a:pPr>
            <a:r>
              <a:rPr lang="en-US" dirty="0">
                <a:latin typeface="Arial Rounded MT Bold" panose="020F0704030504030204" pitchFamily="34" charset="77"/>
              </a:rPr>
              <a:t>3. You cannot have more than three consecutive numbers.</a:t>
            </a:r>
          </a:p>
          <a:p>
            <a:pPr marL="0" indent="0">
              <a:buNone/>
            </a:pPr>
            <a:endParaRPr lang="en-US" dirty="0">
              <a:latin typeface="Arial Rounded MT Bold" panose="020F0704030504030204" pitchFamily="34" charset="77"/>
            </a:endParaRPr>
          </a:p>
          <a:p>
            <a:pPr marL="0" indent="0">
              <a:buNone/>
            </a:pPr>
            <a:r>
              <a:rPr lang="en-US" dirty="0">
                <a:latin typeface="Arial Rounded MT Bold" panose="020F0704030504030204" pitchFamily="34" charset="77"/>
              </a:rPr>
              <a:t>4 and 9 are the tricky numbers that we need to watch out for!</a:t>
            </a:r>
          </a:p>
        </p:txBody>
      </p:sp>
    </p:spTree>
    <p:extLst>
      <p:ext uri="{BB962C8B-B14F-4D97-AF65-F5344CB8AC3E}">
        <p14:creationId xmlns:p14="http://schemas.microsoft.com/office/powerpoint/2010/main" val="1517632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"/>
            <a:ext cx="9252520" cy="27040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000" dirty="0">
                <a:latin typeface="Arial Rounded MT Bold" panose="020F0704030504030204" pitchFamily="34" charset="0"/>
              </a:rPr>
              <a:t>What do you remember from yesterday’s session?</a:t>
            </a:r>
          </a:p>
          <a:p>
            <a:pPr marL="0" indent="0" algn="ctr">
              <a:buNone/>
            </a:pPr>
            <a:r>
              <a:rPr lang="en-GB" sz="4000" dirty="0">
                <a:latin typeface="Arial Rounded MT Bold" panose="020F0704030504030204" pitchFamily="34" charset="0"/>
              </a:rPr>
              <a:t>Write down as many numbers you remember as possible.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C0CA69-D0BC-6846-9113-7C98A53F2D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4192" y="3501008"/>
            <a:ext cx="2421756" cy="2967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880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"/>
            <a:ext cx="9252520" cy="1412775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4000" dirty="0">
                <a:latin typeface="Arial Rounded MT Bold" panose="020F0704030504030204" pitchFamily="34" charset="0"/>
              </a:rPr>
              <a:t>What do you remember from yesterday session? Are you able to fill in the blanks?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C0CA69-D0BC-6846-9113-7C98A53F2D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4192" y="3501008"/>
            <a:ext cx="2421756" cy="2967052"/>
          </a:xfrm>
          <a:prstGeom prst="rect">
            <a:avLst/>
          </a:prstGeom>
        </p:spPr>
      </p:pic>
      <p:graphicFrame>
        <p:nvGraphicFramePr>
          <p:cNvPr id="5" name="Content Placeholder 5">
            <a:extLst>
              <a:ext uri="{FF2B5EF4-FFF2-40B4-BE49-F238E27FC236}">
                <a16:creationId xmlns:a16="http://schemas.microsoft.com/office/drawing/2014/main" id="{2FD02A49-8674-FE41-AA71-01937F373E41}"/>
              </a:ext>
            </a:extLst>
          </p:cNvPr>
          <p:cNvGraphicFramePr>
            <a:graphicFrameLocks/>
          </p:cNvGraphicFramePr>
          <p:nvPr/>
        </p:nvGraphicFramePr>
        <p:xfrm>
          <a:off x="2621868" y="1556792"/>
          <a:ext cx="4554252" cy="4536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71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71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1822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2447"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244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244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2447"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244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2447"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316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274"/>
            <a:ext cx="9144000" cy="1408502"/>
          </a:xfrm>
        </p:spPr>
        <p:txBody>
          <a:bodyPr>
            <a:noAutofit/>
          </a:bodyPr>
          <a:lstStyle/>
          <a:p>
            <a:r>
              <a:rPr lang="en-GB" sz="8000" b="1" u="sng" dirty="0">
                <a:latin typeface="Arial Rounded MT Bold" panose="020F0704030504030204" pitchFamily="34" charset="0"/>
              </a:rPr>
              <a:t>Roman Numerals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A67EDA9-8361-1A4E-A2DE-518CB227779E}"/>
              </a:ext>
            </a:extLst>
          </p:cNvPr>
          <p:cNvGraphicFramePr>
            <a:graphicFrameLocks noGrp="1"/>
          </p:cNvGraphicFramePr>
          <p:nvPr/>
        </p:nvGraphicFramePr>
        <p:xfrm>
          <a:off x="3791744" y="1484785"/>
          <a:ext cx="4104456" cy="4968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2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2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9793"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9793"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9793"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9793"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9793"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9793"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500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9793"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0743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D57B9-73BF-C448-AD9D-7B266CC5F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77"/>
              </a:rPr>
              <a:t>Important Rules – Reminder!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A23D9-9C41-B74E-A9CC-42FE7F21D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 Rounded MT Bold" panose="020F0704030504030204" pitchFamily="34" charset="77"/>
              </a:rPr>
              <a:t>1. If the numbers go from largest to smallest, then it is a straight add.</a:t>
            </a:r>
          </a:p>
          <a:p>
            <a:pPr marL="0" indent="0">
              <a:buNone/>
            </a:pPr>
            <a:r>
              <a:rPr lang="en-US" dirty="0">
                <a:latin typeface="Arial Rounded MT Bold" panose="020F0704030504030204" pitchFamily="34" charset="77"/>
              </a:rPr>
              <a:t>2. If the numbers in parts go smaller to larger, then it is a subtraction.</a:t>
            </a:r>
          </a:p>
          <a:p>
            <a:pPr marL="0" indent="0">
              <a:buNone/>
            </a:pPr>
            <a:r>
              <a:rPr lang="en-US" dirty="0">
                <a:latin typeface="Arial Rounded MT Bold" panose="020F0704030504030204" pitchFamily="34" charset="77"/>
              </a:rPr>
              <a:t>3. You cannot have more than three consecutive numbers.</a:t>
            </a:r>
          </a:p>
          <a:p>
            <a:pPr marL="0" indent="0">
              <a:buNone/>
            </a:pPr>
            <a:endParaRPr lang="en-US" dirty="0">
              <a:latin typeface="Arial Rounded MT Bold" panose="020F0704030504030204" pitchFamily="34" charset="77"/>
            </a:endParaRPr>
          </a:p>
          <a:p>
            <a:pPr marL="0" indent="0">
              <a:buNone/>
            </a:pPr>
            <a:r>
              <a:rPr lang="en-US" dirty="0">
                <a:latin typeface="Arial Rounded MT Bold" panose="020F0704030504030204" pitchFamily="34" charset="77"/>
              </a:rPr>
              <a:t>4 and 9 are the tricky numbers that we need to watch out for!</a:t>
            </a:r>
          </a:p>
        </p:txBody>
      </p:sp>
    </p:spTree>
    <p:extLst>
      <p:ext uri="{BB962C8B-B14F-4D97-AF65-F5344CB8AC3E}">
        <p14:creationId xmlns:p14="http://schemas.microsoft.com/office/powerpoint/2010/main" val="3895463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C78A3-CFAF-8D42-A1F0-4C8FD1F1D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 Rounded MT Bold" panose="020F0704030504030204" pitchFamily="34" charset="77"/>
              </a:rPr>
              <a:t>Today we are going to continue with Roman Numerals but begin to look at adding Year 5 style math's problems to it.</a:t>
            </a: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EE3C243F-478A-CE42-8FD3-19B72C012E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373863" y="2451100"/>
            <a:ext cx="2940859" cy="3987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1133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274"/>
            <a:ext cx="9144000" cy="1408502"/>
          </a:xfrm>
        </p:spPr>
        <p:txBody>
          <a:bodyPr>
            <a:noAutofit/>
          </a:bodyPr>
          <a:lstStyle/>
          <a:p>
            <a:r>
              <a:rPr lang="en-GB" sz="8000" b="1" u="sng" dirty="0">
                <a:latin typeface="Arial Rounded MT Bold" panose="020F0704030504030204" pitchFamily="34" charset="0"/>
              </a:rPr>
              <a:t>Roman Numerals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A67EDA9-8361-1A4E-A2DE-518CB227779E}"/>
              </a:ext>
            </a:extLst>
          </p:cNvPr>
          <p:cNvGraphicFramePr>
            <a:graphicFrameLocks noGrp="1"/>
          </p:cNvGraphicFramePr>
          <p:nvPr/>
        </p:nvGraphicFramePr>
        <p:xfrm>
          <a:off x="1703512" y="1484785"/>
          <a:ext cx="4104456" cy="4968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2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2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9793"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9793"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9793"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9793"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9793"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9793"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500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9793"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951984" y="1484785"/>
            <a:ext cx="4536504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1,861</a:t>
            </a:r>
          </a:p>
          <a:p>
            <a:pPr algn="ctr"/>
            <a:r>
              <a:rPr lang="en-GB" sz="1600" dirty="0">
                <a:latin typeface="Arial Rounded MT Bold" panose="020F0704030504030204" pitchFamily="34" charset="77"/>
              </a:rPr>
              <a:t>To work out this number as a roman numeral we need to use the chart.</a:t>
            </a:r>
          </a:p>
          <a:p>
            <a:pPr algn="ctr"/>
            <a:endParaRPr lang="en-GB" sz="1600" dirty="0">
              <a:latin typeface="Arial Rounded MT Bold" panose="020F0704030504030204" pitchFamily="34" charset="77"/>
            </a:endParaRPr>
          </a:p>
          <a:p>
            <a:pPr algn="ctr"/>
            <a:r>
              <a:rPr lang="en-GB" sz="1600" dirty="0">
                <a:latin typeface="Arial Rounded MT Bold" panose="020F0704030504030204" pitchFamily="34" charset="77"/>
              </a:rPr>
              <a:t>We don’t have any fours or nines so this makes it a little easier.</a:t>
            </a:r>
          </a:p>
          <a:p>
            <a:pPr algn="ctr"/>
            <a:r>
              <a:rPr lang="en-GB" sz="1600" dirty="0">
                <a:latin typeface="Arial Rounded MT Bold" panose="020F0704030504030204" pitchFamily="34" charset="77"/>
              </a:rPr>
              <a:t>The one  in the thousands column  is going to represent M.</a:t>
            </a:r>
          </a:p>
          <a:p>
            <a:pPr algn="ctr"/>
            <a:r>
              <a:rPr lang="en-GB" sz="1600" dirty="0">
                <a:latin typeface="Arial Rounded MT Bold" panose="020F0704030504030204" pitchFamily="34" charset="77"/>
              </a:rPr>
              <a:t>The 8 in the hundreds column is going to be represented as DCCC. This means 500 + 3 lots of 100 (which equals 800).</a:t>
            </a:r>
          </a:p>
          <a:p>
            <a:pPr algn="ctr"/>
            <a:r>
              <a:rPr lang="en-GB" sz="1600" dirty="0">
                <a:latin typeface="Arial Rounded MT Bold" panose="020F0704030504030204" pitchFamily="34" charset="77"/>
              </a:rPr>
              <a:t>The 6 in the tens column will represented as LX because it is 50 + 10.</a:t>
            </a:r>
          </a:p>
          <a:p>
            <a:pPr algn="ctr"/>
            <a:r>
              <a:rPr lang="en-GB" sz="1600" dirty="0">
                <a:latin typeface="Arial Rounded MT Bold" panose="020F0704030504030204" pitchFamily="34" charset="77"/>
              </a:rPr>
              <a:t>Finally the 1 is I.</a:t>
            </a:r>
          </a:p>
          <a:p>
            <a:pPr algn="ctr"/>
            <a:endParaRPr lang="en-GB" sz="1600" dirty="0">
              <a:latin typeface="Arial Rounded MT Bold" panose="020F0704030504030204" pitchFamily="34" charset="77"/>
            </a:endParaRPr>
          </a:p>
          <a:p>
            <a:pPr algn="ctr"/>
            <a:r>
              <a:rPr lang="en-GB" sz="1600" dirty="0">
                <a:latin typeface="Arial Rounded MT Bold" panose="020F0704030504030204" pitchFamily="34" charset="77"/>
              </a:rPr>
              <a:t>When we put them altogether, it will be MDCCCLXI</a:t>
            </a:r>
          </a:p>
        </p:txBody>
      </p:sp>
    </p:spTree>
    <p:extLst>
      <p:ext uri="{BB962C8B-B14F-4D97-AF65-F5344CB8AC3E}">
        <p14:creationId xmlns:p14="http://schemas.microsoft.com/office/powerpoint/2010/main" val="3097627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274"/>
            <a:ext cx="9144000" cy="1408502"/>
          </a:xfrm>
        </p:spPr>
        <p:txBody>
          <a:bodyPr>
            <a:noAutofit/>
          </a:bodyPr>
          <a:lstStyle/>
          <a:p>
            <a:r>
              <a:rPr lang="en-GB" sz="8000" b="1" u="sng" dirty="0">
                <a:latin typeface="Arial Rounded MT Bold" panose="020F0704030504030204" pitchFamily="34" charset="0"/>
              </a:rPr>
              <a:t>Roman Numerals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A67EDA9-8361-1A4E-A2DE-518CB227779E}"/>
              </a:ext>
            </a:extLst>
          </p:cNvPr>
          <p:cNvGraphicFramePr>
            <a:graphicFrameLocks noGrp="1"/>
          </p:cNvGraphicFramePr>
          <p:nvPr/>
        </p:nvGraphicFramePr>
        <p:xfrm>
          <a:off x="1703512" y="1484785"/>
          <a:ext cx="4104456" cy="4968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2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2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9793"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9793"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9793"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9793"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9793"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9793"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500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9793"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023992" y="1484785"/>
            <a:ext cx="453650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2,319</a:t>
            </a:r>
          </a:p>
          <a:p>
            <a:pPr algn="ctr"/>
            <a:r>
              <a:rPr lang="en-GB" sz="1600" dirty="0">
                <a:latin typeface="Arial Rounded MT Bold" panose="020F0704030504030204" pitchFamily="34" charset="0"/>
              </a:rPr>
              <a:t>The two (Thousands) is going to be represented as MM (2 x 1,000).</a:t>
            </a:r>
          </a:p>
          <a:p>
            <a:pPr algn="ctr"/>
            <a:r>
              <a:rPr lang="en-GB" sz="1600" dirty="0">
                <a:latin typeface="Arial Rounded MT Bold" panose="020F0704030504030204" pitchFamily="34" charset="0"/>
              </a:rPr>
              <a:t>The three (hundreds) is going to be represented as CCC (100 + 100 + 100).</a:t>
            </a:r>
          </a:p>
          <a:p>
            <a:pPr algn="ctr"/>
            <a:r>
              <a:rPr lang="en-GB" sz="1600" dirty="0">
                <a:latin typeface="Arial Rounded MT Bold" panose="020F0704030504030204" pitchFamily="34" charset="0"/>
              </a:rPr>
              <a:t>The one (tens) is going to be represented as X.</a:t>
            </a:r>
          </a:p>
          <a:p>
            <a:pPr algn="ctr"/>
            <a:r>
              <a:rPr lang="en-GB" sz="1600" dirty="0">
                <a:latin typeface="Arial Rounded MT Bold" panose="020F0704030504030204" pitchFamily="34" charset="0"/>
              </a:rPr>
              <a:t>The nine is going to be represented as IX </a:t>
            </a:r>
          </a:p>
          <a:p>
            <a:pPr algn="ctr"/>
            <a:r>
              <a:rPr lang="en-GB" sz="1600" dirty="0">
                <a:latin typeface="Arial Rounded MT Bold" panose="020F0704030504030204" pitchFamily="34" charset="0"/>
              </a:rPr>
              <a:t>Remember because if it is 4 or 9 it means 1 less than the higher value column in this case ten.</a:t>
            </a:r>
          </a:p>
          <a:p>
            <a:pPr algn="ctr"/>
            <a:endParaRPr lang="en-GB" sz="1600" dirty="0">
              <a:latin typeface="Arial Rounded MT Bold" panose="020F0704030504030204" pitchFamily="34" charset="0"/>
            </a:endParaRPr>
          </a:p>
          <a:p>
            <a:pPr algn="ctr"/>
            <a:r>
              <a:rPr lang="en-GB" sz="1600" dirty="0">
                <a:latin typeface="Arial Rounded MT Bold" panose="020F0704030504030204" pitchFamily="34" charset="0"/>
              </a:rPr>
              <a:t>Answer - MMCCCXIX</a:t>
            </a:r>
          </a:p>
          <a:p>
            <a:pPr algn="ctr"/>
            <a:endParaRPr lang="en-GB" sz="1600" dirty="0">
              <a:latin typeface="Arial Rounded MT Bold" panose="020F0704030504030204" pitchFamily="34" charset="0"/>
            </a:endParaRPr>
          </a:p>
          <a:p>
            <a:pPr algn="ctr"/>
            <a:endParaRPr lang="en-GB" sz="72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175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2CCDB-9C19-7648-9B41-988367726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 Rounded MT Bold" panose="020F0704030504030204" pitchFamily="34" charset="77"/>
              </a:rPr>
              <a:t>Now that we have had a little look at two trickier numbers, Work out this addition question then convert into roman numerals.</a:t>
            </a: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5290940B-9706-F342-A5FF-CF4DB647C4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672064" y="4869161"/>
            <a:ext cx="1296144" cy="1757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Content Placeholder 5">
            <a:extLst>
              <a:ext uri="{FF2B5EF4-FFF2-40B4-BE49-F238E27FC236}">
                <a16:creationId xmlns:a16="http://schemas.microsoft.com/office/drawing/2014/main" id="{EA0057F4-C959-A444-9D9B-A1D25A541B0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7687284"/>
              </p:ext>
            </p:extLst>
          </p:nvPr>
        </p:nvGraphicFramePr>
        <p:xfrm>
          <a:off x="8780760" y="2427781"/>
          <a:ext cx="2912570" cy="3744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6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6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500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F8595E0-B978-314C-8D72-97C3DF7754A0}"/>
              </a:ext>
            </a:extLst>
          </p:cNvPr>
          <p:cNvSpPr txBox="1"/>
          <p:nvPr/>
        </p:nvSpPr>
        <p:spPr>
          <a:xfrm>
            <a:off x="1775520" y="3365500"/>
            <a:ext cx="43204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Arial Rounded MT Bold" panose="020F0704030504030204" pitchFamily="34" charset="77"/>
              </a:rPr>
              <a:t>1,107 + 1,893 = </a:t>
            </a:r>
          </a:p>
        </p:txBody>
      </p:sp>
    </p:spTree>
    <p:extLst>
      <p:ext uri="{BB962C8B-B14F-4D97-AF65-F5344CB8AC3E}">
        <p14:creationId xmlns:p14="http://schemas.microsoft.com/office/powerpoint/2010/main" val="951286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642</Words>
  <Application>Microsoft Macintosh PowerPoint</Application>
  <PresentationFormat>Widescreen</PresentationFormat>
  <Paragraphs>211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 Rounded MT Bold</vt:lpstr>
      <vt:lpstr>Calibri</vt:lpstr>
      <vt:lpstr>Calibri Light</vt:lpstr>
      <vt:lpstr>Franklin Gothic Book</vt:lpstr>
      <vt:lpstr>Office Theme</vt:lpstr>
      <vt:lpstr>Year 5  Roman Numerals</vt:lpstr>
      <vt:lpstr>PowerPoint Presentation</vt:lpstr>
      <vt:lpstr>PowerPoint Presentation</vt:lpstr>
      <vt:lpstr>Roman Numerals </vt:lpstr>
      <vt:lpstr>Important Rules – Reminder! </vt:lpstr>
      <vt:lpstr>Today we are going to continue with Roman Numerals but begin to look at adding Year 5 style math's problems to it.</vt:lpstr>
      <vt:lpstr>Roman Numerals </vt:lpstr>
      <vt:lpstr>Roman Numerals </vt:lpstr>
      <vt:lpstr>Now that we have had a little look at two trickier numbers, Work out this addition question then convert into roman numerals.</vt:lpstr>
      <vt:lpstr>PowerPoint Presentation</vt:lpstr>
      <vt:lpstr>Your turn Can you make these numbers?</vt:lpstr>
      <vt:lpstr>PowerPoint Presentation</vt:lpstr>
      <vt:lpstr>Your turn Now try finding the number from the numerals</vt:lpstr>
      <vt:lpstr>PowerPoint Presentation</vt:lpstr>
      <vt:lpstr>Important Rules – Reminder!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5 Measure Roman Numerals</dc:title>
  <dc:creator>Benjamin Hunt</dc:creator>
  <cp:lastModifiedBy>Benjamin Hunt</cp:lastModifiedBy>
  <cp:revision>6</cp:revision>
  <dcterms:created xsi:type="dcterms:W3CDTF">2020-05-25T12:41:35Z</dcterms:created>
  <dcterms:modified xsi:type="dcterms:W3CDTF">2020-05-26T12:24:58Z</dcterms:modified>
</cp:coreProperties>
</file>