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92" r:id="rId2"/>
    <p:sldId id="393" r:id="rId3"/>
    <p:sldId id="347" r:id="rId4"/>
    <p:sldId id="388" r:id="rId5"/>
    <p:sldId id="399" r:id="rId6"/>
    <p:sldId id="394" r:id="rId7"/>
    <p:sldId id="375" r:id="rId8"/>
    <p:sldId id="345" r:id="rId9"/>
    <p:sldId id="396" r:id="rId10"/>
    <p:sldId id="400" r:id="rId11"/>
    <p:sldId id="401" r:id="rId12"/>
    <p:sldId id="402" r:id="rId13"/>
    <p:sldId id="403" r:id="rId14"/>
    <p:sldId id="395" r:id="rId15"/>
    <p:sldId id="3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7"/>
  </p:normalViewPr>
  <p:slideViewPr>
    <p:cSldViewPr snapToGrid="0" snapToObjects="1">
      <p:cViewPr varScale="1">
        <p:scale>
          <a:sx n="82" d="100"/>
          <a:sy n="82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2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to unscramble the letters to spell one of their new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61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to unscramble the letters to spell one of their new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50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have the choice of completing a word search or crossword to consolidate their knowledge of the new spelling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006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4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9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4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73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opportunity for children to use dictionary to identify definitions of unfamiliar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4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4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Unpick this sentence with the children: the </a:t>
            </a:r>
            <a:r>
              <a:rPr lang="en-GB" dirty="0" err="1"/>
              <a:t>ei</a:t>
            </a:r>
            <a:r>
              <a:rPr lang="en-GB" dirty="0"/>
              <a:t> words (neighbour &amp; height), the adverb (extremely), the</a:t>
            </a:r>
            <a:r>
              <a:rPr lang="en-GB" baseline="0" dirty="0"/>
              <a:t> semi-colon (two main clauses that have a link) and how I’ve used pronoun ‘she’ not neighbour again. Note how this is a good sentence and you/I expect the same from the children.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26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to unscramble the letters to spell one of their new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2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to unscramble the letters to spell one of their new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8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300" dirty="0">
                <a:latin typeface="Arial Rounded MT Bold" panose="020F0704030504030204" pitchFamily="34" charset="0"/>
              </a:rPr>
              <a:t>restaurant</a:t>
            </a:r>
          </a:p>
          <a:p>
            <a:pPr marL="0" indent="0" algn="ctr"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Yum!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Anagrams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BF70FC-5C2A-C042-8FD8-9691FD43F19A}"/>
              </a:ext>
            </a:extLst>
          </p:cNvPr>
          <p:cNvSpPr/>
          <p:nvPr/>
        </p:nvSpPr>
        <p:spPr>
          <a:xfrm>
            <a:off x="3320734" y="4199811"/>
            <a:ext cx="488146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height</a:t>
            </a:r>
            <a:endParaRPr lang="en-US" sz="12000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D33C0-9A22-0049-A66D-E9E690E7021B}"/>
              </a:ext>
            </a:extLst>
          </p:cNvPr>
          <p:cNvSpPr/>
          <p:nvPr/>
        </p:nvSpPr>
        <p:spPr>
          <a:xfrm>
            <a:off x="3320734" y="1688693"/>
            <a:ext cx="4879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0" dirty="0" err="1">
                <a:latin typeface="Arial Rounded MT Bold" panose="020F0704030504030204" pitchFamily="34" charset="77"/>
              </a:rPr>
              <a:t>gehith</a:t>
            </a:r>
            <a:endParaRPr lang="en-US" sz="120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3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Anagrams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D33C0-9A22-0049-A66D-E9E690E7021B}"/>
              </a:ext>
            </a:extLst>
          </p:cNvPr>
          <p:cNvSpPr/>
          <p:nvPr/>
        </p:nvSpPr>
        <p:spPr>
          <a:xfrm>
            <a:off x="3188970" y="1500086"/>
            <a:ext cx="7011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0" dirty="0" err="1">
                <a:latin typeface="Arial Rounded MT Bold" panose="020F0704030504030204" pitchFamily="34" charset="77"/>
              </a:rPr>
              <a:t>eritonp</a:t>
            </a:r>
            <a:endParaRPr lang="en-US" sz="12000" dirty="0">
              <a:latin typeface="Arial Rounded MT Bold" panose="020F070403050403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2A51A2-4366-1D4D-BB41-622D85B1375B}"/>
              </a:ext>
            </a:extLst>
          </p:cNvPr>
          <p:cNvSpPr/>
          <p:nvPr/>
        </p:nvSpPr>
        <p:spPr>
          <a:xfrm>
            <a:off x="3188970" y="3846758"/>
            <a:ext cx="54961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protein</a:t>
            </a:r>
            <a:endParaRPr lang="en-US" sz="12000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14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Anagrams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D33C0-9A22-0049-A66D-E9E690E7021B}"/>
              </a:ext>
            </a:extLst>
          </p:cNvPr>
          <p:cNvSpPr/>
          <p:nvPr/>
        </p:nvSpPr>
        <p:spPr>
          <a:xfrm>
            <a:off x="3028857" y="1432972"/>
            <a:ext cx="5427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0" dirty="0" err="1">
                <a:latin typeface="Arial Rounded MT Bold" panose="020F0704030504030204" pitchFamily="34" charset="77"/>
              </a:rPr>
              <a:t>gicelni</a:t>
            </a:r>
            <a:endParaRPr lang="en-US" sz="12000" dirty="0">
              <a:latin typeface="Arial Rounded MT Bold" panose="020F070403050403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E0A12-FA79-D848-9EF8-55FC0F454286}"/>
              </a:ext>
            </a:extLst>
          </p:cNvPr>
          <p:cNvSpPr/>
          <p:nvPr/>
        </p:nvSpPr>
        <p:spPr>
          <a:xfrm>
            <a:off x="3302035" y="3957257"/>
            <a:ext cx="515397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ceiling</a:t>
            </a:r>
            <a:endParaRPr lang="en-US" sz="12000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79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Anagrams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D33C0-9A22-0049-A66D-E9E690E7021B}"/>
              </a:ext>
            </a:extLst>
          </p:cNvPr>
          <p:cNvSpPr/>
          <p:nvPr/>
        </p:nvSpPr>
        <p:spPr>
          <a:xfrm>
            <a:off x="2909345" y="1505897"/>
            <a:ext cx="5735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0" dirty="0" err="1">
                <a:latin typeface="Arial Rounded MT Bold" panose="020F0704030504030204" pitchFamily="34" charset="77"/>
              </a:rPr>
              <a:t>eeecriv</a:t>
            </a:r>
            <a:endParaRPr lang="en-US" sz="12000" dirty="0">
              <a:latin typeface="Arial Rounded MT Bold" panose="020F070403050403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250BD9-83AF-8B43-9132-62CAB01F034D}"/>
              </a:ext>
            </a:extLst>
          </p:cNvPr>
          <p:cNvSpPr/>
          <p:nvPr/>
        </p:nvSpPr>
        <p:spPr>
          <a:xfrm>
            <a:off x="2940597" y="4112239"/>
            <a:ext cx="57045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receive</a:t>
            </a:r>
            <a:endParaRPr lang="en-US" sz="12000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44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ei</a:t>
            </a:r>
            <a:r>
              <a:rPr lang="en-GB" sz="4800" b="1" u="sng" dirty="0">
                <a:latin typeface="Arial Rounded MT Bold" panose="020F0704030504030204" pitchFamily="34" charset="0"/>
              </a:rPr>
              <a:t> (after c) 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wordsearch</a:t>
            </a:r>
            <a:endParaRPr lang="en-GB" sz="4800" b="1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384" y="791872"/>
            <a:ext cx="9180512" cy="6165304"/>
          </a:xfrm>
        </p:spPr>
        <p:txBody>
          <a:bodyPr>
            <a:noAutofit/>
          </a:bodyPr>
          <a:lstStyle/>
          <a:p>
            <a:pPr lvl="0"/>
            <a:r>
              <a:rPr lang="en-GB" sz="1800" dirty="0">
                <a:latin typeface="SassoonCRInfant" panose="02010503020300020003" pitchFamily="2" charset="0"/>
              </a:rPr>
              <a:t>receive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weight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height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reign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foreign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receipt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protein 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forfeit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deceive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caffeine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ceiling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inconceivable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neighbour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weird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vein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t="14707" r="33895" b="8106"/>
          <a:stretch/>
        </p:blipFill>
        <p:spPr bwMode="auto">
          <a:xfrm>
            <a:off x="4485358" y="804304"/>
            <a:ext cx="5743523" cy="605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8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13173" r="23092" b="25014"/>
          <a:stretch/>
        </p:blipFill>
        <p:spPr bwMode="auto">
          <a:xfrm>
            <a:off x="862433" y="-1"/>
            <a:ext cx="10601547" cy="68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76483" r="58317" b="4956"/>
          <a:stretch/>
        </p:blipFill>
        <p:spPr bwMode="auto">
          <a:xfrm>
            <a:off x="928460" y="308096"/>
            <a:ext cx="3364570" cy="186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5" t="76483" r="36651" b="12629"/>
          <a:stretch/>
        </p:blipFill>
        <p:spPr bwMode="auto">
          <a:xfrm>
            <a:off x="897464" y="2605829"/>
            <a:ext cx="2933416" cy="12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24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latin typeface="Arial Rounded MT Bold" panose="020F0704030504030204" pitchFamily="34" charset="0"/>
              </a:rPr>
              <a:t>rhyme</a:t>
            </a:r>
          </a:p>
          <a:p>
            <a:pPr marL="0" indent="0" algn="ctr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Endings of words that sound similar.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5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9600" dirty="0">
                <a:latin typeface="Arial Rounded MT Bold" panose="020F0704030504030204" pitchFamily="34" charset="0"/>
              </a:rPr>
              <a:t>rhythm</a:t>
            </a:r>
          </a:p>
          <a:p>
            <a:pPr marL="0" indent="0" algn="ctr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A strong, regular repeated pattern or sound.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FA992EB4-DF09-F74A-B0F6-C3362B1EEB27}"/>
              </a:ext>
            </a:extLst>
          </p:cNvPr>
          <p:cNvSpPr/>
          <p:nvPr/>
        </p:nvSpPr>
        <p:spPr>
          <a:xfrm>
            <a:off x="1100138" y="685800"/>
            <a:ext cx="9744075" cy="464343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Can you think of any words that have ‘</a:t>
            </a:r>
            <a:r>
              <a:rPr lang="en-US" sz="4400" dirty="0" err="1">
                <a:latin typeface="Arial Rounded MT Bold" panose="020F0704030504030204" pitchFamily="34" charset="77"/>
              </a:rPr>
              <a:t>ei</a:t>
            </a:r>
            <a:r>
              <a:rPr lang="en-US" sz="4400" dirty="0">
                <a:latin typeface="Arial Rounded MT Bold" panose="020F0704030504030204" pitchFamily="34" charset="77"/>
              </a:rPr>
              <a:t>’ after c?</a:t>
            </a:r>
          </a:p>
        </p:txBody>
      </p:sp>
    </p:spTree>
    <p:extLst>
      <p:ext uri="{BB962C8B-B14F-4D97-AF65-F5344CB8AC3E}">
        <p14:creationId xmlns:p14="http://schemas.microsoft.com/office/powerpoint/2010/main" val="157149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DDA5D-9E54-B745-9BC9-088C0B38D9FD}"/>
              </a:ext>
            </a:extLst>
          </p:cNvPr>
          <p:cNvSpPr/>
          <p:nvPr/>
        </p:nvSpPr>
        <p:spPr>
          <a:xfrm>
            <a:off x="175647" y="351010"/>
            <a:ext cx="8576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 Rounded MT Bold" panose="020F0704030504030204" pitchFamily="34" charset="77"/>
              </a:rPr>
              <a:t>You might have heard of the common rhyme,</a:t>
            </a:r>
          </a:p>
          <a:p>
            <a:r>
              <a:rPr lang="en-GB" sz="2400" dirty="0">
                <a:latin typeface="Arial Rounded MT Bold" panose="020F0704030504030204" pitchFamily="34" charset="77"/>
              </a:rPr>
              <a:t>I before E</a:t>
            </a:r>
            <a:br>
              <a:rPr lang="en-GB" sz="2400" dirty="0">
                <a:latin typeface="Arial Rounded MT Bold" panose="020F0704030504030204" pitchFamily="34" charset="77"/>
              </a:rPr>
            </a:br>
            <a:r>
              <a:rPr lang="en-GB" sz="2400" dirty="0">
                <a:latin typeface="Arial Rounded MT Bold" panose="020F0704030504030204" pitchFamily="34" charset="77"/>
              </a:rPr>
              <a:t>except after C</a:t>
            </a:r>
          </a:p>
          <a:p>
            <a:r>
              <a:rPr lang="en-GB" sz="2400" dirty="0">
                <a:latin typeface="Arial Rounded MT Bold" panose="020F0704030504030204" pitchFamily="34" charset="77"/>
              </a:rPr>
              <a:t>But there is another line which is often missed out…</a:t>
            </a:r>
          </a:p>
          <a:p>
            <a:r>
              <a:rPr lang="en-GB" sz="2400" dirty="0">
                <a:latin typeface="Arial Rounded MT Bold" panose="020F0704030504030204" pitchFamily="34" charset="77"/>
              </a:rPr>
              <a:t>or when sounding like AY</a:t>
            </a:r>
            <a:br>
              <a:rPr lang="en-GB" sz="2400" dirty="0">
                <a:latin typeface="Arial Rounded MT Bold" panose="020F0704030504030204" pitchFamily="34" charset="77"/>
              </a:rPr>
            </a:br>
            <a:r>
              <a:rPr lang="en-GB" sz="2400" dirty="0">
                <a:latin typeface="Arial Rounded MT Bold" panose="020F0704030504030204" pitchFamily="34" charset="77"/>
              </a:rPr>
              <a:t>as in neighbour and weigh</a:t>
            </a:r>
          </a:p>
          <a:p>
            <a:endParaRPr lang="en-US" sz="2400" dirty="0">
              <a:latin typeface="Arial Rounded MT Bold" panose="020F0704030504030204" pitchFamily="34" charset="77"/>
            </a:endParaRPr>
          </a:p>
          <a:p>
            <a:r>
              <a:rPr lang="en-GB" sz="2400" dirty="0">
                <a:latin typeface="Arial Rounded MT Bold" panose="020F0704030504030204" pitchFamily="34" charset="77"/>
              </a:rPr>
              <a:t>I before E</a:t>
            </a:r>
            <a:br>
              <a:rPr lang="en-GB" sz="2400" dirty="0">
                <a:latin typeface="Arial Rounded MT Bold" panose="020F0704030504030204" pitchFamily="34" charset="77"/>
              </a:rPr>
            </a:br>
            <a:r>
              <a:rPr lang="en-GB" sz="2400" dirty="0">
                <a:latin typeface="Arial Rounded MT Bold" panose="020F0704030504030204" pitchFamily="34" charset="77"/>
              </a:rPr>
              <a:t>except after C</a:t>
            </a:r>
          </a:p>
          <a:p>
            <a:r>
              <a:rPr lang="en-GB" sz="2400" dirty="0">
                <a:latin typeface="Arial Rounded MT Bold" panose="020F0704030504030204" pitchFamily="34" charset="77"/>
              </a:rPr>
              <a:t>or when sounding like AY</a:t>
            </a:r>
            <a:br>
              <a:rPr lang="en-GB" sz="2400" dirty="0">
                <a:latin typeface="Arial Rounded MT Bold" panose="020F0704030504030204" pitchFamily="34" charset="77"/>
              </a:rPr>
            </a:br>
            <a:r>
              <a:rPr lang="en-GB" sz="2400" dirty="0">
                <a:latin typeface="Arial Rounded MT Bold" panose="020F0704030504030204" pitchFamily="34" charset="77"/>
              </a:rPr>
              <a:t>as in neighbour and weigh</a:t>
            </a:r>
          </a:p>
          <a:p>
            <a:endParaRPr lang="en-GB" sz="2400" dirty="0">
              <a:latin typeface="Arial Rounded MT Bold" panose="020F0704030504030204" pitchFamily="34" charset="77"/>
            </a:endParaRPr>
          </a:p>
          <a:p>
            <a:r>
              <a:rPr lang="en-GB" sz="2400" dirty="0">
                <a:latin typeface="Arial Rounded MT Bold" panose="020F0704030504030204" pitchFamily="34" charset="77"/>
              </a:rPr>
              <a:t>However, as with most rules, there are a few exceptions. Here are some common exceptions to the above rule: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77"/>
              </a:rPr>
              <a:t>either, neither, caffeine, codeine, counterfeit, foreign, forfeit, height, leisure, protein, their, weird, seize, seizure.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98F2F1-2013-2940-B5C1-1D8C8A744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454" y="1363490"/>
            <a:ext cx="3263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ei</a:t>
            </a:r>
            <a:r>
              <a:rPr lang="en-GB" sz="4800" b="1" u="sng" dirty="0">
                <a:latin typeface="Arial Rounded MT Bold" panose="020F0704030504030204" pitchFamily="34" charset="0"/>
              </a:rPr>
              <a:t> (after 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92696"/>
            <a:ext cx="9180512" cy="6165304"/>
          </a:xfrm>
        </p:spPr>
        <p:txBody>
          <a:bodyPr>
            <a:noAutofit/>
          </a:bodyPr>
          <a:lstStyle/>
          <a:p>
            <a:pPr lvl="0"/>
            <a:r>
              <a:rPr lang="en-GB" sz="1800" dirty="0">
                <a:latin typeface="SassoonCRInfant" panose="02010503020300020003" pitchFamily="2" charset="0"/>
              </a:rPr>
              <a:t>receive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weight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height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reign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foreign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receipt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protein 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forfeit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deceive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caffeine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ceiling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inconceivable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neighbour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weird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vein</a:t>
            </a:r>
          </a:p>
        </p:txBody>
      </p:sp>
    </p:spTree>
    <p:extLst>
      <p:ext uri="{BB962C8B-B14F-4D97-AF65-F5344CB8AC3E}">
        <p14:creationId xmlns:p14="http://schemas.microsoft.com/office/powerpoint/2010/main" val="216804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ei</a:t>
            </a:r>
            <a:r>
              <a:rPr lang="en-GB" sz="4800" b="1" u="sng" dirty="0">
                <a:latin typeface="Arial Rounded MT Bold" panose="020F0704030504030204" pitchFamily="34" charset="0"/>
              </a:rPr>
              <a:t> (after 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7678"/>
            <a:ext cx="12192000" cy="6010322"/>
          </a:xfrm>
        </p:spPr>
        <p:txBody>
          <a:bodyPr>
            <a:noAutofit/>
          </a:bodyPr>
          <a:lstStyle/>
          <a:p>
            <a:pPr lvl="0"/>
            <a:r>
              <a:rPr lang="en-GB" sz="1800" dirty="0">
                <a:latin typeface="SassoonCRInfant" panose="02010503020300020003" pitchFamily="2" charset="0"/>
              </a:rPr>
              <a:t>Receive_______________________________________________________________________________________________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Weight 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Height 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Reign ________________________________________________________________________________________________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Foreign 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Receipt 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Protein 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Forfeit ________________________________________________________________________________________________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Deceive 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Caffeine 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Ceiling ________________________________________________________________________________________________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Inconceivable 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Neighbour 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Weird ________________________________________________________________________________________________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Vein 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4626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ei</a:t>
            </a:r>
            <a:r>
              <a:rPr lang="en-GB" sz="4800" b="1" u="sng" dirty="0">
                <a:latin typeface="Arial Rounded MT Bold" panose="020F0704030504030204" pitchFamily="34" charset="0"/>
              </a:rPr>
              <a:t> (after 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85685"/>
            <a:ext cx="9180512" cy="6165304"/>
          </a:xfrm>
        </p:spPr>
        <p:txBody>
          <a:bodyPr>
            <a:noAutofit/>
          </a:bodyPr>
          <a:lstStyle/>
          <a:p>
            <a:pPr lvl="0"/>
            <a:r>
              <a:rPr lang="en-GB" sz="1800" dirty="0">
                <a:latin typeface="SassoonCRInfant" panose="02010503020300020003" pitchFamily="2" charset="0"/>
              </a:rPr>
              <a:t>receive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weight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height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reign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foreign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receipt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protein 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forfeit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deceive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caffeine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ceiling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inconceivable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neighbour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weird</a:t>
            </a:r>
          </a:p>
          <a:p>
            <a:pPr lvl="0"/>
            <a:r>
              <a:rPr lang="en-GB" sz="1800" dirty="0">
                <a:latin typeface="SassoonCRInfant" panose="02010503020300020003" pitchFamily="2" charset="0"/>
              </a:rPr>
              <a:t>vein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5800" y="1772816"/>
            <a:ext cx="637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Make a pair!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Choose two words that are –</a:t>
            </a:r>
            <a:r>
              <a:rPr lang="en-GB" sz="2800" dirty="0" err="1">
                <a:latin typeface="Arial Rounded MT Bold" panose="020F0704030504030204" pitchFamily="34" charset="0"/>
              </a:rPr>
              <a:t>ei</a:t>
            </a:r>
            <a:r>
              <a:rPr lang="en-GB" sz="2800" dirty="0">
                <a:latin typeface="Arial Rounded MT Bold" panose="020F0704030504030204" pitchFamily="34" charset="0"/>
              </a:rPr>
              <a:t> and put them in the same sentence. The sentence must make grammatical sense and try to make it of a Year 5 standard too. Don’t be basic and boring!</a:t>
            </a: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1168258-41A9-DF47-BBE3-EE422FEAC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7" t="11456" r="7084" b="14576"/>
          <a:stretch/>
        </p:blipFill>
        <p:spPr>
          <a:xfrm>
            <a:off x="9634819" y="4510006"/>
            <a:ext cx="2557181" cy="22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901" y="0"/>
            <a:ext cx="9144000" cy="1143000"/>
          </a:xfrm>
        </p:spPr>
        <p:txBody>
          <a:bodyPr/>
          <a:lstStyle/>
          <a:p>
            <a:r>
              <a:rPr lang="en-GB" u="sng" dirty="0">
                <a:latin typeface="Arial Rounded MT Bold" panose="020F0704030504030204" pitchFamily="34" charset="0"/>
              </a:rPr>
              <a:t>Make a pair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484784"/>
            <a:ext cx="9133147" cy="20448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>
                <a:latin typeface="SassoonCRInfant" panose="02010503020300020003" pitchFamily="2" charset="0"/>
              </a:rPr>
              <a:t>I have a neighbour who is an extremely tall height; she is at least 20cm taller than I am!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3274381"/>
            <a:ext cx="2367437" cy="33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822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{A47A6DA6-F01C-EB4B-BE75-A910C80A5774}tf10001062</Template>
  <TotalTime>86</TotalTime>
  <Words>494</Words>
  <Application>Microsoft Macintosh PowerPoint</Application>
  <PresentationFormat>Widescreen</PresentationFormat>
  <Paragraphs>123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SassoonCRInfant</vt:lpstr>
      <vt:lpstr>Wingdings 3</vt:lpstr>
      <vt:lpstr>Ion</vt:lpstr>
      <vt:lpstr>Year 5/6 word list</vt:lpstr>
      <vt:lpstr>Year 5/6 word list</vt:lpstr>
      <vt:lpstr>Year 5/6 word list</vt:lpstr>
      <vt:lpstr>PowerPoint Presentation</vt:lpstr>
      <vt:lpstr>PowerPoint Presentation</vt:lpstr>
      <vt:lpstr>–ei (after c)</vt:lpstr>
      <vt:lpstr>–ei (after c)</vt:lpstr>
      <vt:lpstr>–ei (after c)</vt:lpstr>
      <vt:lpstr>Make a pair – example</vt:lpstr>
      <vt:lpstr>Anagrams</vt:lpstr>
      <vt:lpstr>Anagrams</vt:lpstr>
      <vt:lpstr>Anagrams</vt:lpstr>
      <vt:lpstr>Anagrams</vt:lpstr>
      <vt:lpstr>–ei (after c) wordsearch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 </dc:title>
  <dc:creator>Microsoft Office User</dc:creator>
  <cp:lastModifiedBy>Microsoft Office User</cp:lastModifiedBy>
  <cp:revision>18</cp:revision>
  <dcterms:created xsi:type="dcterms:W3CDTF">2020-04-15T13:53:23Z</dcterms:created>
  <dcterms:modified xsi:type="dcterms:W3CDTF">2020-04-26T10:24:12Z</dcterms:modified>
</cp:coreProperties>
</file>